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85" r:id="rId3"/>
    <p:sldId id="263" r:id="rId4"/>
    <p:sldId id="264" r:id="rId5"/>
    <p:sldId id="265" r:id="rId6"/>
    <p:sldId id="311" r:id="rId7"/>
    <p:sldId id="312" r:id="rId8"/>
    <p:sldId id="313" r:id="rId9"/>
    <p:sldId id="314" r:id="rId10"/>
    <p:sldId id="257" r:id="rId11"/>
    <p:sldId id="258" r:id="rId12"/>
    <p:sldId id="261" r:id="rId13"/>
    <p:sldId id="259" r:id="rId14"/>
    <p:sldId id="262" r:id="rId15"/>
    <p:sldId id="267" r:id="rId16"/>
    <p:sldId id="278" r:id="rId17"/>
    <p:sldId id="284" r:id="rId18"/>
    <p:sldId id="286" r:id="rId19"/>
    <p:sldId id="269" r:id="rId20"/>
    <p:sldId id="271" r:id="rId21"/>
    <p:sldId id="276" r:id="rId22"/>
    <p:sldId id="272" r:id="rId23"/>
    <p:sldId id="274" r:id="rId24"/>
    <p:sldId id="279" r:id="rId25"/>
    <p:sldId id="288" r:id="rId26"/>
    <p:sldId id="315" r:id="rId27"/>
    <p:sldId id="316" r:id="rId28"/>
    <p:sldId id="317" r:id="rId29"/>
    <p:sldId id="318" r:id="rId30"/>
    <p:sldId id="321" r:id="rId31"/>
    <p:sldId id="319" r:id="rId32"/>
    <p:sldId id="320" r:id="rId33"/>
    <p:sldId id="287" r:id="rId34"/>
    <p:sldId id="268" r:id="rId35"/>
    <p:sldId id="266" r:id="rId36"/>
    <p:sldId id="270" r:id="rId37"/>
    <p:sldId id="277" r:id="rId38"/>
    <p:sldId id="273" r:id="rId39"/>
    <p:sldId id="260" r:id="rId40"/>
    <p:sldId id="275" r:id="rId41"/>
    <p:sldId id="281" r:id="rId42"/>
    <p:sldId id="28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636" autoAdjust="0"/>
  </p:normalViewPr>
  <p:slideViewPr>
    <p:cSldViewPr snapToGrid="0">
      <p:cViewPr varScale="1">
        <p:scale>
          <a:sx n="103" d="100"/>
          <a:sy n="103" d="100"/>
        </p:scale>
        <p:origin x="150" y="18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CC8EC-918E-4FDC-BE7C-B0AE14AEACE3}" type="datetimeFigureOut">
              <a:rPr lang="en-US" smtClean="0"/>
              <a:t>6/14/2019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759E1-817A-46AA-9DB2-300BF34E6924}" type="slidenum">
              <a:rPr lang="en-US" smtClean="0"/>
              <a:t>‹#›</a:t>
            </a:fld>
            <a:endParaRPr lang="en-US"/>
          </a:p>
        </p:txBody>
      </p:sp>
    </p:spTree>
    <p:extLst>
      <p:ext uri="{BB962C8B-B14F-4D97-AF65-F5344CB8AC3E}">
        <p14:creationId xmlns:p14="http://schemas.microsoft.com/office/powerpoint/2010/main" val="22607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eaLnBrk="0" hangingPunct="0"/>
            <a:r>
              <a:rPr lang="en-US" altLang="en-US" sz="1000" i="1">
                <a:latin typeface="Times New Roman" panose="02020603050405020304" pitchFamily="18" charset="0"/>
              </a:rPr>
              <a:t>2</a:t>
            </a:r>
          </a:p>
        </p:txBody>
      </p:sp>
      <p:sp>
        <p:nvSpPr>
          <p:cNvPr id="614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3884613" y="0"/>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955675">
              <a:defRPr>
                <a:solidFill>
                  <a:schemeClr val="tx1"/>
                </a:solidFill>
                <a:latin typeface="Arial" panose="020B0604020202020204" pitchFamily="34" charset="0"/>
                <a:cs typeface="Arial" panose="020B0604020202020204" pitchFamily="34" charset="0"/>
              </a:defRPr>
            </a:lvl1pPr>
            <a:lvl2pPr marL="466725" defTabSz="955675">
              <a:defRPr>
                <a:solidFill>
                  <a:schemeClr val="tx1"/>
                </a:solidFill>
                <a:latin typeface="Arial" panose="020B0604020202020204" pitchFamily="34" charset="0"/>
                <a:cs typeface="Arial" panose="020B0604020202020204" pitchFamily="34" charset="0"/>
              </a:defRPr>
            </a:lvl2pPr>
            <a:lvl3pPr marL="935038" defTabSz="955675">
              <a:defRPr>
                <a:solidFill>
                  <a:schemeClr val="tx1"/>
                </a:solidFill>
                <a:latin typeface="Arial" panose="020B0604020202020204" pitchFamily="34" charset="0"/>
                <a:cs typeface="Arial" panose="020B0604020202020204" pitchFamily="34" charset="0"/>
              </a:defRPr>
            </a:lvl3pPr>
            <a:lvl4pPr marL="1401763" defTabSz="955675">
              <a:defRPr>
                <a:solidFill>
                  <a:schemeClr val="tx1"/>
                </a:solidFill>
                <a:latin typeface="Arial" panose="020B0604020202020204" pitchFamily="34" charset="0"/>
                <a:cs typeface="Arial" panose="020B0604020202020204" pitchFamily="34" charset="0"/>
              </a:defRPr>
            </a:lvl4pPr>
            <a:lvl5pPr marL="1870075" defTabSz="955675">
              <a:defRPr>
                <a:solidFill>
                  <a:schemeClr val="tx1"/>
                </a:solidFill>
                <a:latin typeface="Arial" panose="020B0604020202020204" pitchFamily="34" charset="0"/>
                <a:cs typeface="Arial" panose="020B0604020202020204" pitchFamily="34" charset="0"/>
              </a:defRPr>
            </a:lvl5pPr>
            <a:lvl6pPr marL="2327275" defTabSz="9556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84475" defTabSz="9556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41675" defTabSz="9556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8875" defTabSz="9556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hangingPunct="0"/>
            <a:r>
              <a:rPr lang="en-US" altLang="en-US" sz="1000" i="1">
                <a:latin typeface="Times New Roman" panose="02020603050405020304" pitchFamily="18" charset="0"/>
              </a:rPr>
              <a:t>2</a:t>
            </a:r>
          </a:p>
        </p:txBody>
      </p:sp>
      <p:sp>
        <p:nvSpPr>
          <p:cNvPr id="6152" name="Rectangle 8"/>
          <p:cNvSpPr>
            <a:spLocks noChangeArrowheads="1"/>
          </p:cNvSpPr>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Rectangle 9"/>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Rectangle 10"/>
          <p:cNvSpPr>
            <a:spLocks noGrp="1" noChangeArrowheads="1"/>
          </p:cNvSpPr>
          <p:nvPr>
            <p:ph type="body" idx="1"/>
          </p:nvPr>
        </p:nvSpPr>
        <p:spPr>
          <a:ln/>
        </p:spPr>
        <p:txBody>
          <a:bodyPr lIns="95250" tIns="49213" rIns="95250" bIns="49213"/>
          <a:lstStyle/>
          <a:p>
            <a:endParaRPr lang="en-US" altLang="en-US"/>
          </a:p>
        </p:txBody>
      </p:sp>
      <p:sp>
        <p:nvSpPr>
          <p:cNvPr id="6155" name="Rectangle 11"/>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215663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6C1AC3-D33E-4503-BE54-FA09EA3B5CCD}" type="slidenum">
              <a:rPr lang="en-GB" altLang="en-US" smtClean="0"/>
              <a:pPr/>
              <a:t>41</a:t>
            </a:fld>
            <a:endParaRPr lang="en-GB" altLang="en-US" smtClean="0"/>
          </a:p>
        </p:txBody>
      </p:sp>
      <p:sp>
        <p:nvSpPr>
          <p:cNvPr id="15363" name="Rectangle 1"/>
          <p:cNvSpPr>
            <a:spLocks noGrp="1" noRot="1" noChangeAspect="1" noChangeArrowheads="1" noTextEdit="1"/>
          </p:cNvSpPr>
          <p:nvPr>
            <p:ph type="sldImg"/>
          </p:nvPr>
        </p:nvSpPr>
        <p:spPr>
          <a:xfrm>
            <a:off x="382588" y="695325"/>
            <a:ext cx="6091237" cy="3427413"/>
          </a:xfrm>
          <a:solidFill>
            <a:srgbClr val="FFFFFF"/>
          </a:solidFill>
          <a:ln/>
        </p:spPr>
      </p:sp>
      <p:sp>
        <p:nvSpPr>
          <p:cNvPr id="15364" name="Text Box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279"/>
          <a:lstStyle/>
          <a:p>
            <a:pPr algn="just" eaLnBrk="1">
              <a:lnSpc>
                <a:spcPct val="93000"/>
              </a:lnSpc>
              <a:spcBef>
                <a:spcPct val="0"/>
              </a:spcBef>
              <a:tabLst>
                <a:tab pos="633413" algn="l"/>
                <a:tab pos="1268413" algn="l"/>
                <a:tab pos="1903413" algn="l"/>
                <a:tab pos="2538413" algn="l"/>
                <a:tab pos="3171825" algn="l"/>
                <a:tab pos="3806825" algn="l"/>
                <a:tab pos="4441825" algn="l"/>
                <a:tab pos="5076825" algn="l"/>
              </a:tabLst>
            </a:pPr>
            <a:endParaRPr lang="en-GB" altLang="en-US" smtClean="0">
              <a:latin typeface="Arial" panose="020B0604020202020204" pitchFamily="34" charset="0"/>
              <a:ea typeface="DejaVu Sans"/>
              <a:cs typeface="DejaVu Sans"/>
            </a:endParaRPr>
          </a:p>
          <a:p>
            <a:pPr algn="just" eaLnBrk="1">
              <a:lnSpc>
                <a:spcPct val="93000"/>
              </a:lnSpc>
              <a:spcBef>
                <a:spcPct val="0"/>
              </a:spcBef>
              <a:tabLst>
                <a:tab pos="633413" algn="l"/>
                <a:tab pos="1268413" algn="l"/>
                <a:tab pos="1903413" algn="l"/>
                <a:tab pos="2538413" algn="l"/>
                <a:tab pos="3171825" algn="l"/>
                <a:tab pos="3806825" algn="l"/>
                <a:tab pos="4441825" algn="l"/>
                <a:tab pos="5076825" algn="l"/>
              </a:tabLst>
            </a:pPr>
            <a:endParaRPr lang="en-GB" altLang="en-US" smtClean="0">
              <a:latin typeface="Arial" panose="020B0604020202020204" pitchFamily="34" charset="0"/>
              <a:ea typeface="DejaVu Sans"/>
              <a:cs typeface="DejaVu Sans"/>
            </a:endParaRPr>
          </a:p>
          <a:p>
            <a:pPr algn="just" eaLnBrk="1">
              <a:lnSpc>
                <a:spcPct val="93000"/>
              </a:lnSpc>
              <a:spcBef>
                <a:spcPct val="0"/>
              </a:spcBef>
              <a:tabLst>
                <a:tab pos="633413" algn="l"/>
                <a:tab pos="1268413" algn="l"/>
                <a:tab pos="1903413" algn="l"/>
                <a:tab pos="2538413" algn="l"/>
                <a:tab pos="3171825" algn="l"/>
                <a:tab pos="3806825" algn="l"/>
                <a:tab pos="4441825" algn="l"/>
                <a:tab pos="5076825" algn="l"/>
              </a:tabLst>
            </a:pPr>
            <a:endParaRPr lang="en-GB" altLang="en-US" smtClean="0">
              <a:latin typeface="Arial" panose="020B0604020202020204" pitchFamily="34" charset="0"/>
              <a:ea typeface="DejaVu Sans"/>
              <a:cs typeface="DejaVu Sans"/>
            </a:endParaRPr>
          </a:p>
          <a:p>
            <a:pPr algn="just" eaLnBrk="1">
              <a:lnSpc>
                <a:spcPct val="93000"/>
              </a:lnSpc>
              <a:spcBef>
                <a:spcPct val="0"/>
              </a:spcBef>
              <a:tabLst>
                <a:tab pos="633413" algn="l"/>
                <a:tab pos="1268413" algn="l"/>
                <a:tab pos="1903413" algn="l"/>
                <a:tab pos="2538413" algn="l"/>
                <a:tab pos="3171825" algn="l"/>
                <a:tab pos="3806825" algn="l"/>
                <a:tab pos="4441825" algn="l"/>
                <a:tab pos="5076825" algn="l"/>
              </a:tabLst>
            </a:pPr>
            <a:endParaRPr lang="en-US" altLang="en-US" smtClean="0">
              <a:latin typeface="Arial" panose="020B0604020202020204" pitchFamily="34" charset="0"/>
              <a:cs typeface="Arial" panose="020B0604020202020204" pitchFamily="34" charset="0"/>
            </a:endParaRPr>
          </a:p>
          <a:p>
            <a:pPr>
              <a:tabLst>
                <a:tab pos="633413" algn="l"/>
                <a:tab pos="1268413" algn="l"/>
                <a:tab pos="1903413" algn="l"/>
                <a:tab pos="2538413" algn="l"/>
                <a:tab pos="3171825" algn="l"/>
                <a:tab pos="3806825" algn="l"/>
                <a:tab pos="4441825" algn="l"/>
                <a:tab pos="5076825" algn="l"/>
              </a:tabLst>
            </a:pPr>
            <a:r>
              <a:rPr lang="en-US" altLang="en-US" smtClean="0">
                <a:latin typeface="Arial" panose="020B0604020202020204" pitchFamily="34" charset="0"/>
                <a:cs typeface="Arial" panose="020B0604020202020204" pitchFamily="34" charset="0"/>
              </a:rPr>
              <a:t>Sodium transport along the nephron showing associated monogenic blood pressure syndromes. Schematic representation of a nephron showing the reabsorption of Na</a:t>
            </a:r>
            <a:r>
              <a:rPr lang="en-US" altLang="en-US" baseline="30000" smtClean="0">
                <a:latin typeface="Arial" panose="020B0604020202020204" pitchFamily="34" charset="0"/>
                <a:cs typeface="Arial" panose="020B0604020202020204" pitchFamily="34" charset="0"/>
              </a:rPr>
              <a:t>+</a:t>
            </a:r>
            <a:r>
              <a:rPr lang="en-US" altLang="en-US" smtClean="0">
                <a:latin typeface="Arial" panose="020B0604020202020204" pitchFamily="34" charset="0"/>
                <a:cs typeface="Arial" panose="020B0604020202020204" pitchFamily="34" charset="0"/>
              </a:rPr>
              <a:t> in the proximal tubules (PROX), the thick ascending loop of Henle (TAL), the distal convoluted tubule (DCT), the connecting tubule (CNT), the collecting duct (CD), and the monogenic syndromes associated with these segments. Abbreviations (molecular targets are bolded red): AD autosomal dominant; AR, autosomal recessive; ENaC, amiloride‐sensitive epithelial sodium channel; NCCT, thiazide‐sensitive Na</a:t>
            </a:r>
            <a:r>
              <a:rPr lang="en-US" altLang="en-US" baseline="30000" smtClean="0">
                <a:latin typeface="Arial" panose="020B0604020202020204" pitchFamily="34" charset="0"/>
                <a:cs typeface="Arial" panose="020B0604020202020204" pitchFamily="34" charset="0"/>
              </a:rPr>
              <a:t>+</a:t>
            </a:r>
            <a:r>
              <a:rPr lang="en-US" altLang="en-US" smtClean="0">
                <a:latin typeface="Arial" panose="020B0604020202020204" pitchFamily="34" charset="0"/>
                <a:cs typeface="Arial" panose="020B0604020202020204" pitchFamily="34" charset="0"/>
              </a:rPr>
              <a:t>/Cl</a:t>
            </a:r>
            <a:r>
              <a:rPr lang="en-US" altLang="en-US" baseline="30000" smtClean="0">
                <a:latin typeface="Arial" panose="020B0604020202020204" pitchFamily="34" charset="0"/>
                <a:cs typeface="Arial" panose="020B0604020202020204" pitchFamily="34" charset="0"/>
              </a:rPr>
              <a:t>−</a:t>
            </a:r>
            <a:r>
              <a:rPr lang="en-US" altLang="en-US" smtClean="0">
                <a:latin typeface="Arial" panose="020B0604020202020204" pitchFamily="34" charset="0"/>
                <a:cs typeface="Arial" panose="020B0604020202020204" pitchFamily="34" charset="0"/>
              </a:rPr>
              <a:t> cotransporter; MR, mineralocorticoid receptor; PHAI and PHAII, pseudo‐hypoaldosteronism type 1 and type 2; NHE3, Na</a:t>
            </a:r>
            <a:r>
              <a:rPr lang="en-US" altLang="en-US" baseline="30000" smtClean="0">
                <a:latin typeface="Arial" panose="020B0604020202020204" pitchFamily="34" charset="0"/>
                <a:cs typeface="Arial" panose="020B0604020202020204" pitchFamily="34" charset="0"/>
              </a:rPr>
              <a:t>+</a:t>
            </a:r>
            <a:r>
              <a:rPr lang="en-US" altLang="en-US" smtClean="0">
                <a:latin typeface="Arial" panose="020B0604020202020204" pitchFamily="34" charset="0"/>
                <a:cs typeface="Arial" panose="020B0604020202020204" pitchFamily="34" charset="0"/>
              </a:rPr>
              <a:t>/H</a:t>
            </a:r>
            <a:r>
              <a:rPr lang="en-US" altLang="en-US" baseline="30000" smtClean="0">
                <a:latin typeface="Arial" panose="020B0604020202020204" pitchFamily="34" charset="0"/>
                <a:cs typeface="Arial" panose="020B0604020202020204" pitchFamily="34" charset="0"/>
              </a:rPr>
              <a:t>+</a:t>
            </a:r>
            <a:r>
              <a:rPr lang="en-US" altLang="en-US" smtClean="0">
                <a:latin typeface="Arial" panose="020B0604020202020204" pitchFamily="34" charset="0"/>
                <a:cs typeface="Arial" panose="020B0604020202020204" pitchFamily="34" charset="0"/>
              </a:rPr>
              <a:t> exchanger isoform 3; NKCC2, Na</a:t>
            </a:r>
            <a:r>
              <a:rPr lang="en-US" altLang="en-US" baseline="30000" smtClean="0">
                <a:latin typeface="Arial" panose="020B0604020202020204" pitchFamily="34" charset="0"/>
                <a:cs typeface="Arial" panose="020B0604020202020204" pitchFamily="34" charset="0"/>
              </a:rPr>
              <a:t>+</a:t>
            </a:r>
            <a:r>
              <a:rPr lang="en-US" altLang="en-US" smtClean="0">
                <a:latin typeface="Arial" panose="020B0604020202020204" pitchFamily="34" charset="0"/>
                <a:cs typeface="Arial" panose="020B0604020202020204" pitchFamily="34" charset="0"/>
              </a:rPr>
              <a:t>/K</a:t>
            </a:r>
            <a:r>
              <a:rPr lang="en-US" altLang="en-US" baseline="30000" smtClean="0">
                <a:latin typeface="Arial" panose="020B0604020202020204" pitchFamily="34" charset="0"/>
                <a:cs typeface="Arial" panose="020B0604020202020204" pitchFamily="34" charset="0"/>
              </a:rPr>
              <a:t>+</a:t>
            </a:r>
            <a:r>
              <a:rPr lang="en-US" altLang="en-US" smtClean="0">
                <a:latin typeface="Arial" panose="020B0604020202020204" pitchFamily="34" charset="0"/>
                <a:cs typeface="Arial" panose="020B0604020202020204" pitchFamily="34" charset="0"/>
              </a:rPr>
              <a:t>/2Cl</a:t>
            </a:r>
            <a:r>
              <a:rPr lang="en-US" altLang="en-US" baseline="30000" smtClean="0">
                <a:latin typeface="Arial" panose="020B0604020202020204" pitchFamily="34" charset="0"/>
                <a:cs typeface="Arial" panose="020B0604020202020204" pitchFamily="34" charset="0"/>
              </a:rPr>
              <a:t>−</a:t>
            </a:r>
            <a:r>
              <a:rPr lang="en-US" altLang="en-US" smtClean="0">
                <a:latin typeface="Arial" panose="020B0604020202020204" pitchFamily="34" charset="0"/>
                <a:cs typeface="Arial" panose="020B0604020202020204" pitchFamily="34" charset="0"/>
              </a:rPr>
              <a:t> cotransporter; Na/K‐ATPase, sodium pump; ROMK, renal outer medulla potassium channel; CLCNKB, chloride channel; WNK1 and WNK4, “With No lysine (K)” kinase.</a:t>
            </a:r>
          </a:p>
          <a:p>
            <a:pPr>
              <a:tabLst>
                <a:tab pos="633413" algn="l"/>
                <a:tab pos="1268413" algn="l"/>
                <a:tab pos="1903413" algn="l"/>
                <a:tab pos="2538413" algn="l"/>
                <a:tab pos="3171825" algn="l"/>
                <a:tab pos="3806825" algn="l"/>
                <a:tab pos="4441825" algn="l"/>
                <a:tab pos="5076825" algn="l"/>
              </a:tabLst>
            </a:pPr>
            <a:endParaRPr lang="en-US" altLang="en-US" smtClean="0">
              <a:latin typeface="Arial" panose="020B0604020202020204" pitchFamily="34" charset="0"/>
              <a:cs typeface="Arial" panose="020B0604020202020204" pitchFamily="34" charset="0"/>
            </a:endParaRPr>
          </a:p>
          <a:p>
            <a:pPr>
              <a:tabLst>
                <a:tab pos="633413" algn="l"/>
                <a:tab pos="1268413" algn="l"/>
                <a:tab pos="1903413" algn="l"/>
                <a:tab pos="2538413" algn="l"/>
                <a:tab pos="3171825" algn="l"/>
                <a:tab pos="3806825" algn="l"/>
                <a:tab pos="4441825" algn="l"/>
                <a:tab pos="5076825" algn="l"/>
              </a:tabLst>
            </a:pPr>
            <a:r>
              <a:rPr lang="en-GB" altLang="en-US" smtClean="0">
                <a:latin typeface="Arial" panose="020B0604020202020204" pitchFamily="34" charset="0"/>
                <a:cs typeface="Arial" panose="020B0604020202020204" pitchFamily="34" charset="0"/>
              </a:rPr>
              <a:t>© This slide is made available for non-commercial use only. Please note that permission may be required for re-use of images in which the copyright is owned by a third party.</a:t>
            </a:r>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15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eaLnBrk="0" hangingPunct="0"/>
            <a:r>
              <a:rPr lang="en-US" altLang="en-US" sz="1000" i="1">
                <a:latin typeface="Times New Roman" panose="02020603050405020304" pitchFamily="18" charset="0"/>
              </a:rPr>
              <a:t>3</a:t>
            </a:r>
          </a:p>
        </p:txBody>
      </p:sp>
      <p:sp>
        <p:nvSpPr>
          <p:cNvPr id="819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8" name="Rectangle 6"/>
          <p:cNvSpPr>
            <a:spLocks noChangeArrowheads="1"/>
          </p:cNvSpPr>
          <p:nvPr/>
        </p:nvSpPr>
        <p:spPr bwMode="auto">
          <a:xfrm>
            <a:off x="3884613" y="0"/>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9" name="Rectangle 7"/>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955675">
              <a:defRPr>
                <a:solidFill>
                  <a:schemeClr val="tx1"/>
                </a:solidFill>
                <a:latin typeface="Arial" panose="020B0604020202020204" pitchFamily="34" charset="0"/>
                <a:cs typeface="Arial" panose="020B0604020202020204" pitchFamily="34" charset="0"/>
              </a:defRPr>
            </a:lvl1pPr>
            <a:lvl2pPr marL="466725" defTabSz="955675">
              <a:defRPr>
                <a:solidFill>
                  <a:schemeClr val="tx1"/>
                </a:solidFill>
                <a:latin typeface="Arial" panose="020B0604020202020204" pitchFamily="34" charset="0"/>
                <a:cs typeface="Arial" panose="020B0604020202020204" pitchFamily="34" charset="0"/>
              </a:defRPr>
            </a:lvl2pPr>
            <a:lvl3pPr marL="935038" defTabSz="955675">
              <a:defRPr>
                <a:solidFill>
                  <a:schemeClr val="tx1"/>
                </a:solidFill>
                <a:latin typeface="Arial" panose="020B0604020202020204" pitchFamily="34" charset="0"/>
                <a:cs typeface="Arial" panose="020B0604020202020204" pitchFamily="34" charset="0"/>
              </a:defRPr>
            </a:lvl3pPr>
            <a:lvl4pPr marL="1401763" defTabSz="955675">
              <a:defRPr>
                <a:solidFill>
                  <a:schemeClr val="tx1"/>
                </a:solidFill>
                <a:latin typeface="Arial" panose="020B0604020202020204" pitchFamily="34" charset="0"/>
                <a:cs typeface="Arial" panose="020B0604020202020204" pitchFamily="34" charset="0"/>
              </a:defRPr>
            </a:lvl4pPr>
            <a:lvl5pPr marL="1870075" defTabSz="955675">
              <a:defRPr>
                <a:solidFill>
                  <a:schemeClr val="tx1"/>
                </a:solidFill>
                <a:latin typeface="Arial" panose="020B0604020202020204" pitchFamily="34" charset="0"/>
                <a:cs typeface="Arial" panose="020B0604020202020204" pitchFamily="34" charset="0"/>
              </a:defRPr>
            </a:lvl5pPr>
            <a:lvl6pPr marL="2327275" defTabSz="9556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84475" defTabSz="9556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41675" defTabSz="9556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8875" defTabSz="9556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hangingPunct="0"/>
            <a:r>
              <a:rPr lang="en-US" altLang="en-US" sz="1000" i="1">
                <a:latin typeface="Times New Roman" panose="02020603050405020304" pitchFamily="18" charset="0"/>
              </a:rPr>
              <a:t>3</a:t>
            </a:r>
          </a:p>
        </p:txBody>
      </p:sp>
      <p:sp>
        <p:nvSpPr>
          <p:cNvPr id="8200" name="Rectangle 8"/>
          <p:cNvSpPr>
            <a:spLocks noChangeArrowheads="1"/>
          </p:cNvSpPr>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Rectangle 9"/>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Rectangle 10"/>
          <p:cNvSpPr>
            <a:spLocks noGrp="1" noChangeArrowheads="1"/>
          </p:cNvSpPr>
          <p:nvPr>
            <p:ph type="body" idx="1"/>
          </p:nvPr>
        </p:nvSpPr>
        <p:spPr>
          <a:ln/>
        </p:spPr>
        <p:txBody>
          <a:bodyPr lIns="95250" tIns="49213" rIns="95250" bIns="49213"/>
          <a:lstStyle/>
          <a:p>
            <a:endParaRPr lang="en-US" altLang="en-US"/>
          </a:p>
        </p:txBody>
      </p:sp>
      <p:sp>
        <p:nvSpPr>
          <p:cNvPr id="8203" name="Rectangle 11"/>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0051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eaLnBrk="0" hangingPunct="0"/>
            <a:r>
              <a:rPr lang="en-US" altLang="en-US" sz="1000" i="1">
                <a:latin typeface="Times New Roman" panose="02020603050405020304" pitchFamily="18" charset="0"/>
              </a:rPr>
              <a:t>4</a:t>
            </a:r>
          </a:p>
        </p:txBody>
      </p:sp>
      <p:sp>
        <p:nvSpPr>
          <p:cNvPr id="1024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6" name="Rectangle 6"/>
          <p:cNvSpPr>
            <a:spLocks noChangeArrowheads="1"/>
          </p:cNvSpPr>
          <p:nvPr/>
        </p:nvSpPr>
        <p:spPr bwMode="auto">
          <a:xfrm>
            <a:off x="3884613" y="0"/>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Rectangle 7"/>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955675">
              <a:defRPr>
                <a:solidFill>
                  <a:schemeClr val="tx1"/>
                </a:solidFill>
                <a:latin typeface="Arial" panose="020B0604020202020204" pitchFamily="34" charset="0"/>
                <a:cs typeface="Arial" panose="020B0604020202020204" pitchFamily="34" charset="0"/>
              </a:defRPr>
            </a:lvl1pPr>
            <a:lvl2pPr marL="466725" defTabSz="955675">
              <a:defRPr>
                <a:solidFill>
                  <a:schemeClr val="tx1"/>
                </a:solidFill>
                <a:latin typeface="Arial" panose="020B0604020202020204" pitchFamily="34" charset="0"/>
                <a:cs typeface="Arial" panose="020B0604020202020204" pitchFamily="34" charset="0"/>
              </a:defRPr>
            </a:lvl2pPr>
            <a:lvl3pPr marL="935038" defTabSz="955675">
              <a:defRPr>
                <a:solidFill>
                  <a:schemeClr val="tx1"/>
                </a:solidFill>
                <a:latin typeface="Arial" panose="020B0604020202020204" pitchFamily="34" charset="0"/>
                <a:cs typeface="Arial" panose="020B0604020202020204" pitchFamily="34" charset="0"/>
              </a:defRPr>
            </a:lvl3pPr>
            <a:lvl4pPr marL="1401763" defTabSz="955675">
              <a:defRPr>
                <a:solidFill>
                  <a:schemeClr val="tx1"/>
                </a:solidFill>
                <a:latin typeface="Arial" panose="020B0604020202020204" pitchFamily="34" charset="0"/>
                <a:cs typeface="Arial" panose="020B0604020202020204" pitchFamily="34" charset="0"/>
              </a:defRPr>
            </a:lvl4pPr>
            <a:lvl5pPr marL="1870075" defTabSz="955675">
              <a:defRPr>
                <a:solidFill>
                  <a:schemeClr val="tx1"/>
                </a:solidFill>
                <a:latin typeface="Arial" panose="020B0604020202020204" pitchFamily="34" charset="0"/>
                <a:cs typeface="Arial" panose="020B0604020202020204" pitchFamily="34" charset="0"/>
              </a:defRPr>
            </a:lvl5pPr>
            <a:lvl6pPr marL="2327275" defTabSz="9556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84475" defTabSz="9556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41675" defTabSz="9556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8875" defTabSz="9556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hangingPunct="0"/>
            <a:r>
              <a:rPr lang="en-US" altLang="en-US" sz="1000" i="1">
                <a:latin typeface="Times New Roman" panose="02020603050405020304" pitchFamily="18" charset="0"/>
              </a:rPr>
              <a:t>4</a:t>
            </a:r>
          </a:p>
        </p:txBody>
      </p:sp>
      <p:sp>
        <p:nvSpPr>
          <p:cNvPr id="10248" name="Rectangle 8"/>
          <p:cNvSpPr>
            <a:spLocks noChangeArrowheads="1"/>
          </p:cNvSpPr>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9" name="Rectangle 9"/>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Rectangle 10"/>
          <p:cNvSpPr>
            <a:spLocks noGrp="1" noChangeArrowheads="1"/>
          </p:cNvSpPr>
          <p:nvPr>
            <p:ph type="body" idx="1"/>
          </p:nvPr>
        </p:nvSpPr>
        <p:spPr>
          <a:ln/>
        </p:spPr>
        <p:txBody>
          <a:bodyPr lIns="95250" tIns="49213" rIns="95250" bIns="49213"/>
          <a:lstStyle/>
          <a:p>
            <a:endParaRPr lang="en-US" altLang="en-US"/>
          </a:p>
        </p:txBody>
      </p:sp>
      <p:sp>
        <p:nvSpPr>
          <p:cNvPr id="10251" name="Rectangle 11"/>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248304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eaLnBrk="0" hangingPunct="0"/>
            <a:r>
              <a:rPr lang="en-US" altLang="en-US" sz="1000" i="1">
                <a:latin typeface="Times New Roman" panose="02020603050405020304" pitchFamily="18" charset="0"/>
              </a:rPr>
              <a:t>5</a:t>
            </a:r>
          </a:p>
        </p:txBody>
      </p:sp>
      <p:sp>
        <p:nvSpPr>
          <p:cNvPr id="1229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Rectangle 6"/>
          <p:cNvSpPr>
            <a:spLocks noChangeArrowheads="1"/>
          </p:cNvSpPr>
          <p:nvPr/>
        </p:nvSpPr>
        <p:spPr bwMode="auto">
          <a:xfrm>
            <a:off x="3884613" y="0"/>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Rectangle 7"/>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955675">
              <a:defRPr>
                <a:solidFill>
                  <a:schemeClr val="tx1"/>
                </a:solidFill>
                <a:latin typeface="Arial" panose="020B0604020202020204" pitchFamily="34" charset="0"/>
                <a:cs typeface="Arial" panose="020B0604020202020204" pitchFamily="34" charset="0"/>
              </a:defRPr>
            </a:lvl1pPr>
            <a:lvl2pPr marL="466725" defTabSz="955675">
              <a:defRPr>
                <a:solidFill>
                  <a:schemeClr val="tx1"/>
                </a:solidFill>
                <a:latin typeface="Arial" panose="020B0604020202020204" pitchFamily="34" charset="0"/>
                <a:cs typeface="Arial" panose="020B0604020202020204" pitchFamily="34" charset="0"/>
              </a:defRPr>
            </a:lvl2pPr>
            <a:lvl3pPr marL="935038" defTabSz="955675">
              <a:defRPr>
                <a:solidFill>
                  <a:schemeClr val="tx1"/>
                </a:solidFill>
                <a:latin typeface="Arial" panose="020B0604020202020204" pitchFamily="34" charset="0"/>
                <a:cs typeface="Arial" panose="020B0604020202020204" pitchFamily="34" charset="0"/>
              </a:defRPr>
            </a:lvl3pPr>
            <a:lvl4pPr marL="1401763" defTabSz="955675">
              <a:defRPr>
                <a:solidFill>
                  <a:schemeClr val="tx1"/>
                </a:solidFill>
                <a:latin typeface="Arial" panose="020B0604020202020204" pitchFamily="34" charset="0"/>
                <a:cs typeface="Arial" panose="020B0604020202020204" pitchFamily="34" charset="0"/>
              </a:defRPr>
            </a:lvl4pPr>
            <a:lvl5pPr marL="1870075" defTabSz="955675">
              <a:defRPr>
                <a:solidFill>
                  <a:schemeClr val="tx1"/>
                </a:solidFill>
                <a:latin typeface="Arial" panose="020B0604020202020204" pitchFamily="34" charset="0"/>
                <a:cs typeface="Arial" panose="020B0604020202020204" pitchFamily="34" charset="0"/>
              </a:defRPr>
            </a:lvl5pPr>
            <a:lvl6pPr marL="2327275" defTabSz="9556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84475" defTabSz="9556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41675" defTabSz="9556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8875" defTabSz="9556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hangingPunct="0"/>
            <a:r>
              <a:rPr lang="en-US" altLang="en-US" sz="1000" i="1">
                <a:latin typeface="Times New Roman" panose="02020603050405020304" pitchFamily="18" charset="0"/>
              </a:rPr>
              <a:t>5</a:t>
            </a:r>
          </a:p>
        </p:txBody>
      </p:sp>
      <p:sp>
        <p:nvSpPr>
          <p:cNvPr id="12296" name="Rectangle 8"/>
          <p:cNvSpPr>
            <a:spLocks noChangeArrowheads="1"/>
          </p:cNvSpPr>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 name="Rectangle 9"/>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Rectangle 10"/>
          <p:cNvSpPr>
            <a:spLocks noGrp="1" noChangeArrowheads="1"/>
          </p:cNvSpPr>
          <p:nvPr>
            <p:ph type="body" idx="1"/>
          </p:nvPr>
        </p:nvSpPr>
        <p:spPr>
          <a:ln/>
        </p:spPr>
        <p:txBody>
          <a:bodyPr lIns="95250" tIns="49213" rIns="95250" bIns="49213"/>
          <a:lstStyle/>
          <a:p>
            <a:endParaRPr lang="en-US" altLang="en-US"/>
          </a:p>
        </p:txBody>
      </p:sp>
      <p:sp>
        <p:nvSpPr>
          <p:cNvPr id="12299" name="Rectangle 11"/>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66746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2D0D1D-26D4-46B5-BB74-0E758A7708D6}" type="slidenum">
              <a:rPr lang="en-US" altLang="en-US" smtClean="0"/>
              <a:pPr/>
              <a:t>15</a:t>
            </a:fld>
            <a:endParaRPr lang="en-US" altLang="en-US" smtClean="0"/>
          </a:p>
        </p:txBody>
      </p:sp>
      <p:sp>
        <p:nvSpPr>
          <p:cNvPr id="58371" name="Rectangle 2"/>
          <p:cNvSpPr>
            <a:spLocks noGrp="1" noRot="1" noChangeAspect="1" noChangeArrowheads="1" noTextEdit="1"/>
          </p:cNvSpPr>
          <p:nvPr>
            <p:ph type="sldImg"/>
          </p:nvPr>
        </p:nvSpPr>
        <p:spPr>
          <a:xfrm>
            <a:off x="642938" y="914400"/>
            <a:ext cx="5572125" cy="3135313"/>
          </a:xfrm>
          <a:solidFill>
            <a:srgbClr val="FFFFFF"/>
          </a:solidFill>
          <a:ln/>
        </p:spPr>
      </p:sp>
      <p:sp>
        <p:nvSpPr>
          <p:cNvPr id="58372" name="Rectangle 3"/>
          <p:cNvSpPr>
            <a:spLocks noGrp="1" noChangeArrowheads="1"/>
          </p:cNvSpPr>
          <p:nvPr>
            <p:ph type="body" idx="1"/>
          </p:nvPr>
        </p:nvSpPr>
        <p:spPr>
          <a:xfrm>
            <a:off x="1046163" y="4352925"/>
            <a:ext cx="4770437" cy="347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120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4618F1A-C2DC-4864-A784-651DE6DBB30B}"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sp>
        <p:nvSpPr>
          <p:cNvPr id="91139"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91140"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7</a:t>
            </a:r>
          </a:p>
        </p:txBody>
      </p:sp>
      <p:sp>
        <p:nvSpPr>
          <p:cNvPr id="91141"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91142"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1143" name="Rectangle 6"/>
          <p:cNvSpPr>
            <a:spLocks noChangeArrowheads="1"/>
          </p:cNvSpPr>
          <p:nvPr/>
        </p:nvSpPr>
        <p:spPr bwMode="auto">
          <a:xfrm>
            <a:off x="3884613" y="0"/>
            <a:ext cx="2973387" cy="457200"/>
          </a:xfrm>
          <a:prstGeom prst="rect">
            <a:avLst/>
          </a:prstGeom>
          <a:noFill/>
          <a:ln w="12700">
            <a:noFill/>
            <a:miter lim="800000"/>
            <a:headEnd/>
            <a:tailEnd/>
          </a:ln>
        </p:spPr>
        <p:txBody>
          <a:bodyPr wrap="none" anchor="ctr"/>
          <a:lstStyle/>
          <a:p>
            <a:endParaRPr lang="en-US"/>
          </a:p>
        </p:txBody>
      </p:sp>
      <p:sp>
        <p:nvSpPr>
          <p:cNvPr id="91144" name="Rectangle 7"/>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defTabSz="955675"/>
            <a:r>
              <a:rPr lang="en-US" sz="1000" i="1">
                <a:latin typeface="Times New Roman" pitchFamily="18" charset="0"/>
              </a:rPr>
              <a:t>7</a:t>
            </a:r>
          </a:p>
        </p:txBody>
      </p:sp>
      <p:sp>
        <p:nvSpPr>
          <p:cNvPr id="91145" name="Rectangle 8"/>
          <p:cNvSpPr>
            <a:spLocks noChangeArrowheads="1"/>
          </p:cNvSpPr>
          <p:nvPr/>
        </p:nvSpPr>
        <p:spPr bwMode="auto">
          <a:xfrm>
            <a:off x="0" y="8685213"/>
            <a:ext cx="2971800" cy="458787"/>
          </a:xfrm>
          <a:prstGeom prst="rect">
            <a:avLst/>
          </a:prstGeom>
          <a:noFill/>
          <a:ln w="12700">
            <a:noFill/>
            <a:miter lim="800000"/>
            <a:headEnd/>
            <a:tailEnd/>
          </a:ln>
        </p:spPr>
        <p:txBody>
          <a:bodyPr wrap="none" anchor="ctr"/>
          <a:lstStyle/>
          <a:p>
            <a:endParaRPr lang="en-US"/>
          </a:p>
        </p:txBody>
      </p:sp>
      <p:sp>
        <p:nvSpPr>
          <p:cNvPr id="91146"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1147" name="Rectangle 10"/>
          <p:cNvSpPr>
            <a:spLocks noGrp="1" noChangeArrowheads="1"/>
          </p:cNvSpPr>
          <p:nvPr>
            <p:ph type="body" idx="1"/>
          </p:nvPr>
        </p:nvSpPr>
        <p:spPr>
          <a:xfrm>
            <a:off x="914400" y="4343400"/>
            <a:ext cx="5027613" cy="4114800"/>
          </a:xfrm>
          <a:noFill/>
          <a:ln/>
        </p:spPr>
        <p:txBody>
          <a:bodyPr lIns="95250" tIns="49213" rIns="95250" bIns="49213"/>
          <a:lstStyle/>
          <a:p>
            <a:pPr defTabSz="955675" eaLnBrk="1" hangingPunct="1"/>
            <a:endParaRPr lang="en-US" dirty="0" smtClean="0">
              <a:latin typeface="Arial" pitchFamily="34" charset="0"/>
              <a:cs typeface="Arial" pitchFamily="34" charset="0"/>
            </a:endParaRPr>
          </a:p>
        </p:txBody>
      </p:sp>
      <p:sp>
        <p:nvSpPr>
          <p:cNvPr id="91148" name="Rectangle 11"/>
          <p:cNvSpPr>
            <a:spLocks noGrp="1" noRot="1" noChangeAspect="1" noChangeArrowheads="1" noTextEdit="1"/>
          </p:cNvSpPr>
          <p:nvPr>
            <p:ph type="sldImg"/>
          </p:nvPr>
        </p:nvSpPr>
        <p:spPr>
          <a:xfrm>
            <a:off x="393700" y="692150"/>
            <a:ext cx="6070600" cy="3416300"/>
          </a:xfrm>
          <a:ln w="12700" cap="flat">
            <a:solidFill>
              <a:schemeClr val="tx1"/>
            </a:solidFill>
          </a:ln>
        </p:spPr>
      </p:sp>
    </p:spTree>
    <p:extLst>
      <p:ext uri="{BB962C8B-B14F-4D97-AF65-F5344CB8AC3E}">
        <p14:creationId xmlns:p14="http://schemas.microsoft.com/office/powerpoint/2010/main" val="355785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B4BBA7-D7B1-46D2-99E5-390845146F48}" type="slidenum">
              <a:rPr lang="en-US" altLang="en-US"/>
              <a:pPr/>
              <a:t>25</a:t>
            </a:fld>
            <a:endParaRPr lang="en-US" altLang="en-US"/>
          </a:p>
        </p:txBody>
      </p:sp>
      <p:sp>
        <p:nvSpPr>
          <p:cNvPr id="58371" name="Rectangle 2"/>
          <p:cNvSpPr>
            <a:spLocks noGrp="1" noRot="1" noChangeAspect="1" noChangeArrowheads="1" noTextEdit="1"/>
          </p:cNvSpPr>
          <p:nvPr>
            <p:ph type="sldImg"/>
          </p:nvPr>
        </p:nvSpPr>
        <p:spPr bwMode="auto">
          <a:xfrm>
            <a:off x="381000" y="685800"/>
            <a:ext cx="6096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8372"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Tree>
    <p:extLst>
      <p:ext uri="{BB962C8B-B14F-4D97-AF65-F5344CB8AC3E}">
        <p14:creationId xmlns:p14="http://schemas.microsoft.com/office/powerpoint/2010/main" val="1206784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511B87-3BE7-4837-9D5B-35E15BA4D1FB}" type="slidenum">
              <a:rPr lang="en-US" altLang="en-US" smtClean="0"/>
              <a:pPr/>
              <a:t>39</a:t>
            </a:fld>
            <a:endParaRPr lang="en-US" altLang="en-US" smtClean="0"/>
          </a:p>
        </p:txBody>
      </p:sp>
      <p:sp>
        <p:nvSpPr>
          <p:cNvPr id="49155" name="Rectangle 2"/>
          <p:cNvSpPr>
            <a:spLocks noGrp="1" noRot="1" noChangeAspect="1" noChangeArrowheads="1" noTextEdit="1"/>
          </p:cNvSpPr>
          <p:nvPr>
            <p:ph type="sldImg"/>
          </p:nvPr>
        </p:nvSpPr>
        <p:spPr>
          <a:xfrm>
            <a:off x="384175" y="687388"/>
            <a:ext cx="6089650" cy="3425825"/>
          </a:xfrm>
          <a:ln w="12700"/>
        </p:spPr>
      </p:sp>
      <p:sp>
        <p:nvSpPr>
          <p:cNvPr id="49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3004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0491DFE-8C5E-4EA9-9F45-7FAAED5EFFB9}" type="slidenum">
              <a:rPr lang="ar-SA" altLang="en-US" smtClean="0"/>
              <a:pPr>
                <a:spcBef>
                  <a:spcPct val="0"/>
                </a:spcBef>
              </a:pPr>
              <a:t>40</a:t>
            </a:fld>
            <a:endParaRPr lang="en-US" altLang="en-US" smtClean="0"/>
          </a:p>
        </p:txBody>
      </p:sp>
      <p:sp>
        <p:nvSpPr>
          <p:cNvPr id="34819" name="Rectangle 2"/>
          <p:cNvSpPr>
            <a:spLocks noGrp="1" noRot="1" noChangeAspect="1" noChangeArrowheads="1" noTextEdit="1"/>
          </p:cNvSpPr>
          <p:nvPr>
            <p:ph type="sldImg"/>
          </p:nvPr>
        </p:nvSpPr>
        <p:spPr>
          <a:xfrm>
            <a:off x="642938" y="914400"/>
            <a:ext cx="5572125" cy="3135313"/>
          </a:xfrm>
          <a:solidFill>
            <a:srgbClr val="FFFFFF"/>
          </a:solidFill>
          <a:ln/>
        </p:spPr>
      </p:sp>
      <p:sp>
        <p:nvSpPr>
          <p:cNvPr id="34820" name="Rectangle 3"/>
          <p:cNvSpPr>
            <a:spLocks noGrp="1" noChangeArrowheads="1"/>
          </p:cNvSpPr>
          <p:nvPr>
            <p:ph type="body" idx="1"/>
          </p:nvPr>
        </p:nvSpPr>
        <p:spPr>
          <a:xfrm>
            <a:off x="1046163" y="4352925"/>
            <a:ext cx="4770437" cy="347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134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76917" y="2017713"/>
            <a:ext cx="10363200" cy="4114800"/>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7D52EA2-D278-4151-B6B6-2A138BFB46AC}" type="slidenum">
              <a:rPr lang="ar-SA" altLang="en-US"/>
              <a:pPr>
                <a:defRPr/>
              </a:pPr>
              <a:t>‹#›</a:t>
            </a:fld>
            <a:endParaRPr lang="en-US" altLang="en-US"/>
          </a:p>
        </p:txBody>
      </p:sp>
    </p:spTree>
    <p:extLst>
      <p:ext uri="{BB962C8B-B14F-4D97-AF65-F5344CB8AC3E}">
        <p14:creationId xmlns:p14="http://schemas.microsoft.com/office/powerpoint/2010/main" val="3370837108"/>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6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8641" y="1604330"/>
            <a:ext cx="1096896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641" y="3935934"/>
            <a:ext cx="1096896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a:defRPr/>
            </a:lvl1pPr>
          </a:lstStyle>
          <a:p>
            <a:pPr>
              <a:defRPr/>
            </a:pPr>
            <a:endParaRPr lang="en-US"/>
          </a:p>
        </p:txBody>
      </p:sp>
      <p:sp>
        <p:nvSpPr>
          <p:cNvPr id="6" name="Rectangle 4"/>
          <p:cNvSpPr>
            <a:spLocks noGrp="1" noChangeArrowheads="1"/>
          </p:cNvSpPr>
          <p:nvPr>
            <p:ph type="ftr" idx="11"/>
          </p:nvPr>
        </p:nvSpPr>
        <p:spPr/>
        <p:txBody>
          <a:bodyPr/>
          <a:lstStyle>
            <a:lvl1pPr>
              <a:defRPr/>
            </a:lvl1pPr>
          </a:lstStyle>
          <a:p>
            <a:pPr>
              <a:defRPr/>
            </a:pPr>
            <a:endParaRPr lang="en-US"/>
          </a:p>
        </p:txBody>
      </p:sp>
      <p:sp>
        <p:nvSpPr>
          <p:cNvPr id="7" name="Rectangle 5"/>
          <p:cNvSpPr>
            <a:spLocks noGrp="1" noChangeArrowheads="1"/>
          </p:cNvSpPr>
          <p:nvPr>
            <p:ph type="sldNum" idx="12"/>
          </p:nvPr>
        </p:nvSpPr>
        <p:spPr/>
        <p:txBody>
          <a:bodyPr/>
          <a:lstStyle>
            <a:lvl1pPr>
              <a:defRPr/>
            </a:lvl1pPr>
          </a:lstStyle>
          <a:p>
            <a:pPr>
              <a:defRPr/>
            </a:pPr>
            <a:fld id="{49E3C213-9CA6-4E92-8851-90B4B80C7F24}" type="slidenum">
              <a:rPr lang="en-GB" altLang="en-US"/>
              <a:pPr>
                <a:defRPr/>
              </a:pPr>
              <a:t>‹#›</a:t>
            </a:fld>
            <a:endParaRPr lang="en-GB" altLang="en-US"/>
          </a:p>
        </p:txBody>
      </p:sp>
    </p:spTree>
    <p:extLst>
      <p:ext uri="{BB962C8B-B14F-4D97-AF65-F5344CB8AC3E}">
        <p14:creationId xmlns:p14="http://schemas.microsoft.com/office/powerpoint/2010/main" val="325113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214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6/14/2019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6/14/2019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6/14/2019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6/14/2019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 id="2147483672" r:id="rId19"/>
    <p:sldLayoutId id="2147483673" r:id="rId20"/>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29.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hyperlink" Target="http://onlinelibrary.wiley.com/doi/10.1111/j.1755-5922.2010.00180.x/full#f1" TargetMode="Externa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6266" y="1651518"/>
            <a:ext cx="9929801" cy="1026474"/>
          </a:xfrm>
        </p:spPr>
        <p:txBody>
          <a:bodyPr/>
          <a:lstStyle/>
          <a:p>
            <a:r>
              <a:rPr lang="en-US" sz="4400" dirty="0" smtClean="0">
                <a:solidFill>
                  <a:schemeClr val="bg2">
                    <a:lumMod val="20000"/>
                    <a:lumOff val="80000"/>
                  </a:schemeClr>
                </a:solidFill>
                <a:latin typeface="Constantia" panose="02030602050306030303" pitchFamily="18" charset="0"/>
              </a:rPr>
              <a:t>Molecular Basis of Renal Tubulopathies</a:t>
            </a:r>
            <a:endParaRPr lang="en-US" sz="4400" dirty="0">
              <a:solidFill>
                <a:schemeClr val="bg2">
                  <a:lumMod val="20000"/>
                  <a:lumOff val="80000"/>
                </a:schemeClr>
              </a:solidFill>
              <a:latin typeface="Constantia" panose="02030602050306030303" pitchFamily="18" charset="0"/>
            </a:endParaRPr>
          </a:p>
        </p:txBody>
      </p:sp>
      <p:sp>
        <p:nvSpPr>
          <p:cNvPr id="3" name="Subtitle 2"/>
          <p:cNvSpPr>
            <a:spLocks noGrp="1"/>
          </p:cNvSpPr>
          <p:nvPr>
            <p:ph type="subTitle" idx="1"/>
          </p:nvPr>
        </p:nvSpPr>
        <p:spPr>
          <a:xfrm>
            <a:off x="1117635" y="4002940"/>
            <a:ext cx="8825658" cy="861420"/>
          </a:xfrm>
        </p:spPr>
        <p:txBody>
          <a:bodyPr>
            <a:normAutofit/>
          </a:bodyPr>
          <a:lstStyle/>
          <a:p>
            <a:r>
              <a:rPr lang="en-US" sz="4000" dirty="0" smtClean="0">
                <a:latin typeface="Constantia" panose="02030602050306030303" pitchFamily="18" charset="0"/>
              </a:rPr>
              <a:t>                       Sami a Sanjad</a:t>
            </a:r>
            <a:endParaRPr lang="en-US" sz="4000" dirty="0">
              <a:latin typeface="Constantia" panose="02030602050306030303" pitchFamily="18" charset="0"/>
            </a:endParaRPr>
          </a:p>
        </p:txBody>
      </p:sp>
    </p:spTree>
    <p:extLst>
      <p:ext uri="{BB962C8B-B14F-4D97-AF65-F5344CB8AC3E}">
        <p14:creationId xmlns:p14="http://schemas.microsoft.com/office/powerpoint/2010/main" val="547380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615938" cy="1400530"/>
          </a:xfrm>
        </p:spPr>
        <p:txBody>
          <a:bodyPr/>
          <a:lstStyle/>
          <a:p>
            <a:r>
              <a:rPr lang="en-US" sz="3600" dirty="0" smtClean="0">
                <a:solidFill>
                  <a:schemeClr val="bg2">
                    <a:lumMod val="20000"/>
                    <a:lumOff val="80000"/>
                  </a:schemeClr>
                </a:solidFill>
                <a:latin typeface="Constantia" panose="02030602050306030303" pitchFamily="18" charset="0"/>
              </a:rPr>
              <a:t>1-Hereditary Disorders of the </a:t>
            </a:r>
            <a:r>
              <a:rPr lang="en-US" sz="3600" dirty="0" smtClean="0">
                <a:solidFill>
                  <a:srgbClr val="FFFF00"/>
                </a:solidFill>
                <a:latin typeface="Constantia" panose="02030602050306030303" pitchFamily="18" charset="0"/>
              </a:rPr>
              <a:t>Proximal Tubule</a:t>
            </a:r>
            <a:endParaRPr lang="en-US" sz="3600" dirty="0">
              <a:solidFill>
                <a:srgbClr val="FFFF00"/>
              </a:solidFill>
              <a:latin typeface="Constantia" panose="02030602050306030303" pitchFamily="18" charset="0"/>
            </a:endParaRPr>
          </a:p>
        </p:txBody>
      </p:sp>
      <p:sp>
        <p:nvSpPr>
          <p:cNvPr id="3" name="Content Placeholder 2"/>
          <p:cNvSpPr>
            <a:spLocks noGrp="1"/>
          </p:cNvSpPr>
          <p:nvPr>
            <p:ph idx="1"/>
          </p:nvPr>
        </p:nvSpPr>
        <p:spPr>
          <a:xfrm>
            <a:off x="1196619" y="1642372"/>
            <a:ext cx="10280033" cy="5196968"/>
          </a:xfrm>
        </p:spPr>
        <p:txBody>
          <a:bodyPr>
            <a:normAutofit fontScale="77500" lnSpcReduction="20000"/>
          </a:bodyPr>
          <a:lstStyle/>
          <a:p>
            <a:r>
              <a:rPr lang="en-US" sz="4600" dirty="0" smtClean="0">
                <a:solidFill>
                  <a:srgbClr val="FFFF00"/>
                </a:solidFill>
                <a:latin typeface="Constantia" panose="02030602050306030303" pitchFamily="18" charset="0"/>
              </a:rPr>
              <a:t>Inherited Causes of the Fanconi Syndrome</a:t>
            </a:r>
          </a:p>
          <a:p>
            <a:pPr marL="0" indent="0">
              <a:buNone/>
            </a:pPr>
            <a:r>
              <a:rPr lang="en-US" sz="2800" dirty="0">
                <a:latin typeface="Constantia" panose="02030602050306030303" pitchFamily="18" charset="0"/>
              </a:rPr>
              <a:t> </a:t>
            </a:r>
            <a:r>
              <a:rPr lang="en-US" sz="2800" dirty="0" smtClean="0">
                <a:latin typeface="Constantia" panose="02030602050306030303" pitchFamily="18" charset="0"/>
              </a:rPr>
              <a:t>     </a:t>
            </a:r>
          </a:p>
          <a:p>
            <a:pPr marL="0" indent="0">
              <a:buNone/>
            </a:pPr>
            <a:r>
              <a:rPr lang="en-US" sz="2800" dirty="0">
                <a:latin typeface="Constantia" panose="02030602050306030303" pitchFamily="18" charset="0"/>
              </a:rPr>
              <a:t> </a:t>
            </a:r>
            <a:r>
              <a:rPr lang="en-US" sz="2800" dirty="0" smtClean="0">
                <a:latin typeface="Constantia" panose="02030602050306030303" pitchFamily="18" charset="0"/>
              </a:rPr>
              <a:t>          </a:t>
            </a:r>
            <a:r>
              <a:rPr lang="en-US" sz="4100" dirty="0" smtClean="0">
                <a:solidFill>
                  <a:schemeClr val="bg2">
                    <a:lumMod val="20000"/>
                    <a:lumOff val="80000"/>
                  </a:schemeClr>
                </a:solidFill>
                <a:latin typeface="Constantia" panose="02030602050306030303" pitchFamily="18" charset="0"/>
              </a:rPr>
              <a:t>1-Cystinosis-</a:t>
            </a:r>
            <a:r>
              <a:rPr lang="en-US" sz="4100" i="1" dirty="0" smtClean="0">
                <a:solidFill>
                  <a:schemeClr val="bg2">
                    <a:lumMod val="20000"/>
                    <a:lumOff val="80000"/>
                  </a:schemeClr>
                </a:solidFill>
                <a:latin typeface="Constantia" panose="02030602050306030303" pitchFamily="18" charset="0"/>
              </a:rPr>
              <a:t>CTNS</a:t>
            </a:r>
            <a:r>
              <a:rPr lang="en-US" sz="4100" dirty="0" smtClean="0">
                <a:solidFill>
                  <a:schemeClr val="bg2">
                    <a:lumMod val="20000"/>
                    <a:lumOff val="80000"/>
                  </a:schemeClr>
                </a:solidFill>
                <a:latin typeface="Constantia" panose="02030602050306030303" pitchFamily="18" charset="0"/>
              </a:rPr>
              <a:t> gene 17p</a:t>
            </a:r>
          </a:p>
          <a:p>
            <a:pPr marL="0" indent="0">
              <a:buNone/>
            </a:pPr>
            <a:r>
              <a:rPr lang="en-US" sz="4100" dirty="0">
                <a:solidFill>
                  <a:srgbClr val="92D050"/>
                </a:solidFill>
                <a:latin typeface="Constantia" panose="02030602050306030303" pitchFamily="18" charset="0"/>
              </a:rPr>
              <a:t> </a:t>
            </a:r>
            <a:r>
              <a:rPr lang="en-US" sz="4100" dirty="0" smtClean="0">
                <a:solidFill>
                  <a:srgbClr val="92D050"/>
                </a:solidFill>
                <a:latin typeface="Constantia" panose="02030602050306030303" pitchFamily="18" charset="0"/>
              </a:rPr>
              <a:t>      </a:t>
            </a:r>
            <a:r>
              <a:rPr lang="en-US" sz="4100" dirty="0" smtClean="0">
                <a:solidFill>
                  <a:srgbClr val="FFC000"/>
                </a:solidFill>
                <a:latin typeface="Constantia" panose="02030602050306030303" pitchFamily="18" charset="0"/>
              </a:rPr>
              <a:t>2-Galactosemia-</a:t>
            </a:r>
            <a:r>
              <a:rPr lang="en-US" sz="4100" i="1" dirty="0" smtClean="0">
                <a:solidFill>
                  <a:srgbClr val="FFC000"/>
                </a:solidFill>
                <a:latin typeface="Constantia" panose="02030602050306030303" pitchFamily="18" charset="0"/>
              </a:rPr>
              <a:t>GALT </a:t>
            </a:r>
            <a:r>
              <a:rPr lang="en-US" sz="4100" dirty="0" smtClean="0">
                <a:solidFill>
                  <a:srgbClr val="FFC000"/>
                </a:solidFill>
                <a:latin typeface="Constantia" panose="02030602050306030303" pitchFamily="18" charset="0"/>
              </a:rPr>
              <a:t>gene 9p </a:t>
            </a:r>
          </a:p>
          <a:p>
            <a:pPr marL="0" indent="0">
              <a:buNone/>
            </a:pPr>
            <a:r>
              <a:rPr lang="en-US" sz="4100" dirty="0">
                <a:solidFill>
                  <a:srgbClr val="FFC000"/>
                </a:solidFill>
                <a:latin typeface="Constantia" panose="02030602050306030303" pitchFamily="18" charset="0"/>
              </a:rPr>
              <a:t> </a:t>
            </a:r>
            <a:r>
              <a:rPr lang="en-US" sz="4100" dirty="0" smtClean="0">
                <a:solidFill>
                  <a:srgbClr val="FFC000"/>
                </a:solidFill>
                <a:latin typeface="Constantia" panose="02030602050306030303" pitchFamily="18" charset="0"/>
              </a:rPr>
              <a:t>      3-Tyrosinemia-</a:t>
            </a:r>
            <a:r>
              <a:rPr lang="en-US" sz="4100" i="1" dirty="0" smtClean="0">
                <a:solidFill>
                  <a:srgbClr val="FFC000"/>
                </a:solidFill>
                <a:latin typeface="Constantia" panose="02030602050306030303" pitchFamily="18" charset="0"/>
              </a:rPr>
              <a:t>FAH</a:t>
            </a:r>
            <a:r>
              <a:rPr lang="en-US" sz="4100" dirty="0" smtClean="0">
                <a:solidFill>
                  <a:srgbClr val="FFC000"/>
                </a:solidFill>
                <a:latin typeface="Constantia" panose="02030602050306030303" pitchFamily="18" charset="0"/>
              </a:rPr>
              <a:t> gene 15q</a:t>
            </a:r>
          </a:p>
          <a:p>
            <a:pPr marL="0" indent="0">
              <a:buNone/>
            </a:pPr>
            <a:r>
              <a:rPr lang="en-US" sz="4100" dirty="0">
                <a:solidFill>
                  <a:srgbClr val="FFC000"/>
                </a:solidFill>
                <a:latin typeface="Constantia" panose="02030602050306030303" pitchFamily="18" charset="0"/>
              </a:rPr>
              <a:t> </a:t>
            </a:r>
            <a:r>
              <a:rPr lang="en-US" sz="4100" dirty="0" smtClean="0">
                <a:solidFill>
                  <a:srgbClr val="FFC000"/>
                </a:solidFill>
                <a:latin typeface="Constantia" panose="02030602050306030303" pitchFamily="18" charset="0"/>
              </a:rPr>
              <a:t>      4-Hereditary </a:t>
            </a:r>
            <a:r>
              <a:rPr lang="en-US" sz="4100" dirty="0">
                <a:solidFill>
                  <a:srgbClr val="FFC000"/>
                </a:solidFill>
                <a:latin typeface="Constantia" panose="02030602050306030303" pitchFamily="18" charset="0"/>
              </a:rPr>
              <a:t>Fructose Intolerance-</a:t>
            </a:r>
            <a:r>
              <a:rPr lang="en-US" sz="4100" i="1" dirty="0" err="1">
                <a:solidFill>
                  <a:srgbClr val="FFC000"/>
                </a:solidFill>
                <a:latin typeface="Constantia" panose="02030602050306030303" pitchFamily="18" charset="0"/>
              </a:rPr>
              <a:t>Ald</a:t>
            </a:r>
            <a:r>
              <a:rPr lang="en-US" sz="4100" i="1" dirty="0">
                <a:solidFill>
                  <a:srgbClr val="FFC000"/>
                </a:solidFill>
                <a:latin typeface="Constantia" panose="02030602050306030303" pitchFamily="18" charset="0"/>
              </a:rPr>
              <a:t> B </a:t>
            </a:r>
            <a:r>
              <a:rPr lang="en-US" sz="4100" dirty="0">
                <a:solidFill>
                  <a:srgbClr val="FFC000"/>
                </a:solidFill>
                <a:latin typeface="Constantia" panose="02030602050306030303" pitchFamily="18" charset="0"/>
              </a:rPr>
              <a:t>gene 9q22</a:t>
            </a:r>
          </a:p>
          <a:p>
            <a:pPr marL="0" indent="0">
              <a:buNone/>
            </a:pPr>
            <a:r>
              <a:rPr lang="en-US" sz="4100" dirty="0">
                <a:solidFill>
                  <a:srgbClr val="FFC000"/>
                </a:solidFill>
                <a:latin typeface="Constantia" panose="02030602050306030303" pitchFamily="18" charset="0"/>
              </a:rPr>
              <a:t>       </a:t>
            </a:r>
            <a:r>
              <a:rPr lang="en-US" sz="4100" dirty="0" smtClean="0">
                <a:solidFill>
                  <a:srgbClr val="FFC000"/>
                </a:solidFill>
                <a:latin typeface="Constantia" panose="02030602050306030303" pitchFamily="18" charset="0"/>
              </a:rPr>
              <a:t>5-GSD </a:t>
            </a:r>
            <a:r>
              <a:rPr lang="en-US" sz="4100" dirty="0">
                <a:solidFill>
                  <a:srgbClr val="FFC000"/>
                </a:solidFill>
                <a:latin typeface="Constantia" panose="02030602050306030303" pitchFamily="18" charset="0"/>
              </a:rPr>
              <a:t>(Type 11, 1)-</a:t>
            </a:r>
            <a:r>
              <a:rPr lang="en-US" sz="4100" i="1" dirty="0">
                <a:solidFill>
                  <a:srgbClr val="FFC000"/>
                </a:solidFill>
                <a:latin typeface="Constantia" panose="02030602050306030303" pitchFamily="18" charset="0"/>
              </a:rPr>
              <a:t>GLUT2</a:t>
            </a:r>
            <a:r>
              <a:rPr lang="en-US" sz="4100" dirty="0">
                <a:solidFill>
                  <a:srgbClr val="FFC000"/>
                </a:solidFill>
                <a:latin typeface="Constantia" panose="02030602050306030303" pitchFamily="18" charset="0"/>
              </a:rPr>
              <a:t> gene 3q26, </a:t>
            </a:r>
            <a:r>
              <a:rPr lang="en-US" sz="4100" i="1" dirty="0">
                <a:solidFill>
                  <a:srgbClr val="FFC000"/>
                </a:solidFill>
                <a:latin typeface="Constantia" panose="02030602050306030303" pitchFamily="18" charset="0"/>
              </a:rPr>
              <a:t>G6P</a:t>
            </a:r>
            <a:r>
              <a:rPr lang="en-US" sz="4100" dirty="0">
                <a:solidFill>
                  <a:srgbClr val="FFC000"/>
                </a:solidFill>
                <a:latin typeface="Constantia" panose="02030602050306030303" pitchFamily="18" charset="0"/>
              </a:rPr>
              <a:t> gene 17q21</a:t>
            </a:r>
          </a:p>
          <a:p>
            <a:pPr marL="0" indent="0">
              <a:buNone/>
            </a:pPr>
            <a:endParaRPr lang="en-US" sz="4100" dirty="0" smtClean="0">
              <a:solidFill>
                <a:schemeClr val="accent3"/>
              </a:solidFill>
              <a:latin typeface="Constantia" panose="02030602050306030303" pitchFamily="18" charset="0"/>
            </a:endParaRP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              </a:t>
            </a:r>
            <a:r>
              <a:rPr lang="en-US" sz="2800" dirty="0" smtClean="0">
                <a:solidFill>
                  <a:schemeClr val="bg2">
                    <a:lumMod val="20000"/>
                    <a:lumOff val="80000"/>
                  </a:schemeClr>
                </a:solidFill>
                <a:latin typeface="Constantia" panose="02030602050306030303" pitchFamily="18" charset="0"/>
              </a:rPr>
              <a:t>              </a:t>
            </a:r>
            <a:endParaRPr lang="en-US" sz="2800" dirty="0">
              <a:solidFill>
                <a:schemeClr val="bg2">
                  <a:lumMod val="20000"/>
                  <a:lumOff val="80000"/>
                </a:schemeClr>
              </a:solidFill>
              <a:latin typeface="Constantia" panose="02030602050306030303" pitchFamily="18" charset="0"/>
            </a:endParaRPr>
          </a:p>
        </p:txBody>
      </p:sp>
    </p:spTree>
    <p:extLst>
      <p:ext uri="{BB962C8B-B14F-4D97-AF65-F5344CB8AC3E}">
        <p14:creationId xmlns:p14="http://schemas.microsoft.com/office/powerpoint/2010/main" val="3158152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2" y="378076"/>
            <a:ext cx="10485309" cy="1400530"/>
          </a:xfrm>
        </p:spPr>
        <p:txBody>
          <a:bodyPr/>
          <a:lstStyle/>
          <a:p>
            <a:r>
              <a:rPr lang="en-US" sz="3600" dirty="0" smtClean="0">
                <a:latin typeface="Constantia" panose="02030602050306030303" pitchFamily="18" charset="0"/>
              </a:rPr>
              <a:t>     </a:t>
            </a:r>
            <a:r>
              <a:rPr lang="en-US" sz="3600" dirty="0" smtClean="0">
                <a:solidFill>
                  <a:schemeClr val="bg2">
                    <a:lumMod val="20000"/>
                    <a:lumOff val="80000"/>
                  </a:schemeClr>
                </a:solidFill>
                <a:latin typeface="Constantia" panose="02030602050306030303" pitchFamily="18" charset="0"/>
              </a:rPr>
              <a:t>1-Hereditary </a:t>
            </a:r>
            <a:r>
              <a:rPr lang="en-US" sz="3600" dirty="0">
                <a:solidFill>
                  <a:schemeClr val="bg2">
                    <a:lumMod val="20000"/>
                    <a:lumOff val="80000"/>
                  </a:schemeClr>
                </a:solidFill>
                <a:latin typeface="Constantia" panose="02030602050306030303" pitchFamily="18" charset="0"/>
              </a:rPr>
              <a:t>Disorders of the </a:t>
            </a:r>
            <a:r>
              <a:rPr lang="en-US" sz="3600" dirty="0">
                <a:solidFill>
                  <a:srgbClr val="FFFF00"/>
                </a:solidFill>
                <a:latin typeface="Constantia" panose="02030602050306030303" pitchFamily="18" charset="0"/>
              </a:rPr>
              <a:t>Proximal Tubule</a:t>
            </a:r>
            <a:r>
              <a:rPr lang="en-US" sz="3600" dirty="0" smtClean="0">
                <a:solidFill>
                  <a:schemeClr val="bg2">
                    <a:lumMod val="20000"/>
                    <a:lumOff val="80000"/>
                  </a:schemeClr>
                </a:solidFill>
                <a:latin typeface="Constantia" panose="02030602050306030303" pitchFamily="18" charset="0"/>
              </a:rPr>
              <a:t/>
            </a:r>
            <a:br>
              <a:rPr lang="en-US" sz="3600" dirty="0" smtClean="0">
                <a:solidFill>
                  <a:schemeClr val="bg2">
                    <a:lumMod val="20000"/>
                    <a:lumOff val="80000"/>
                  </a:schemeClr>
                </a:solidFill>
                <a:latin typeface="Constantia" panose="02030602050306030303" pitchFamily="18" charset="0"/>
              </a:rPr>
            </a:br>
            <a:r>
              <a:rPr lang="en-US" sz="3600" dirty="0">
                <a:solidFill>
                  <a:schemeClr val="bg2">
                    <a:lumMod val="20000"/>
                    <a:lumOff val="80000"/>
                  </a:schemeClr>
                </a:solidFill>
                <a:latin typeface="Constantia" panose="02030602050306030303" pitchFamily="18" charset="0"/>
              </a:rPr>
              <a:t/>
            </a:r>
            <a:br>
              <a:rPr lang="en-US" sz="3600" dirty="0">
                <a:solidFill>
                  <a:schemeClr val="bg2">
                    <a:lumMod val="20000"/>
                    <a:lumOff val="80000"/>
                  </a:schemeClr>
                </a:solidFill>
                <a:latin typeface="Constantia" panose="02030602050306030303" pitchFamily="18" charset="0"/>
              </a:rPr>
            </a:br>
            <a:r>
              <a:rPr lang="en-US" sz="3600" dirty="0">
                <a:solidFill>
                  <a:srgbClr val="FFFF00"/>
                </a:solidFill>
                <a:latin typeface="Constantia" panose="02030602050306030303" pitchFamily="18" charset="0"/>
              </a:rPr>
              <a:t/>
            </a:r>
            <a:br>
              <a:rPr lang="en-US" sz="3600" dirty="0">
                <a:solidFill>
                  <a:srgbClr val="FFFF00"/>
                </a:solidFill>
                <a:latin typeface="Constantia" panose="02030602050306030303" pitchFamily="18" charset="0"/>
              </a:rPr>
            </a:br>
            <a:endParaRPr lang="en-US" sz="3600" dirty="0"/>
          </a:p>
        </p:txBody>
      </p:sp>
      <p:sp>
        <p:nvSpPr>
          <p:cNvPr id="3" name="Content Placeholder 2"/>
          <p:cNvSpPr>
            <a:spLocks noGrp="1"/>
          </p:cNvSpPr>
          <p:nvPr>
            <p:ph idx="1"/>
          </p:nvPr>
        </p:nvSpPr>
        <p:spPr>
          <a:xfrm>
            <a:off x="1159297" y="1549055"/>
            <a:ext cx="10214718" cy="4702455"/>
          </a:xfrm>
        </p:spPr>
        <p:txBody>
          <a:bodyPr>
            <a:normAutofit lnSpcReduction="10000"/>
          </a:bodyPr>
          <a:lstStyle/>
          <a:p>
            <a:r>
              <a:rPr lang="en-US" sz="3600" dirty="0">
                <a:solidFill>
                  <a:srgbClr val="FFFF00"/>
                </a:solidFill>
                <a:latin typeface="Constantia" panose="02030602050306030303" pitchFamily="18" charset="0"/>
              </a:rPr>
              <a:t>Inherited Causes of the Fanconi Syndrome (</a:t>
            </a:r>
            <a:r>
              <a:rPr lang="en-US" sz="3600" dirty="0" err="1">
                <a:solidFill>
                  <a:srgbClr val="FFFF00"/>
                </a:solidFill>
                <a:latin typeface="Constantia" panose="02030602050306030303" pitchFamily="18" charset="0"/>
              </a:rPr>
              <a:t>cont</a:t>
            </a:r>
            <a:r>
              <a:rPr lang="en-US" sz="3600" dirty="0">
                <a:solidFill>
                  <a:srgbClr val="FFFF00"/>
                </a:solidFill>
                <a:latin typeface="Constantia" panose="02030602050306030303" pitchFamily="18" charset="0"/>
              </a:rPr>
              <a:t>)</a:t>
            </a:r>
            <a:endParaRPr lang="en-US" sz="3600" dirty="0" smtClean="0">
              <a:latin typeface="Constantia" panose="02030602050306030303" pitchFamily="18" charset="0"/>
            </a:endParaRPr>
          </a:p>
          <a:p>
            <a:pPr marL="0" indent="0">
              <a:buNone/>
            </a:pPr>
            <a:r>
              <a:rPr lang="en-US" sz="3200" dirty="0" smtClean="0">
                <a:latin typeface="Constantia" panose="02030602050306030303" pitchFamily="18" charset="0"/>
              </a:rPr>
              <a:t>       </a:t>
            </a: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      6-Wilson’s Disease-</a:t>
            </a:r>
            <a:r>
              <a:rPr lang="en-US" sz="3200" i="1" dirty="0" smtClean="0">
                <a:solidFill>
                  <a:schemeClr val="bg2">
                    <a:lumMod val="20000"/>
                    <a:lumOff val="80000"/>
                  </a:schemeClr>
                </a:solidFill>
                <a:latin typeface="Constantia" panose="02030602050306030303" pitchFamily="18" charset="0"/>
              </a:rPr>
              <a:t>ATP7B </a:t>
            </a:r>
            <a:r>
              <a:rPr lang="en-US" sz="3200" dirty="0" smtClean="0">
                <a:solidFill>
                  <a:schemeClr val="bg2">
                    <a:lumMod val="20000"/>
                    <a:lumOff val="80000"/>
                  </a:schemeClr>
                </a:solidFill>
                <a:latin typeface="Constantia" panose="02030602050306030303" pitchFamily="18" charset="0"/>
              </a:rPr>
              <a:t>gene 13q </a:t>
            </a:r>
          </a:p>
          <a:p>
            <a:pPr marL="0" indent="0">
              <a:buNone/>
            </a:pPr>
            <a:r>
              <a:rPr lang="en-US" sz="3200" dirty="0" smtClean="0">
                <a:solidFill>
                  <a:schemeClr val="bg2">
                    <a:lumMod val="20000"/>
                    <a:lumOff val="80000"/>
                  </a:schemeClr>
                </a:solidFill>
                <a:latin typeface="Constantia" panose="02030602050306030303" pitchFamily="18" charset="0"/>
              </a:rPr>
              <a:t>       7-Dent </a:t>
            </a:r>
            <a:r>
              <a:rPr lang="en-US" sz="3200" dirty="0">
                <a:solidFill>
                  <a:schemeClr val="bg2">
                    <a:lumMod val="20000"/>
                    <a:lumOff val="80000"/>
                  </a:schemeClr>
                </a:solidFill>
                <a:latin typeface="Constantia" panose="02030602050306030303" pitchFamily="18" charset="0"/>
              </a:rPr>
              <a:t>Disease-</a:t>
            </a:r>
            <a:r>
              <a:rPr lang="en-US" sz="3200" i="1" dirty="0">
                <a:solidFill>
                  <a:schemeClr val="bg2">
                    <a:lumMod val="20000"/>
                    <a:lumOff val="80000"/>
                  </a:schemeClr>
                </a:solidFill>
                <a:latin typeface="Constantia" panose="02030602050306030303" pitchFamily="18" charset="0"/>
              </a:rPr>
              <a:t>CLCN5</a:t>
            </a:r>
            <a:r>
              <a:rPr lang="en-US" sz="3200" dirty="0">
                <a:solidFill>
                  <a:schemeClr val="bg2">
                    <a:lumMod val="20000"/>
                    <a:lumOff val="80000"/>
                  </a:schemeClr>
                </a:solidFill>
                <a:latin typeface="Constantia" panose="02030602050306030303" pitchFamily="18" charset="0"/>
              </a:rPr>
              <a:t> gene </a:t>
            </a:r>
            <a:r>
              <a:rPr lang="en-US" sz="3200" dirty="0">
                <a:solidFill>
                  <a:srgbClr val="FFFF00"/>
                </a:solidFill>
                <a:latin typeface="Constantia" panose="02030602050306030303" pitchFamily="18" charset="0"/>
              </a:rPr>
              <a:t>Xp11</a:t>
            </a: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8-Lowe’s </a:t>
            </a:r>
            <a:r>
              <a:rPr lang="en-US" sz="3200" dirty="0">
                <a:solidFill>
                  <a:schemeClr val="bg2">
                    <a:lumMod val="20000"/>
                    <a:lumOff val="80000"/>
                  </a:schemeClr>
                </a:solidFill>
                <a:latin typeface="Constantia" panose="02030602050306030303" pitchFamily="18" charset="0"/>
              </a:rPr>
              <a:t>Syndrome-</a:t>
            </a:r>
            <a:r>
              <a:rPr lang="en-US" sz="3200" i="1" dirty="0">
                <a:solidFill>
                  <a:schemeClr val="bg2">
                    <a:lumMod val="20000"/>
                    <a:lumOff val="80000"/>
                  </a:schemeClr>
                </a:solidFill>
                <a:latin typeface="Constantia" panose="02030602050306030303" pitchFamily="18" charset="0"/>
              </a:rPr>
              <a:t>OCRL</a:t>
            </a:r>
            <a:r>
              <a:rPr lang="en-US" sz="3200" dirty="0">
                <a:solidFill>
                  <a:schemeClr val="bg2">
                    <a:lumMod val="20000"/>
                    <a:lumOff val="80000"/>
                  </a:schemeClr>
                </a:solidFill>
                <a:latin typeface="Constantia" panose="02030602050306030303" pitchFamily="18" charset="0"/>
              </a:rPr>
              <a:t> gene </a:t>
            </a:r>
            <a:r>
              <a:rPr lang="en-US" sz="3200" dirty="0">
                <a:solidFill>
                  <a:srgbClr val="FFFF00"/>
                </a:solidFill>
                <a:latin typeface="Constantia" panose="02030602050306030303" pitchFamily="18" charset="0"/>
              </a:rPr>
              <a:t>Xq24-26</a:t>
            </a: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      9- Mitochondrial Cytopathies –Severa</a:t>
            </a:r>
            <a:r>
              <a:rPr lang="en-US" sz="3200" dirty="0">
                <a:solidFill>
                  <a:schemeClr val="bg2">
                    <a:lumMod val="20000"/>
                    <a:lumOff val="80000"/>
                  </a:schemeClr>
                </a:solidFill>
                <a:latin typeface="Constantia" panose="02030602050306030303" pitchFamily="18" charset="0"/>
              </a:rPr>
              <a:t>l</a:t>
            </a:r>
            <a:endParaRPr lang="en-US" sz="3200" dirty="0" smtClean="0">
              <a:solidFill>
                <a:schemeClr val="bg2">
                  <a:lumMod val="20000"/>
                  <a:lumOff val="80000"/>
                </a:schemeClr>
              </a:solidFill>
              <a:latin typeface="Constantia" panose="02030602050306030303" pitchFamily="18" charset="0"/>
            </a:endParaRPr>
          </a:p>
          <a:p>
            <a:pPr marL="0" indent="0">
              <a:buNone/>
            </a:pPr>
            <a:r>
              <a:rPr lang="en-US" sz="3200" dirty="0" smtClean="0">
                <a:solidFill>
                  <a:schemeClr val="bg2">
                    <a:lumMod val="20000"/>
                    <a:lumOff val="80000"/>
                  </a:schemeClr>
                </a:solidFill>
                <a:latin typeface="Constantia" panose="02030602050306030303" pitchFamily="18" charset="0"/>
              </a:rPr>
              <a:t>       </a:t>
            </a:r>
          </a:p>
          <a:p>
            <a:pPr marL="0" indent="0">
              <a:buNone/>
            </a:pPr>
            <a:r>
              <a:rPr lang="en-US" sz="3200" dirty="0" smtClean="0">
                <a:solidFill>
                  <a:schemeClr val="bg2">
                    <a:lumMod val="20000"/>
                    <a:lumOff val="80000"/>
                  </a:schemeClr>
                </a:solidFill>
                <a:latin typeface="Constantia" panose="02030602050306030303" pitchFamily="18" charset="0"/>
              </a:rPr>
              <a:t> </a:t>
            </a:r>
            <a:endParaRPr lang="en-US" sz="3200" dirty="0">
              <a:solidFill>
                <a:schemeClr val="bg2">
                  <a:lumMod val="20000"/>
                  <a:lumOff val="80000"/>
                </a:schemeClr>
              </a:solidFill>
              <a:latin typeface="Constantia" panose="02030602050306030303" pitchFamily="18" charset="0"/>
            </a:endParaRPr>
          </a:p>
        </p:txBody>
      </p:sp>
    </p:spTree>
    <p:extLst>
      <p:ext uri="{BB962C8B-B14F-4D97-AF65-F5344CB8AC3E}">
        <p14:creationId xmlns:p14="http://schemas.microsoft.com/office/powerpoint/2010/main" val="2581898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onstantia" panose="02030602050306030303" pitchFamily="18" charset="0"/>
              </a:rPr>
              <a:t/>
            </a:r>
            <a:br>
              <a:rPr lang="en-US" sz="3600" dirty="0" smtClean="0">
                <a:latin typeface="Constantia" panose="02030602050306030303" pitchFamily="18" charset="0"/>
              </a:rPr>
            </a:br>
            <a:r>
              <a:rPr lang="en-US" sz="3600" dirty="0">
                <a:latin typeface="Constantia" panose="02030602050306030303" pitchFamily="18" charset="0"/>
              </a:rPr>
              <a:t/>
            </a:r>
            <a:br>
              <a:rPr lang="en-US" sz="3600" dirty="0">
                <a:latin typeface="Constantia" panose="02030602050306030303" pitchFamily="18" charset="0"/>
              </a:rPr>
            </a:br>
            <a:r>
              <a:rPr lang="en-US" sz="3600" dirty="0" smtClean="0">
                <a:latin typeface="Constantia" panose="02030602050306030303" pitchFamily="18" charset="0"/>
              </a:rPr>
              <a:t> </a:t>
            </a:r>
            <a:endParaRPr lang="en-US" sz="3600" dirty="0"/>
          </a:p>
        </p:txBody>
      </p:sp>
      <p:sp>
        <p:nvSpPr>
          <p:cNvPr id="3" name="Content Placeholder 2"/>
          <p:cNvSpPr>
            <a:spLocks noGrp="1"/>
          </p:cNvSpPr>
          <p:nvPr>
            <p:ph idx="1"/>
          </p:nvPr>
        </p:nvSpPr>
        <p:spPr>
          <a:xfrm>
            <a:off x="898034" y="1353124"/>
            <a:ext cx="9962797" cy="5280944"/>
          </a:xfrm>
        </p:spPr>
        <p:txBody>
          <a:bodyPr>
            <a:noAutofit/>
          </a:bodyPr>
          <a:lstStyle/>
          <a:p>
            <a:r>
              <a:rPr lang="en-US" sz="3200" dirty="0" smtClean="0">
                <a:latin typeface="Constantia" panose="02030602050306030303" pitchFamily="18" charset="0"/>
              </a:rPr>
              <a:t> </a:t>
            </a:r>
            <a:r>
              <a:rPr lang="en-US" sz="3200" dirty="0">
                <a:solidFill>
                  <a:srgbClr val="FFFF00"/>
                </a:solidFill>
                <a:latin typeface="Constantia" panose="02030602050306030303" pitchFamily="18" charset="0"/>
              </a:rPr>
              <a:t>Isolated Transport Defects:</a:t>
            </a:r>
            <a:r>
              <a:rPr lang="en-US" sz="3200" dirty="0" smtClean="0">
                <a:solidFill>
                  <a:srgbClr val="FFFF00"/>
                </a:solidFill>
                <a:latin typeface="Constantia" panose="02030602050306030303" pitchFamily="18" charset="0"/>
              </a:rPr>
              <a:t>  </a:t>
            </a:r>
          </a:p>
          <a:p>
            <a:pPr marL="0" indent="0">
              <a:buNone/>
            </a:pPr>
            <a:r>
              <a:rPr lang="en-US" sz="3200" dirty="0" smtClean="0">
                <a:solidFill>
                  <a:schemeClr val="bg2">
                    <a:lumMod val="20000"/>
                    <a:lumOff val="80000"/>
                  </a:schemeClr>
                </a:solidFill>
                <a:latin typeface="Constantia" panose="02030602050306030303" pitchFamily="18" charset="0"/>
              </a:rPr>
              <a:t>         Renal Glucosuria-</a:t>
            </a:r>
            <a:r>
              <a:rPr lang="en-US" sz="3200" i="1" dirty="0" smtClean="0">
                <a:solidFill>
                  <a:schemeClr val="bg2">
                    <a:lumMod val="20000"/>
                    <a:lumOff val="80000"/>
                  </a:schemeClr>
                </a:solidFill>
                <a:latin typeface="Constantia" panose="02030602050306030303" pitchFamily="18" charset="0"/>
              </a:rPr>
              <a:t>SLC5A2</a:t>
            </a:r>
            <a:r>
              <a:rPr lang="en-US" sz="3200" dirty="0" smtClean="0">
                <a:solidFill>
                  <a:schemeClr val="bg2">
                    <a:lumMod val="20000"/>
                    <a:lumOff val="80000"/>
                  </a:schemeClr>
                </a:solidFill>
                <a:latin typeface="Constantia" panose="02030602050306030303" pitchFamily="18" charset="0"/>
              </a:rPr>
              <a:t> gene 16p11  </a:t>
            </a:r>
            <a:endParaRPr lang="en-US" sz="3200" dirty="0">
              <a:solidFill>
                <a:schemeClr val="bg2">
                  <a:lumMod val="20000"/>
                  <a:lumOff val="80000"/>
                </a:schemeClr>
              </a:solidFill>
              <a:latin typeface="Constantia" panose="02030602050306030303" pitchFamily="18" charset="0"/>
            </a:endParaRP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   Renal Hypouricemia-</a:t>
            </a:r>
            <a:r>
              <a:rPr lang="en-US" sz="3200" i="1" dirty="0" smtClean="0">
                <a:solidFill>
                  <a:schemeClr val="bg2">
                    <a:lumMod val="20000"/>
                    <a:lumOff val="80000"/>
                  </a:schemeClr>
                </a:solidFill>
                <a:latin typeface="Constantia" panose="02030602050306030303" pitchFamily="18" charset="0"/>
              </a:rPr>
              <a:t>SLC22A12</a:t>
            </a:r>
            <a:r>
              <a:rPr lang="en-US" sz="3200" dirty="0" smtClean="0">
                <a:solidFill>
                  <a:schemeClr val="bg2">
                    <a:lumMod val="20000"/>
                    <a:lumOff val="80000"/>
                  </a:schemeClr>
                </a:solidFill>
                <a:latin typeface="Constantia" panose="02030602050306030303" pitchFamily="18" charset="0"/>
              </a:rPr>
              <a:t> gene 11q13</a:t>
            </a: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        Cystinuria-</a:t>
            </a:r>
            <a:r>
              <a:rPr lang="en-US" sz="3200" i="1" dirty="0" smtClean="0">
                <a:solidFill>
                  <a:schemeClr val="bg2">
                    <a:lumMod val="20000"/>
                    <a:lumOff val="80000"/>
                  </a:schemeClr>
                </a:solidFill>
                <a:latin typeface="Constantia" panose="02030602050306030303" pitchFamily="18" charset="0"/>
              </a:rPr>
              <a:t>SLC3A1</a:t>
            </a:r>
            <a:r>
              <a:rPr lang="en-US" sz="3200" dirty="0" smtClean="0">
                <a:solidFill>
                  <a:schemeClr val="bg2">
                    <a:lumMod val="20000"/>
                    <a:lumOff val="80000"/>
                  </a:schemeClr>
                </a:solidFill>
                <a:latin typeface="Constantia" panose="02030602050306030303" pitchFamily="18" charset="0"/>
              </a:rPr>
              <a:t>, SLC7A9 2p, 19q</a:t>
            </a: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        Imerslund-Grasbeck Syndrome LMW </a:t>
            </a:r>
            <a:r>
              <a:rPr lang="en-US" sz="3200" dirty="0" err="1" smtClean="0">
                <a:solidFill>
                  <a:schemeClr val="bg2">
                    <a:lumMod val="20000"/>
                    <a:lumOff val="80000"/>
                  </a:schemeClr>
                </a:solidFill>
                <a:latin typeface="Constantia" panose="02030602050306030303" pitchFamily="18" charset="0"/>
              </a:rPr>
              <a:t>prot</a:t>
            </a:r>
            <a:r>
              <a:rPr lang="en-US" sz="3200" dirty="0" smtClean="0">
                <a:solidFill>
                  <a:schemeClr val="bg2">
                    <a:lumMod val="20000"/>
                    <a:lumOff val="80000"/>
                  </a:schemeClr>
                </a:solidFill>
                <a:latin typeface="Constantia" panose="02030602050306030303" pitchFamily="18" charset="0"/>
              </a:rPr>
              <a:t>,  B12</a:t>
            </a: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        Hartnup Disease…</a:t>
            </a:r>
            <a:r>
              <a:rPr lang="en-US" sz="3200" i="1" dirty="0" smtClean="0">
                <a:solidFill>
                  <a:schemeClr val="bg2">
                    <a:lumMod val="20000"/>
                    <a:lumOff val="80000"/>
                  </a:schemeClr>
                </a:solidFill>
                <a:latin typeface="Constantia" panose="02030602050306030303" pitchFamily="18" charset="0"/>
              </a:rPr>
              <a:t>SLC6A19 </a:t>
            </a:r>
            <a:r>
              <a:rPr lang="en-US" sz="3200" dirty="0" smtClean="0">
                <a:solidFill>
                  <a:schemeClr val="bg2">
                    <a:lumMod val="20000"/>
                    <a:lumOff val="80000"/>
                  </a:schemeClr>
                </a:solidFill>
                <a:latin typeface="Constantia" panose="02030602050306030303" pitchFamily="18" charset="0"/>
              </a:rPr>
              <a:t>5p</a:t>
            </a:r>
            <a:endParaRPr lang="en-US" sz="3200" dirty="0">
              <a:solidFill>
                <a:schemeClr val="bg2">
                  <a:lumMod val="20000"/>
                  <a:lumOff val="80000"/>
                </a:schemeClr>
              </a:solidFill>
              <a:latin typeface="Constantia" panose="02030602050306030303" pitchFamily="18" charset="0"/>
            </a:endParaRP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   Proximal </a:t>
            </a:r>
            <a:r>
              <a:rPr lang="en-US" sz="3200" dirty="0">
                <a:solidFill>
                  <a:schemeClr val="bg2">
                    <a:lumMod val="20000"/>
                    <a:lumOff val="80000"/>
                  </a:schemeClr>
                </a:solidFill>
                <a:latin typeface="Constantia" panose="02030602050306030303" pitchFamily="18" charset="0"/>
              </a:rPr>
              <a:t>RTA- </a:t>
            </a:r>
            <a:r>
              <a:rPr lang="en-US" sz="3200" dirty="0" smtClean="0">
                <a:solidFill>
                  <a:srgbClr val="FFFF00"/>
                </a:solidFill>
                <a:latin typeface="Constantia" panose="02030602050306030303" pitchFamily="18" charset="0"/>
              </a:rPr>
              <a:t>AD</a:t>
            </a:r>
            <a:r>
              <a:rPr lang="en-US" sz="3200" dirty="0" smtClean="0">
                <a:solidFill>
                  <a:schemeClr val="bg2">
                    <a:lumMod val="20000"/>
                    <a:lumOff val="80000"/>
                  </a:schemeClr>
                </a:solidFill>
                <a:latin typeface="Constantia" panose="02030602050306030303" pitchFamily="18" charset="0"/>
              </a:rPr>
              <a:t>-</a:t>
            </a:r>
            <a:r>
              <a:rPr lang="en-US" sz="3200" i="1" dirty="0" smtClean="0">
                <a:solidFill>
                  <a:schemeClr val="bg2">
                    <a:lumMod val="20000"/>
                    <a:lumOff val="80000"/>
                  </a:schemeClr>
                </a:solidFill>
                <a:latin typeface="Constantia" panose="02030602050306030303" pitchFamily="18" charset="0"/>
              </a:rPr>
              <a:t>SLC9A3/NHE3 </a:t>
            </a:r>
            <a:r>
              <a:rPr lang="en-US" sz="3200" dirty="0" smtClean="0">
                <a:solidFill>
                  <a:schemeClr val="bg2">
                    <a:lumMod val="20000"/>
                    <a:lumOff val="80000"/>
                  </a:schemeClr>
                </a:solidFill>
                <a:latin typeface="Constantia" panose="02030602050306030303" pitchFamily="18" charset="0"/>
              </a:rPr>
              <a:t>Costa Rica</a:t>
            </a:r>
            <a:endParaRPr lang="en-US" sz="3200" i="1" dirty="0" smtClean="0">
              <a:solidFill>
                <a:schemeClr val="bg2">
                  <a:lumMod val="20000"/>
                  <a:lumOff val="80000"/>
                </a:schemeClr>
              </a:solidFill>
              <a:latin typeface="Constantia" panose="02030602050306030303" pitchFamily="18" charset="0"/>
            </a:endParaRP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                                  AR-</a:t>
            </a:r>
            <a:r>
              <a:rPr lang="en-US" sz="3200" i="1" dirty="0" smtClean="0">
                <a:solidFill>
                  <a:schemeClr val="bg2">
                    <a:lumMod val="20000"/>
                    <a:lumOff val="80000"/>
                  </a:schemeClr>
                </a:solidFill>
                <a:latin typeface="Constantia" panose="02030602050306030303" pitchFamily="18" charset="0"/>
              </a:rPr>
              <a:t>SLC4A4/NBC  </a:t>
            </a:r>
            <a:r>
              <a:rPr lang="en-US" sz="3200" dirty="0" smtClean="0">
                <a:solidFill>
                  <a:schemeClr val="bg2">
                    <a:lumMod val="20000"/>
                    <a:lumOff val="80000"/>
                  </a:schemeClr>
                </a:solidFill>
                <a:latin typeface="Constantia" panose="02030602050306030303" pitchFamily="18" charset="0"/>
              </a:rPr>
              <a:t>Ocular </a:t>
            </a:r>
            <a:r>
              <a:rPr lang="en-US" sz="3200" dirty="0" err="1">
                <a:solidFill>
                  <a:schemeClr val="bg2">
                    <a:lumMod val="20000"/>
                    <a:lumOff val="80000"/>
                  </a:schemeClr>
                </a:solidFill>
                <a:latin typeface="Constantia" panose="02030602050306030303" pitchFamily="18" charset="0"/>
              </a:rPr>
              <a:t>abnorm</a:t>
            </a:r>
            <a:endParaRPr lang="en-US" sz="3200" i="1" dirty="0">
              <a:solidFill>
                <a:schemeClr val="bg2">
                  <a:lumMod val="20000"/>
                  <a:lumOff val="80000"/>
                </a:schemeClr>
              </a:solidFill>
              <a:latin typeface="Constantia" panose="02030602050306030303" pitchFamily="18" charset="0"/>
            </a:endParaRPr>
          </a:p>
          <a:p>
            <a:pPr marL="0" indent="0">
              <a:buNone/>
            </a:pPr>
            <a:endParaRPr lang="en-US" sz="3200" dirty="0">
              <a:latin typeface="Constantia" panose="02030602050306030303" pitchFamily="18" charset="0"/>
            </a:endParaRPr>
          </a:p>
          <a:p>
            <a:endParaRPr lang="en-US" sz="3200" dirty="0"/>
          </a:p>
        </p:txBody>
      </p:sp>
      <p:sp>
        <p:nvSpPr>
          <p:cNvPr id="4" name="Rectangle 3"/>
          <p:cNvSpPr/>
          <p:nvPr/>
        </p:nvSpPr>
        <p:spPr>
          <a:xfrm>
            <a:off x="429207" y="364096"/>
            <a:ext cx="10394302" cy="1754326"/>
          </a:xfrm>
          <a:prstGeom prst="rect">
            <a:avLst/>
          </a:prstGeom>
        </p:spPr>
        <p:txBody>
          <a:bodyPr wrap="square">
            <a:spAutoFit/>
          </a:bodyPr>
          <a:lstStyle/>
          <a:p>
            <a:r>
              <a:rPr lang="en-US" sz="3600" dirty="0" smtClean="0">
                <a:solidFill>
                  <a:schemeClr val="bg2">
                    <a:lumMod val="20000"/>
                    <a:lumOff val="80000"/>
                  </a:schemeClr>
                </a:solidFill>
                <a:latin typeface="Constantia" panose="02030602050306030303" pitchFamily="18" charset="0"/>
              </a:rPr>
              <a:t>1-Hereditary </a:t>
            </a:r>
            <a:r>
              <a:rPr lang="en-US" sz="3600" dirty="0">
                <a:solidFill>
                  <a:schemeClr val="bg2">
                    <a:lumMod val="20000"/>
                    <a:lumOff val="80000"/>
                  </a:schemeClr>
                </a:solidFill>
                <a:latin typeface="Constantia" panose="02030602050306030303" pitchFamily="18" charset="0"/>
              </a:rPr>
              <a:t>Disorders of the </a:t>
            </a:r>
            <a:r>
              <a:rPr lang="en-US" sz="3600" dirty="0">
                <a:solidFill>
                  <a:srgbClr val="FFFF00"/>
                </a:solidFill>
                <a:latin typeface="Constantia" panose="02030602050306030303" pitchFamily="18" charset="0"/>
              </a:rPr>
              <a:t>Proximal Tubule</a:t>
            </a:r>
            <a:r>
              <a:rPr lang="en-US" sz="3600" dirty="0">
                <a:solidFill>
                  <a:schemeClr val="bg2">
                    <a:lumMod val="20000"/>
                    <a:lumOff val="80000"/>
                  </a:schemeClr>
                </a:solidFill>
                <a:latin typeface="Constantia" panose="02030602050306030303" pitchFamily="18" charset="0"/>
              </a:rPr>
              <a:t/>
            </a:r>
            <a:br>
              <a:rPr lang="en-US" sz="3600" dirty="0">
                <a:solidFill>
                  <a:schemeClr val="bg2">
                    <a:lumMod val="20000"/>
                    <a:lumOff val="80000"/>
                  </a:schemeClr>
                </a:solidFill>
                <a:latin typeface="Constantia" panose="02030602050306030303" pitchFamily="18" charset="0"/>
              </a:rPr>
            </a:br>
            <a:r>
              <a:rPr lang="en-US" sz="3600" dirty="0">
                <a:solidFill>
                  <a:srgbClr val="FFFF00"/>
                </a:solidFill>
                <a:latin typeface="Constantia" panose="02030602050306030303" pitchFamily="18" charset="0"/>
              </a:rPr>
              <a:t/>
            </a:r>
            <a:br>
              <a:rPr lang="en-US" sz="3600" dirty="0">
                <a:solidFill>
                  <a:srgbClr val="FFFF00"/>
                </a:solidFill>
                <a:latin typeface="Constantia" panose="02030602050306030303" pitchFamily="18" charset="0"/>
              </a:rPr>
            </a:br>
            <a:endParaRPr lang="en-US" sz="3600" dirty="0"/>
          </a:p>
        </p:txBody>
      </p:sp>
      <p:cxnSp>
        <p:nvCxnSpPr>
          <p:cNvPr id="6" name="Straight Arrow Connector 5"/>
          <p:cNvCxnSpPr/>
          <p:nvPr/>
        </p:nvCxnSpPr>
        <p:spPr>
          <a:xfrm>
            <a:off x="9507894" y="3974845"/>
            <a:ext cx="0" cy="363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939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7" y="303425"/>
            <a:ext cx="9561580" cy="1400530"/>
          </a:xfrm>
        </p:spPr>
        <p:txBody>
          <a:bodyPr/>
          <a:lstStyle/>
          <a:p>
            <a:r>
              <a:rPr lang="en-US" sz="3600" dirty="0" smtClean="0">
                <a:latin typeface="Constantia" panose="02030602050306030303" pitchFamily="18" charset="0"/>
              </a:rPr>
              <a:t>     </a:t>
            </a:r>
            <a:r>
              <a:rPr lang="en-US" sz="3600" dirty="0" smtClean="0">
                <a:solidFill>
                  <a:schemeClr val="bg2">
                    <a:lumMod val="20000"/>
                    <a:lumOff val="80000"/>
                  </a:schemeClr>
                </a:solidFill>
                <a:latin typeface="Constantia" panose="02030602050306030303" pitchFamily="18" charset="0"/>
              </a:rPr>
              <a:t>2-Hereditary </a:t>
            </a:r>
            <a:r>
              <a:rPr lang="en-US" sz="3600" dirty="0">
                <a:solidFill>
                  <a:schemeClr val="bg2">
                    <a:lumMod val="20000"/>
                    <a:lumOff val="80000"/>
                  </a:schemeClr>
                </a:solidFill>
                <a:latin typeface="Constantia" panose="02030602050306030303" pitchFamily="18" charset="0"/>
              </a:rPr>
              <a:t>Disorders </a:t>
            </a:r>
            <a:r>
              <a:rPr lang="en-US" sz="3600" dirty="0" smtClean="0">
                <a:solidFill>
                  <a:schemeClr val="bg2">
                    <a:lumMod val="20000"/>
                    <a:lumOff val="80000"/>
                  </a:schemeClr>
                </a:solidFill>
                <a:latin typeface="Constantia" panose="02030602050306030303" pitchFamily="18" charset="0"/>
              </a:rPr>
              <a:t>of </a:t>
            </a:r>
            <a:r>
              <a:rPr lang="en-US" sz="3600" dirty="0" smtClean="0">
                <a:solidFill>
                  <a:srgbClr val="FFFF00"/>
                </a:solidFill>
                <a:latin typeface="Constantia" panose="02030602050306030303" pitchFamily="18" charset="0"/>
              </a:rPr>
              <a:t>Thick ALH</a:t>
            </a:r>
            <a:endParaRPr lang="en-US" sz="3600" dirty="0">
              <a:solidFill>
                <a:srgbClr val="FFFF00"/>
              </a:solidFill>
            </a:endParaRPr>
          </a:p>
        </p:txBody>
      </p:sp>
      <p:sp>
        <p:nvSpPr>
          <p:cNvPr id="3" name="Content Placeholder 2"/>
          <p:cNvSpPr>
            <a:spLocks noGrp="1"/>
          </p:cNvSpPr>
          <p:nvPr>
            <p:ph idx="1"/>
          </p:nvPr>
        </p:nvSpPr>
        <p:spPr>
          <a:xfrm>
            <a:off x="926029" y="1483746"/>
            <a:ext cx="8946541" cy="4805086"/>
          </a:xfrm>
        </p:spPr>
        <p:txBody>
          <a:bodyPr>
            <a:normAutofit/>
          </a:bodyPr>
          <a:lstStyle/>
          <a:p>
            <a:r>
              <a:rPr lang="en-US" sz="3200" dirty="0" smtClean="0">
                <a:solidFill>
                  <a:srgbClr val="FFFF00"/>
                </a:solidFill>
                <a:latin typeface="Constantia" panose="02030602050306030303" pitchFamily="18" charset="0"/>
              </a:rPr>
              <a:t>A-Disorders of Transcellular Transport</a:t>
            </a:r>
          </a:p>
          <a:p>
            <a:pPr marL="0" indent="0">
              <a:buNone/>
            </a:pPr>
            <a:r>
              <a:rPr lang="en-US" sz="3200" dirty="0">
                <a:latin typeface="Constantia" panose="02030602050306030303" pitchFamily="18" charset="0"/>
              </a:rPr>
              <a:t> </a:t>
            </a:r>
            <a:r>
              <a:rPr lang="en-US" sz="3200" dirty="0" smtClean="0">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Bartter’s Syndrome: Genotypes</a:t>
            </a: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              BS1-</a:t>
            </a:r>
            <a:r>
              <a:rPr lang="en-US" sz="3200" i="1" dirty="0" smtClean="0">
                <a:solidFill>
                  <a:schemeClr val="bg2">
                    <a:lumMod val="20000"/>
                    <a:lumOff val="80000"/>
                  </a:schemeClr>
                </a:solidFill>
                <a:latin typeface="Constantia" panose="02030602050306030303" pitchFamily="18" charset="0"/>
              </a:rPr>
              <a:t>NKC2</a:t>
            </a: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              BS2- </a:t>
            </a:r>
            <a:r>
              <a:rPr lang="en-US" sz="3200" i="1" dirty="0" smtClean="0">
                <a:solidFill>
                  <a:schemeClr val="bg2">
                    <a:lumMod val="20000"/>
                    <a:lumOff val="80000"/>
                  </a:schemeClr>
                </a:solidFill>
                <a:latin typeface="Constantia" panose="02030602050306030303" pitchFamily="18" charset="0"/>
              </a:rPr>
              <a:t>ROMK</a:t>
            </a: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              BS3- </a:t>
            </a:r>
            <a:r>
              <a:rPr lang="en-US" sz="3200" i="1" dirty="0" smtClean="0">
                <a:solidFill>
                  <a:schemeClr val="bg2">
                    <a:lumMod val="20000"/>
                    <a:lumOff val="80000"/>
                  </a:schemeClr>
                </a:solidFill>
                <a:latin typeface="Constantia" panose="02030602050306030303" pitchFamily="18" charset="0"/>
              </a:rPr>
              <a:t>CLCNKB</a:t>
            </a: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              BS4- </a:t>
            </a:r>
            <a:r>
              <a:rPr lang="en-US" sz="3200" i="1" dirty="0" smtClean="0">
                <a:solidFill>
                  <a:schemeClr val="bg2">
                    <a:lumMod val="20000"/>
                    <a:lumOff val="80000"/>
                  </a:schemeClr>
                </a:solidFill>
                <a:latin typeface="Constantia" panose="02030602050306030303" pitchFamily="18" charset="0"/>
              </a:rPr>
              <a:t>Barttin</a:t>
            </a: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              BS5 - </a:t>
            </a:r>
            <a:r>
              <a:rPr lang="en-US" sz="3200" i="1" dirty="0" smtClean="0">
                <a:solidFill>
                  <a:schemeClr val="bg2">
                    <a:lumMod val="20000"/>
                    <a:lumOff val="80000"/>
                  </a:schemeClr>
                </a:solidFill>
                <a:latin typeface="Constantia" panose="02030602050306030303" pitchFamily="18" charset="0"/>
              </a:rPr>
              <a:t>CaSR</a:t>
            </a:r>
            <a:endParaRPr lang="en-US" sz="3200" i="1" dirty="0">
              <a:solidFill>
                <a:schemeClr val="bg2">
                  <a:lumMod val="20000"/>
                  <a:lumOff val="80000"/>
                </a:schemeClr>
              </a:solidFill>
              <a:latin typeface="Constantia" panose="02030602050306030303" pitchFamily="18" charset="0"/>
            </a:endParaRPr>
          </a:p>
        </p:txBody>
      </p:sp>
      <p:pic>
        <p:nvPicPr>
          <p:cNvPr id="4" name="Picture 5" descr="MediaObjects/978-3-540-76341-3_38_Fig1_HTML.jpg"/>
          <p:cNvPicPr>
            <a:picLocks noChangeAspect="1" noChangeArrowheads="1"/>
          </p:cNvPicPr>
          <p:nvPr/>
        </p:nvPicPr>
        <p:blipFill rotWithShape="1">
          <a:blip r:embed="rId2">
            <a:extLst>
              <a:ext uri="{28A0092B-C50C-407E-A947-70E740481C1C}">
                <a14:useLocalDpi xmlns:a14="http://schemas.microsoft.com/office/drawing/2010/main" val="0"/>
              </a:ext>
            </a:extLst>
          </a:blip>
          <a:srcRect l="39823" t="47338" b="-1097"/>
          <a:stretch/>
        </p:blipFill>
        <p:spPr bwMode="auto">
          <a:xfrm>
            <a:off x="5518612" y="2724534"/>
            <a:ext cx="5745395" cy="35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398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6" y="344946"/>
            <a:ext cx="9074325" cy="1462087"/>
          </a:xfrm>
        </p:spPr>
        <p:txBody>
          <a:bodyPr/>
          <a:lstStyle/>
          <a:p>
            <a:r>
              <a:rPr lang="en-US" sz="3600" dirty="0" smtClean="0">
                <a:solidFill>
                  <a:schemeClr val="bg2">
                    <a:lumMod val="20000"/>
                    <a:lumOff val="80000"/>
                  </a:schemeClr>
                </a:solidFill>
                <a:latin typeface="Constantia" panose="02030602050306030303" pitchFamily="18" charset="0"/>
              </a:rPr>
              <a:t>     2-Hereditary </a:t>
            </a:r>
            <a:r>
              <a:rPr lang="en-US" sz="3600" dirty="0">
                <a:solidFill>
                  <a:schemeClr val="bg2">
                    <a:lumMod val="20000"/>
                    <a:lumOff val="80000"/>
                  </a:schemeClr>
                </a:solidFill>
                <a:latin typeface="Constantia" panose="02030602050306030303" pitchFamily="18" charset="0"/>
              </a:rPr>
              <a:t>Disorders of </a:t>
            </a:r>
            <a:r>
              <a:rPr lang="en-US" sz="3600" dirty="0">
                <a:solidFill>
                  <a:srgbClr val="FFFF00"/>
                </a:solidFill>
                <a:latin typeface="Constantia" panose="02030602050306030303" pitchFamily="18" charset="0"/>
              </a:rPr>
              <a:t>Thick ALH</a:t>
            </a:r>
            <a:endParaRPr lang="en-US" sz="3600" dirty="0">
              <a:solidFill>
                <a:srgbClr val="FFFF00"/>
              </a:solidFill>
            </a:endParaRPr>
          </a:p>
        </p:txBody>
      </p:sp>
      <p:sp>
        <p:nvSpPr>
          <p:cNvPr id="5" name="Content Placeholder 2"/>
          <p:cNvSpPr>
            <a:spLocks noGrp="1"/>
          </p:cNvSpPr>
          <p:nvPr>
            <p:ph idx="1"/>
          </p:nvPr>
        </p:nvSpPr>
        <p:spPr>
          <a:xfrm>
            <a:off x="1103312" y="1474419"/>
            <a:ext cx="9384296" cy="4805086"/>
          </a:xfrm>
        </p:spPr>
        <p:txBody>
          <a:bodyPr>
            <a:normAutofit/>
          </a:bodyPr>
          <a:lstStyle/>
          <a:p>
            <a:r>
              <a:rPr lang="en-US" sz="3200" dirty="0">
                <a:solidFill>
                  <a:srgbClr val="FFFF00"/>
                </a:solidFill>
                <a:latin typeface="Constantia" panose="02030602050306030303" pitchFamily="18" charset="0"/>
              </a:rPr>
              <a:t>B</a:t>
            </a:r>
            <a:r>
              <a:rPr lang="en-US" sz="3200" dirty="0" smtClean="0">
                <a:solidFill>
                  <a:srgbClr val="FFFF00"/>
                </a:solidFill>
                <a:latin typeface="Constantia" panose="02030602050306030303" pitchFamily="18" charset="0"/>
              </a:rPr>
              <a:t>-Disorders of Paracellular Transport</a:t>
            </a: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       Familial Hypomagnesemia, Hypercalciuria, NC</a:t>
            </a: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            </a:t>
            </a:r>
            <a:r>
              <a:rPr lang="en-US" sz="3200" i="1" dirty="0" smtClean="0">
                <a:solidFill>
                  <a:schemeClr val="bg2">
                    <a:lumMod val="20000"/>
                    <a:lumOff val="80000"/>
                  </a:schemeClr>
                </a:solidFill>
                <a:latin typeface="Constantia" panose="02030602050306030303" pitchFamily="18" charset="0"/>
              </a:rPr>
              <a:t>Claudin-16 (Paracellin-1)  3q27</a:t>
            </a:r>
          </a:p>
          <a:p>
            <a:pPr marL="0" indent="0">
              <a:buNone/>
            </a:pPr>
            <a:r>
              <a:rPr lang="en-US" sz="3200" i="1" dirty="0">
                <a:solidFill>
                  <a:schemeClr val="bg2">
                    <a:lumMod val="20000"/>
                    <a:lumOff val="80000"/>
                  </a:schemeClr>
                </a:solidFill>
                <a:latin typeface="Constantia" panose="02030602050306030303" pitchFamily="18" charset="0"/>
              </a:rPr>
              <a:t> </a:t>
            </a:r>
            <a:r>
              <a:rPr lang="en-US" sz="3200" i="1" dirty="0" smtClean="0">
                <a:solidFill>
                  <a:schemeClr val="bg2">
                    <a:lumMod val="20000"/>
                    <a:lumOff val="80000"/>
                  </a:schemeClr>
                </a:solidFill>
                <a:latin typeface="Constantia" panose="02030602050306030303" pitchFamily="18" charset="0"/>
              </a:rPr>
              <a:t>             Claudin-19  1p34.2</a:t>
            </a:r>
            <a:endParaRPr lang="en-US" sz="3200" i="1" dirty="0">
              <a:solidFill>
                <a:schemeClr val="bg2">
                  <a:lumMod val="20000"/>
                  <a:lumOff val="80000"/>
                </a:schemeClr>
              </a:solidFill>
              <a:latin typeface="Constantia" panose="02030602050306030303" pitchFamily="18" charset="0"/>
            </a:endParaRPr>
          </a:p>
        </p:txBody>
      </p:sp>
    </p:spTree>
    <p:extLst>
      <p:ext uri="{BB962C8B-B14F-4D97-AF65-F5344CB8AC3E}">
        <p14:creationId xmlns:p14="http://schemas.microsoft.com/office/powerpoint/2010/main" val="129970301"/>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524000" y="4760169"/>
            <a:ext cx="9144000" cy="9144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Garamond" panose="02020404030301010803" pitchFamily="18" charset="0"/>
              </a:rPr>
              <a:t>                                          </a:t>
            </a:r>
          </a:p>
        </p:txBody>
      </p:sp>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029" y="532362"/>
            <a:ext cx="9843373" cy="56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4"/>
          <p:cNvSpPr txBox="1">
            <a:spLocks noChangeArrowheads="1"/>
          </p:cNvSpPr>
          <p:nvPr/>
        </p:nvSpPr>
        <p:spPr bwMode="auto">
          <a:xfrm>
            <a:off x="7006063" y="6587738"/>
            <a:ext cx="5089525" cy="26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9" tIns="40820" rIns="81639" bIns="40820">
            <a:spAutoFit/>
          </a:bodyPr>
          <a:lstStyle>
            <a:lvl1pPr defTabSz="828675">
              <a:spcBef>
                <a:spcPct val="20000"/>
              </a:spcBef>
              <a:buClr>
                <a:schemeClr val="folHlink"/>
              </a:buClr>
              <a:buSzPct val="60000"/>
              <a:buFont typeface="Wingdings" panose="05000000000000000000" pitchFamily="2" charset="2"/>
              <a:buChar char="n"/>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3200">
                <a:solidFill>
                  <a:schemeClr val="tx1"/>
                </a:solidFill>
                <a:latin typeface="Tahoma" panose="020B0604030504040204" pitchFamily="34" charset="0"/>
                <a:cs typeface="Arial" panose="020B0604020202020204" pitchFamily="34" charset="0"/>
              </a:defRPr>
            </a:lvl1pPr>
            <a:lvl2pPr marL="742950" indent="-285750" defTabSz="828675">
              <a:spcBef>
                <a:spcPct val="20000"/>
              </a:spcBef>
              <a:buClr>
                <a:schemeClr val="hlink"/>
              </a:buClr>
              <a:buSzPct val="55000"/>
              <a:buFont typeface="Wingdings" panose="05000000000000000000" pitchFamily="2" charset="2"/>
              <a:buChar char="n"/>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800">
                <a:solidFill>
                  <a:schemeClr val="tx1"/>
                </a:solidFill>
                <a:latin typeface="Tahoma" panose="020B0604030504040204" pitchFamily="34" charset="0"/>
                <a:cs typeface="Arial" panose="020B0604020202020204" pitchFamily="34" charset="0"/>
              </a:defRPr>
            </a:lvl2pPr>
            <a:lvl3pPr marL="1143000" indent="-228600" defTabSz="828675">
              <a:spcBef>
                <a:spcPct val="20000"/>
              </a:spcBef>
              <a:buClr>
                <a:schemeClr val="folHlink"/>
              </a:buClr>
              <a:buSzPct val="50000"/>
              <a:buFont typeface="Wingdings" panose="05000000000000000000" pitchFamily="2" charset="2"/>
              <a:buChar char="n"/>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400">
                <a:solidFill>
                  <a:schemeClr val="tx1"/>
                </a:solidFill>
                <a:latin typeface="Tahoma" panose="020B0604030504040204" pitchFamily="34" charset="0"/>
                <a:cs typeface="Arial" panose="020B0604020202020204" pitchFamily="34" charset="0"/>
              </a:defRPr>
            </a:lvl3pPr>
            <a:lvl4pPr marL="1600200" indent="-228600" defTabSz="828675">
              <a:spcBef>
                <a:spcPct val="20000"/>
              </a:spcBef>
              <a:buClr>
                <a:schemeClr val="accent2"/>
              </a:buClr>
              <a:buSzPct val="55000"/>
              <a:buFont typeface="Wingdings" panose="05000000000000000000" pitchFamily="2" charset="2"/>
              <a:buChar char="n"/>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Tahoma" panose="020B0604030504040204" pitchFamily="34" charset="0"/>
                <a:cs typeface="Arial" panose="020B0604020202020204" pitchFamily="34" charset="0"/>
              </a:defRPr>
            </a:lvl4pPr>
            <a:lvl5pPr marL="2057400" indent="-228600" defTabSz="828675">
              <a:spcBef>
                <a:spcPct val="20000"/>
              </a:spcBef>
              <a:buClr>
                <a:schemeClr val="accent1"/>
              </a:buClr>
              <a:buSzPct val="50000"/>
              <a:buFont typeface="Wingdings" panose="05000000000000000000" pitchFamily="2" charset="2"/>
              <a:buChar char="n"/>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Tahoma" panose="020B0604030504040204" pitchFamily="34" charset="0"/>
                <a:cs typeface="Arial" panose="020B0604020202020204" pitchFamily="34" charset="0"/>
              </a:defRPr>
            </a:lvl5pPr>
            <a:lvl6pPr marL="2514600" indent="-228600" defTabSz="828675" eaLnBrk="0" fontAlgn="base" hangingPunct="0">
              <a:spcBef>
                <a:spcPct val="20000"/>
              </a:spcBef>
              <a:spcAft>
                <a:spcPct val="0"/>
              </a:spcAft>
              <a:buClr>
                <a:schemeClr val="accent1"/>
              </a:buClr>
              <a:buSzPct val="50000"/>
              <a:buFont typeface="Wingdings" panose="05000000000000000000" pitchFamily="2" charset="2"/>
              <a:buChar char="n"/>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Tahoma" panose="020B0604030504040204" pitchFamily="34" charset="0"/>
                <a:cs typeface="Arial" panose="020B0604020202020204" pitchFamily="34" charset="0"/>
              </a:defRPr>
            </a:lvl6pPr>
            <a:lvl7pPr marL="2971800" indent="-228600" defTabSz="828675" eaLnBrk="0" fontAlgn="base" hangingPunct="0">
              <a:spcBef>
                <a:spcPct val="20000"/>
              </a:spcBef>
              <a:spcAft>
                <a:spcPct val="0"/>
              </a:spcAft>
              <a:buClr>
                <a:schemeClr val="accent1"/>
              </a:buClr>
              <a:buSzPct val="50000"/>
              <a:buFont typeface="Wingdings" panose="05000000000000000000" pitchFamily="2" charset="2"/>
              <a:buChar char="n"/>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Tahoma" panose="020B0604030504040204" pitchFamily="34" charset="0"/>
                <a:cs typeface="Arial" panose="020B0604020202020204" pitchFamily="34" charset="0"/>
              </a:defRPr>
            </a:lvl7pPr>
            <a:lvl8pPr marL="3429000" indent="-228600" defTabSz="828675" eaLnBrk="0" fontAlgn="base" hangingPunct="0">
              <a:spcBef>
                <a:spcPct val="20000"/>
              </a:spcBef>
              <a:spcAft>
                <a:spcPct val="0"/>
              </a:spcAft>
              <a:buClr>
                <a:schemeClr val="accent1"/>
              </a:buClr>
              <a:buSzPct val="50000"/>
              <a:buFont typeface="Wingdings" panose="05000000000000000000" pitchFamily="2" charset="2"/>
              <a:buChar char="n"/>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Tahoma" panose="020B0604030504040204" pitchFamily="34" charset="0"/>
                <a:cs typeface="Arial" panose="020B0604020202020204" pitchFamily="34" charset="0"/>
              </a:defRPr>
            </a:lvl8pPr>
            <a:lvl9pPr marL="3886200" indent="-228600" defTabSz="828675" eaLnBrk="0" fontAlgn="base" hangingPunct="0">
              <a:spcBef>
                <a:spcPct val="20000"/>
              </a:spcBef>
              <a:spcAft>
                <a:spcPct val="0"/>
              </a:spcAft>
              <a:buClr>
                <a:schemeClr val="accent1"/>
              </a:buClr>
              <a:buSzPct val="50000"/>
              <a:buFont typeface="Wingdings" panose="05000000000000000000" pitchFamily="2" charset="2"/>
              <a:buChar char="n"/>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Tahoma" panose="020B0604030504040204" pitchFamily="34" charset="0"/>
                <a:cs typeface="Arial" panose="020B0604020202020204" pitchFamily="34" charset="0"/>
              </a:defRPr>
            </a:lvl9pPr>
          </a:lstStyle>
          <a:p>
            <a:pPr>
              <a:lnSpc>
                <a:spcPct val="97000"/>
              </a:lnSpc>
              <a:spcBef>
                <a:spcPct val="0"/>
              </a:spcBef>
              <a:buClr>
                <a:srgbClr val="000000"/>
              </a:buClr>
              <a:buSzPct val="100000"/>
              <a:buFont typeface="Times New Roman" panose="02020603050405020304" pitchFamily="18" charset="0"/>
              <a:buNone/>
            </a:pPr>
            <a:r>
              <a:rPr lang="en-GB" altLang="en-US" sz="1200" b="1" i="1" dirty="0">
                <a:solidFill>
                  <a:schemeClr val="bg2">
                    <a:lumMod val="20000"/>
                    <a:lumOff val="80000"/>
                  </a:schemeClr>
                </a:solidFill>
                <a:latin typeface="Times New Roman" panose="02020603050405020304" pitchFamily="18" charset="0"/>
                <a:cs typeface="Times New Roman" panose="02020603050405020304" pitchFamily="18" charset="0"/>
              </a:rPr>
              <a:t>       </a:t>
            </a:r>
            <a:r>
              <a:rPr lang="en-GB" altLang="en-US" sz="1200" b="1" i="1" dirty="0" smtClean="0">
                <a:solidFill>
                  <a:schemeClr val="bg2">
                    <a:lumMod val="20000"/>
                    <a:lumOff val="80000"/>
                  </a:schemeClr>
                </a:solidFill>
                <a:latin typeface="Times New Roman" panose="02020603050405020304" pitchFamily="18" charset="0"/>
                <a:cs typeface="Times New Roman" panose="02020603050405020304" pitchFamily="18" charset="0"/>
              </a:rPr>
              <a:t>                      </a:t>
            </a:r>
            <a:r>
              <a:rPr lang="en-GB" altLang="en-US" sz="1200" b="1" i="1" dirty="0">
                <a:solidFill>
                  <a:schemeClr val="bg2">
                    <a:lumMod val="20000"/>
                    <a:lumOff val="80000"/>
                  </a:schemeClr>
                </a:solidFill>
                <a:latin typeface="Times New Roman" panose="02020603050405020304" pitchFamily="18" charset="0"/>
                <a:cs typeface="Times New Roman" panose="02020603050405020304" pitchFamily="18" charset="0"/>
              </a:rPr>
              <a:t>Alexander, R. T. et al. J Am </a:t>
            </a:r>
            <a:r>
              <a:rPr lang="en-GB" altLang="en-US" sz="1200" b="1" i="1" dirty="0" err="1">
                <a:solidFill>
                  <a:schemeClr val="bg2">
                    <a:lumMod val="20000"/>
                    <a:lumOff val="80000"/>
                  </a:schemeClr>
                </a:solidFill>
                <a:latin typeface="Times New Roman" panose="02020603050405020304" pitchFamily="18" charset="0"/>
                <a:cs typeface="Times New Roman" panose="02020603050405020304" pitchFamily="18" charset="0"/>
              </a:rPr>
              <a:t>Soc</a:t>
            </a:r>
            <a:r>
              <a:rPr lang="en-GB" altLang="en-US" sz="1200" b="1" i="1" dirty="0">
                <a:solidFill>
                  <a:schemeClr val="bg2">
                    <a:lumMod val="20000"/>
                    <a:lumOff val="80000"/>
                  </a:schemeClr>
                </a:solidFill>
                <a:latin typeface="Times New Roman" panose="02020603050405020304" pitchFamily="18" charset="0"/>
                <a:cs typeface="Times New Roman" panose="02020603050405020304" pitchFamily="18" charset="0"/>
              </a:rPr>
              <a:t> Nephrol 2008;19:1451-1458</a:t>
            </a:r>
          </a:p>
        </p:txBody>
      </p:sp>
      <p:sp>
        <p:nvSpPr>
          <p:cNvPr id="57349" name="Text Box 5"/>
          <p:cNvSpPr txBox="1">
            <a:spLocks noChangeArrowheads="1"/>
          </p:cNvSpPr>
          <p:nvPr/>
        </p:nvSpPr>
        <p:spPr bwMode="auto">
          <a:xfrm>
            <a:off x="1592422" y="31211"/>
            <a:ext cx="8816975" cy="47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9" tIns="40820" rIns="81639" bIns="40820" anchor="ctr" anchorCtr="1">
            <a:spAutoFit/>
          </a:bodyPr>
          <a:lstStyle>
            <a:lvl1pPr defTabSz="828675">
              <a:spcBef>
                <a:spcPct val="20000"/>
              </a:spcBef>
              <a:buClr>
                <a:schemeClr val="folHlink"/>
              </a:buClr>
              <a:buSzPct val="60000"/>
              <a:buFont typeface="Wingdings" panose="05000000000000000000" pitchFamily="2" charset="2"/>
              <a:buChar char="n"/>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3200">
                <a:solidFill>
                  <a:schemeClr val="tx1"/>
                </a:solidFill>
                <a:latin typeface="Tahoma" panose="020B0604030504040204" pitchFamily="34" charset="0"/>
                <a:cs typeface="Arial" panose="020B0604020202020204" pitchFamily="34" charset="0"/>
              </a:defRPr>
            </a:lvl1pPr>
            <a:lvl2pPr marL="742950" indent="-285750" defTabSz="828675">
              <a:spcBef>
                <a:spcPct val="20000"/>
              </a:spcBef>
              <a:buClr>
                <a:schemeClr val="hlink"/>
              </a:buClr>
              <a:buSzPct val="55000"/>
              <a:buFont typeface="Wingdings" panose="05000000000000000000" pitchFamily="2" charset="2"/>
              <a:buChar char="n"/>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800">
                <a:solidFill>
                  <a:schemeClr val="tx1"/>
                </a:solidFill>
                <a:latin typeface="Tahoma" panose="020B0604030504040204" pitchFamily="34" charset="0"/>
                <a:cs typeface="Arial" panose="020B0604020202020204" pitchFamily="34" charset="0"/>
              </a:defRPr>
            </a:lvl2pPr>
            <a:lvl3pPr marL="1143000" indent="-228600" defTabSz="828675">
              <a:spcBef>
                <a:spcPct val="20000"/>
              </a:spcBef>
              <a:buClr>
                <a:schemeClr val="folHlink"/>
              </a:buClr>
              <a:buSzPct val="50000"/>
              <a:buFont typeface="Wingdings" panose="05000000000000000000" pitchFamily="2" charset="2"/>
              <a:buChar char="n"/>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400">
                <a:solidFill>
                  <a:schemeClr val="tx1"/>
                </a:solidFill>
                <a:latin typeface="Tahoma" panose="020B0604030504040204" pitchFamily="34" charset="0"/>
                <a:cs typeface="Arial" panose="020B0604020202020204" pitchFamily="34" charset="0"/>
              </a:defRPr>
            </a:lvl3pPr>
            <a:lvl4pPr marL="1600200" indent="-228600" defTabSz="828675">
              <a:spcBef>
                <a:spcPct val="20000"/>
              </a:spcBef>
              <a:buClr>
                <a:schemeClr val="accent2"/>
              </a:buClr>
              <a:buSzPct val="55000"/>
              <a:buFont typeface="Wingdings" panose="05000000000000000000" pitchFamily="2" charset="2"/>
              <a:buChar char="n"/>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Tahoma" panose="020B0604030504040204" pitchFamily="34" charset="0"/>
                <a:cs typeface="Arial" panose="020B0604020202020204" pitchFamily="34" charset="0"/>
              </a:defRPr>
            </a:lvl4pPr>
            <a:lvl5pPr marL="2057400" indent="-228600" defTabSz="828675">
              <a:spcBef>
                <a:spcPct val="20000"/>
              </a:spcBef>
              <a:buClr>
                <a:schemeClr val="accent1"/>
              </a:buClr>
              <a:buSzPct val="50000"/>
              <a:buFont typeface="Wingdings" panose="05000000000000000000" pitchFamily="2" charset="2"/>
              <a:buChar char="n"/>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Tahoma" panose="020B0604030504040204" pitchFamily="34" charset="0"/>
                <a:cs typeface="Arial" panose="020B0604020202020204" pitchFamily="34" charset="0"/>
              </a:defRPr>
            </a:lvl5pPr>
            <a:lvl6pPr marL="2514600" indent="-228600" defTabSz="828675" eaLnBrk="0" fontAlgn="base" hangingPunct="0">
              <a:spcBef>
                <a:spcPct val="20000"/>
              </a:spcBef>
              <a:spcAft>
                <a:spcPct val="0"/>
              </a:spcAft>
              <a:buClr>
                <a:schemeClr val="accent1"/>
              </a:buClr>
              <a:buSzPct val="50000"/>
              <a:buFont typeface="Wingdings" panose="05000000000000000000" pitchFamily="2" charset="2"/>
              <a:buChar char="n"/>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Tahoma" panose="020B0604030504040204" pitchFamily="34" charset="0"/>
                <a:cs typeface="Arial" panose="020B0604020202020204" pitchFamily="34" charset="0"/>
              </a:defRPr>
            </a:lvl6pPr>
            <a:lvl7pPr marL="2971800" indent="-228600" defTabSz="828675" eaLnBrk="0" fontAlgn="base" hangingPunct="0">
              <a:spcBef>
                <a:spcPct val="20000"/>
              </a:spcBef>
              <a:spcAft>
                <a:spcPct val="0"/>
              </a:spcAft>
              <a:buClr>
                <a:schemeClr val="accent1"/>
              </a:buClr>
              <a:buSzPct val="50000"/>
              <a:buFont typeface="Wingdings" panose="05000000000000000000" pitchFamily="2" charset="2"/>
              <a:buChar char="n"/>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Tahoma" panose="020B0604030504040204" pitchFamily="34" charset="0"/>
                <a:cs typeface="Arial" panose="020B0604020202020204" pitchFamily="34" charset="0"/>
              </a:defRPr>
            </a:lvl7pPr>
            <a:lvl8pPr marL="3429000" indent="-228600" defTabSz="828675" eaLnBrk="0" fontAlgn="base" hangingPunct="0">
              <a:spcBef>
                <a:spcPct val="20000"/>
              </a:spcBef>
              <a:spcAft>
                <a:spcPct val="0"/>
              </a:spcAft>
              <a:buClr>
                <a:schemeClr val="accent1"/>
              </a:buClr>
              <a:buSzPct val="50000"/>
              <a:buFont typeface="Wingdings" panose="05000000000000000000" pitchFamily="2" charset="2"/>
              <a:buChar char="n"/>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Tahoma" panose="020B0604030504040204" pitchFamily="34" charset="0"/>
                <a:cs typeface="Arial" panose="020B0604020202020204" pitchFamily="34" charset="0"/>
              </a:defRPr>
            </a:lvl8pPr>
            <a:lvl9pPr marL="3886200" indent="-228600" defTabSz="828675" eaLnBrk="0" fontAlgn="base" hangingPunct="0">
              <a:spcBef>
                <a:spcPct val="20000"/>
              </a:spcBef>
              <a:spcAft>
                <a:spcPct val="0"/>
              </a:spcAft>
              <a:buClr>
                <a:schemeClr val="accent1"/>
              </a:buClr>
              <a:buSzPct val="50000"/>
              <a:buFont typeface="Wingdings" panose="05000000000000000000" pitchFamily="2" charset="2"/>
              <a:buChar char="n"/>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Tahoma" panose="020B0604030504040204" pitchFamily="34" charset="0"/>
                <a:cs typeface="Arial" panose="020B0604020202020204" pitchFamily="34" charset="0"/>
              </a:defRPr>
            </a:lvl9pPr>
          </a:lstStyle>
          <a:p>
            <a:pPr algn="ctr">
              <a:lnSpc>
                <a:spcPct val="97000"/>
              </a:lnSpc>
              <a:spcBef>
                <a:spcPct val="0"/>
              </a:spcBef>
              <a:buClr>
                <a:srgbClr val="000000"/>
              </a:buClr>
              <a:buSzPct val="100000"/>
              <a:buFont typeface="Times New Roman" panose="02020603050405020304" pitchFamily="18" charset="0"/>
              <a:buNone/>
            </a:pPr>
            <a:r>
              <a:rPr lang="en-GB" altLang="en-US" sz="2600" b="1" dirty="0">
                <a:solidFill>
                  <a:schemeClr val="bg2">
                    <a:lumMod val="20000"/>
                    <a:lumOff val="80000"/>
                  </a:schemeClr>
                </a:solidFill>
                <a:latin typeface="Constantia" panose="02030602050306030303" pitchFamily="18" charset="0"/>
              </a:rPr>
              <a:t>   </a:t>
            </a:r>
            <a:r>
              <a:rPr lang="en-GB" altLang="en-US" sz="2600" b="1" dirty="0">
                <a:solidFill>
                  <a:schemeClr val="bg2">
                    <a:lumMod val="20000"/>
                    <a:lumOff val="80000"/>
                  </a:schemeClr>
                </a:solidFill>
                <a:latin typeface="Constantia" panose="02030602050306030303" pitchFamily="18" charset="0"/>
                <a:cs typeface="Times New Roman" panose="02020603050405020304" pitchFamily="18" charset="0"/>
              </a:rPr>
              <a:t>Renal Regulation of Mg2+ Homeostasis</a:t>
            </a:r>
          </a:p>
        </p:txBody>
      </p:sp>
      <p:sp>
        <p:nvSpPr>
          <p:cNvPr id="57350" name="Text Box 6"/>
          <p:cNvSpPr txBox="1">
            <a:spLocks noChangeArrowheads="1"/>
          </p:cNvSpPr>
          <p:nvPr/>
        </p:nvSpPr>
        <p:spPr bwMode="auto">
          <a:xfrm>
            <a:off x="2208247" y="6258016"/>
            <a:ext cx="36886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b="1" dirty="0">
                <a:solidFill>
                  <a:schemeClr val="bg2">
                    <a:lumMod val="20000"/>
                    <a:lumOff val="80000"/>
                  </a:schemeClr>
                </a:solidFill>
                <a:latin typeface="Constantia" panose="02030602050306030303" pitchFamily="18" charset="0"/>
              </a:rPr>
              <a:t>Paracellular Mg Reabsorption</a:t>
            </a:r>
          </a:p>
        </p:txBody>
      </p:sp>
      <p:sp>
        <p:nvSpPr>
          <p:cNvPr id="57351" name="Text Box 7"/>
          <p:cNvSpPr txBox="1">
            <a:spLocks noChangeArrowheads="1"/>
          </p:cNvSpPr>
          <p:nvPr/>
        </p:nvSpPr>
        <p:spPr bwMode="auto">
          <a:xfrm>
            <a:off x="7162801" y="6267357"/>
            <a:ext cx="37256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b="1" dirty="0">
                <a:solidFill>
                  <a:schemeClr val="bg2">
                    <a:lumMod val="20000"/>
                    <a:lumOff val="80000"/>
                  </a:schemeClr>
                </a:solidFill>
                <a:latin typeface="Constantia" panose="02030602050306030303" pitchFamily="18" charset="0"/>
              </a:rPr>
              <a:t>Transcellular Mg Reabsorption</a:t>
            </a:r>
          </a:p>
        </p:txBody>
      </p:sp>
      <p:sp>
        <p:nvSpPr>
          <p:cNvPr id="57352" name="Text Box 8"/>
          <p:cNvSpPr txBox="1">
            <a:spLocks noChangeArrowheads="1"/>
          </p:cNvSpPr>
          <p:nvPr/>
        </p:nvSpPr>
        <p:spPr bwMode="auto">
          <a:xfrm>
            <a:off x="3962400" y="1843088"/>
            <a:ext cx="83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solidFill>
                  <a:schemeClr val="bg2"/>
                </a:solidFill>
                <a:cs typeface="Tahoma" panose="020B0604030504040204" pitchFamily="34" charset="0"/>
              </a:rPr>
              <a:t>, Ca</a:t>
            </a:r>
            <a:r>
              <a:rPr lang="en-US" altLang="en-US" sz="1600" b="1" baseline="30000">
                <a:solidFill>
                  <a:schemeClr val="bg2"/>
                </a:solidFill>
                <a:latin typeface="Shruti" panose="020B0502040204020203" pitchFamily="34" charset="0"/>
                <a:cs typeface="Tahoma" panose="020B0604030504040204" pitchFamily="34" charset="0"/>
              </a:rPr>
              <a:t>2</a:t>
            </a:r>
            <a:r>
              <a:rPr lang="en-US" altLang="en-US" sz="1600" b="1" baseline="30000">
                <a:solidFill>
                  <a:schemeClr val="bg2"/>
                </a:solidFill>
                <a:cs typeface="Tahoma" panose="020B0604030504040204" pitchFamily="34" charset="0"/>
              </a:rPr>
              <a:t>+</a:t>
            </a:r>
          </a:p>
        </p:txBody>
      </p:sp>
    </p:spTree>
    <p:extLst>
      <p:ext uri="{BB962C8B-B14F-4D97-AF65-F5344CB8AC3E}">
        <p14:creationId xmlns:p14="http://schemas.microsoft.com/office/powerpoint/2010/main" val="4040645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812549" y="1"/>
            <a:ext cx="10571972" cy="6426564"/>
          </a:xfrm>
          <a:prstGeom prst="rect">
            <a:avLst/>
          </a:prstGeom>
          <a:solidFill>
            <a:schemeClr val="accent2"/>
          </a:solidFill>
          <a:ln>
            <a:solidFill>
              <a:srgbClr val="FF0000"/>
            </a:solidFill>
          </a:ln>
        </p:spPr>
      </p:pic>
      <p:sp>
        <p:nvSpPr>
          <p:cNvPr id="3" name="Text Box 14"/>
          <p:cNvSpPr txBox="1">
            <a:spLocks noChangeArrowheads="1"/>
          </p:cNvSpPr>
          <p:nvPr/>
        </p:nvSpPr>
        <p:spPr bwMode="auto">
          <a:xfrm>
            <a:off x="1404261" y="1485124"/>
            <a:ext cx="1805473" cy="369332"/>
          </a:xfrm>
          <a:prstGeom prst="rect">
            <a:avLst/>
          </a:prstGeom>
          <a:noFill/>
          <a:ln w="9525">
            <a:noFill/>
            <a:miter lim="800000"/>
            <a:headEnd/>
            <a:tailEnd/>
          </a:ln>
          <a:effectLst/>
        </p:spPr>
        <p:txBody>
          <a:bodyPr wrap="square">
            <a:spAutoFit/>
          </a:bodyPr>
          <a:lstStyle/>
          <a:p>
            <a:r>
              <a:rPr lang="en-US" b="1" dirty="0">
                <a:solidFill>
                  <a:schemeClr val="bg1"/>
                </a:solidFill>
              </a:rPr>
              <a:t>-5 net charge</a:t>
            </a:r>
          </a:p>
        </p:txBody>
      </p:sp>
      <p:sp>
        <p:nvSpPr>
          <p:cNvPr id="4" name="Rectangle 3"/>
          <p:cNvSpPr/>
          <p:nvPr/>
        </p:nvSpPr>
        <p:spPr>
          <a:xfrm>
            <a:off x="2311381" y="6416747"/>
            <a:ext cx="7856318" cy="461665"/>
          </a:xfrm>
          <a:prstGeom prst="rect">
            <a:avLst/>
          </a:prstGeom>
        </p:spPr>
        <p:txBody>
          <a:bodyPr wrap="none">
            <a:spAutoFit/>
          </a:bodyPr>
          <a:lstStyle/>
          <a:p>
            <a:r>
              <a:rPr lang="en-GB" sz="2400" dirty="0">
                <a:solidFill>
                  <a:schemeClr val="bg2">
                    <a:lumMod val="20000"/>
                    <a:lumOff val="80000"/>
                  </a:schemeClr>
                </a:solidFill>
                <a:latin typeface="Constantia" panose="02030602050306030303" pitchFamily="18" charset="0"/>
                <a:cs typeface="Times New Roman" pitchFamily="18" charset="0"/>
              </a:rPr>
              <a:t>Cldn 16 Protein Model Deduced from Hydrophilicity Plots</a:t>
            </a:r>
          </a:p>
        </p:txBody>
      </p:sp>
      <p:sp>
        <p:nvSpPr>
          <p:cNvPr id="5" name="Text Box 6"/>
          <p:cNvSpPr txBox="1">
            <a:spLocks noChangeArrowheads="1"/>
          </p:cNvSpPr>
          <p:nvPr/>
        </p:nvSpPr>
        <p:spPr bwMode="auto">
          <a:xfrm>
            <a:off x="8201609" y="6147319"/>
            <a:ext cx="811762" cy="338554"/>
          </a:xfrm>
          <a:prstGeom prst="rect">
            <a:avLst/>
          </a:prstGeom>
          <a:noFill/>
          <a:ln w="9525">
            <a:noFill/>
            <a:miter lim="800000"/>
            <a:headEnd/>
            <a:tailEnd/>
          </a:ln>
          <a:effectLst/>
        </p:spPr>
        <p:txBody>
          <a:bodyPr wrap="square">
            <a:spAutoFit/>
          </a:bodyPr>
          <a:lstStyle/>
          <a:p>
            <a:r>
              <a:rPr lang="en-US" sz="1600" b="1" dirty="0" smtClean="0">
                <a:solidFill>
                  <a:schemeClr val="bg1"/>
                </a:solidFill>
              </a:rPr>
              <a:t>V 305 </a:t>
            </a:r>
            <a:endParaRPr lang="en-US" sz="1600" b="1" dirty="0"/>
          </a:p>
        </p:txBody>
      </p:sp>
      <p:sp>
        <p:nvSpPr>
          <p:cNvPr id="6" name="Rectangle 5"/>
          <p:cNvSpPr/>
          <p:nvPr/>
        </p:nvSpPr>
        <p:spPr>
          <a:xfrm>
            <a:off x="2824357" y="2945750"/>
            <a:ext cx="646331" cy="369332"/>
          </a:xfrm>
          <a:prstGeom prst="rect">
            <a:avLst/>
          </a:prstGeom>
        </p:spPr>
        <p:txBody>
          <a:bodyPr wrap="none">
            <a:spAutoFit/>
          </a:bodyPr>
          <a:lstStyle/>
          <a:p>
            <a:r>
              <a:rPr lang="en-US" b="1" dirty="0">
                <a:solidFill>
                  <a:schemeClr val="bg1"/>
                </a:solidFill>
                <a:latin typeface="Garamond" pitchFamily="18" charset="0"/>
              </a:rPr>
              <a:t>TM1</a:t>
            </a:r>
          </a:p>
        </p:txBody>
      </p:sp>
      <p:sp>
        <p:nvSpPr>
          <p:cNvPr id="7" name="Rectangle 6"/>
          <p:cNvSpPr/>
          <p:nvPr/>
        </p:nvSpPr>
        <p:spPr>
          <a:xfrm>
            <a:off x="4292371" y="2986184"/>
            <a:ext cx="663964" cy="369332"/>
          </a:xfrm>
          <a:prstGeom prst="rect">
            <a:avLst/>
          </a:prstGeom>
        </p:spPr>
        <p:txBody>
          <a:bodyPr wrap="none">
            <a:spAutoFit/>
          </a:bodyPr>
          <a:lstStyle/>
          <a:p>
            <a:r>
              <a:rPr lang="en-US" b="1" dirty="0" smtClean="0">
                <a:solidFill>
                  <a:schemeClr val="bg1"/>
                </a:solidFill>
                <a:latin typeface="Garamond" pitchFamily="18" charset="0"/>
              </a:rPr>
              <a:t>TM2</a:t>
            </a:r>
            <a:endParaRPr lang="en-US" b="1" dirty="0">
              <a:solidFill>
                <a:schemeClr val="bg1"/>
              </a:solidFill>
              <a:latin typeface="Garamond" pitchFamily="18" charset="0"/>
            </a:endParaRPr>
          </a:p>
        </p:txBody>
      </p:sp>
      <p:sp>
        <p:nvSpPr>
          <p:cNvPr id="8" name="Rectangle 7"/>
          <p:cNvSpPr/>
          <p:nvPr/>
        </p:nvSpPr>
        <p:spPr>
          <a:xfrm>
            <a:off x="5331182" y="2998617"/>
            <a:ext cx="663964" cy="369332"/>
          </a:xfrm>
          <a:prstGeom prst="rect">
            <a:avLst/>
          </a:prstGeom>
        </p:spPr>
        <p:txBody>
          <a:bodyPr wrap="none">
            <a:spAutoFit/>
          </a:bodyPr>
          <a:lstStyle/>
          <a:p>
            <a:r>
              <a:rPr lang="en-US" b="1" dirty="0" smtClean="0">
                <a:solidFill>
                  <a:schemeClr val="bg1"/>
                </a:solidFill>
                <a:latin typeface="Garamond" pitchFamily="18" charset="0"/>
              </a:rPr>
              <a:t>TM3</a:t>
            </a:r>
            <a:endParaRPr lang="en-US" b="1" dirty="0">
              <a:solidFill>
                <a:schemeClr val="bg1"/>
              </a:solidFill>
              <a:latin typeface="Garamond" pitchFamily="18" charset="0"/>
            </a:endParaRPr>
          </a:p>
        </p:txBody>
      </p:sp>
      <p:sp>
        <p:nvSpPr>
          <p:cNvPr id="9" name="Rectangle 8"/>
          <p:cNvSpPr/>
          <p:nvPr/>
        </p:nvSpPr>
        <p:spPr>
          <a:xfrm>
            <a:off x="7377699" y="2936421"/>
            <a:ext cx="663964" cy="369332"/>
          </a:xfrm>
          <a:prstGeom prst="rect">
            <a:avLst/>
          </a:prstGeom>
        </p:spPr>
        <p:txBody>
          <a:bodyPr wrap="none">
            <a:spAutoFit/>
          </a:bodyPr>
          <a:lstStyle/>
          <a:p>
            <a:r>
              <a:rPr lang="en-US" b="1" dirty="0" smtClean="0">
                <a:solidFill>
                  <a:schemeClr val="bg1"/>
                </a:solidFill>
                <a:latin typeface="Garamond" pitchFamily="18" charset="0"/>
              </a:rPr>
              <a:t>TM4</a:t>
            </a:r>
            <a:endParaRPr lang="en-US" b="1" dirty="0">
              <a:solidFill>
                <a:schemeClr val="bg1"/>
              </a:solidFill>
              <a:latin typeface="Garamond" pitchFamily="18" charset="0"/>
            </a:endParaRPr>
          </a:p>
        </p:txBody>
      </p:sp>
      <p:cxnSp>
        <p:nvCxnSpPr>
          <p:cNvPr id="11" name="Straight Connector 10"/>
          <p:cNvCxnSpPr/>
          <p:nvPr/>
        </p:nvCxnSpPr>
        <p:spPr>
          <a:xfrm>
            <a:off x="5106959" y="1424472"/>
            <a:ext cx="38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68011" y="3141294"/>
            <a:ext cx="38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97749" y="1699729"/>
            <a:ext cx="1184988" cy="323165"/>
          </a:xfrm>
          <a:prstGeom prst="rect">
            <a:avLst/>
          </a:prstGeom>
          <a:noFill/>
        </p:spPr>
        <p:txBody>
          <a:bodyPr wrap="square" rtlCol="0">
            <a:spAutoFit/>
          </a:bodyPr>
          <a:lstStyle/>
          <a:p>
            <a:r>
              <a:rPr lang="en-US" sz="1500" b="1" u="sng" dirty="0" smtClean="0">
                <a:solidFill>
                  <a:srgbClr val="FF0000"/>
                </a:solidFill>
                <a:latin typeface="Arial" panose="020B0604020202020204" pitchFamily="34" charset="0"/>
                <a:cs typeface="Arial" panose="020B0604020202020204" pitchFamily="34" charset="0"/>
              </a:rPr>
              <a:t>Ser235Tyr</a:t>
            </a:r>
            <a:endParaRPr lang="en-US" sz="1500" b="1" u="sng" dirty="0">
              <a:solidFill>
                <a:srgbClr val="FF0000"/>
              </a:solidFill>
              <a:latin typeface="Arial" panose="020B0604020202020204" pitchFamily="34" charset="0"/>
              <a:cs typeface="Arial" panose="020B0604020202020204" pitchFamily="34" charset="0"/>
            </a:endParaRPr>
          </a:p>
        </p:txBody>
      </p:sp>
      <p:cxnSp>
        <p:nvCxnSpPr>
          <p:cNvPr id="14" name="Straight Connector 13"/>
          <p:cNvCxnSpPr/>
          <p:nvPr/>
        </p:nvCxnSpPr>
        <p:spPr>
          <a:xfrm flipH="1">
            <a:off x="7305870" y="1963953"/>
            <a:ext cx="438534" cy="29405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564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lumMod val="20000"/>
                    <a:lumOff val="80000"/>
                  </a:schemeClr>
                </a:solidFill>
                <a:latin typeface="Constantia" panose="02030602050306030303" pitchFamily="18" charset="0"/>
              </a:rPr>
              <a:t>3-Hereditary Disorders of the </a:t>
            </a:r>
            <a:r>
              <a:rPr lang="en-US" sz="3600" dirty="0">
                <a:solidFill>
                  <a:srgbClr val="FFFF00"/>
                </a:solidFill>
                <a:latin typeface="Constantia" panose="02030602050306030303" pitchFamily="18" charset="0"/>
              </a:rPr>
              <a:t>DCT</a:t>
            </a:r>
            <a:endParaRPr lang="en-US" sz="3600" dirty="0">
              <a:solidFill>
                <a:srgbClr val="FFFF00"/>
              </a:solidFill>
            </a:endParaRPr>
          </a:p>
        </p:txBody>
      </p:sp>
      <p:sp>
        <p:nvSpPr>
          <p:cNvPr id="4" name="Content Placeholder 3"/>
          <p:cNvSpPr txBox="1">
            <a:spLocks noGrp="1"/>
          </p:cNvSpPr>
          <p:nvPr>
            <p:ph idx="1"/>
          </p:nvPr>
        </p:nvSpPr>
        <p:spPr>
          <a:xfrm>
            <a:off x="1103312" y="1651701"/>
            <a:ext cx="9701537" cy="3067506"/>
          </a:xfrm>
          <a:prstGeom prst="rect">
            <a:avLst/>
          </a:prstGeom>
          <a:noFill/>
        </p:spPr>
        <p:txBody>
          <a:bodyPr wrap="square" rtlCol="0">
            <a:spAutoFit/>
          </a:bodyPr>
          <a:lstStyle/>
          <a:p>
            <a:pPr>
              <a:buFont typeface="Wingdings" panose="05000000000000000000" pitchFamily="2" charset="2"/>
              <a:buChar char="Ø"/>
            </a:pPr>
            <a:r>
              <a:rPr lang="en-US" sz="3200" dirty="0" smtClean="0">
                <a:solidFill>
                  <a:srgbClr val="FFFF00"/>
                </a:solidFill>
                <a:latin typeface="Constantia" panose="02030602050306030303" pitchFamily="18" charset="0"/>
              </a:rPr>
              <a:t>Transcellular Transport Defects</a:t>
            </a:r>
          </a:p>
          <a:p>
            <a:pPr marL="0" indent="0">
              <a:buNone/>
            </a:pPr>
            <a:r>
              <a:rPr lang="en-US" sz="3200" dirty="0" smtClean="0">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Gitelman Syndrome: </a:t>
            </a:r>
            <a:r>
              <a:rPr lang="en-US" sz="3200" i="1" dirty="0" smtClean="0">
                <a:solidFill>
                  <a:schemeClr val="bg2">
                    <a:lumMod val="20000"/>
                    <a:lumOff val="80000"/>
                  </a:schemeClr>
                </a:solidFill>
                <a:latin typeface="Constantia" panose="02030602050306030303" pitchFamily="18" charset="0"/>
              </a:rPr>
              <a:t>NCCT</a:t>
            </a:r>
          </a:p>
          <a:p>
            <a:pPr marL="0" indent="0">
              <a:buNone/>
            </a:pPr>
            <a:r>
              <a:rPr lang="en-US" sz="3200" dirty="0" smtClean="0">
                <a:solidFill>
                  <a:schemeClr val="bg2">
                    <a:lumMod val="20000"/>
                    <a:lumOff val="80000"/>
                  </a:schemeClr>
                </a:solidFill>
                <a:latin typeface="Constantia" panose="02030602050306030303" pitchFamily="18" charset="0"/>
              </a:rPr>
              <a:t>       Gordon’s Syndrome PHAll: </a:t>
            </a:r>
            <a:r>
              <a:rPr lang="en-US" sz="3200" i="1" dirty="0" smtClean="0">
                <a:solidFill>
                  <a:schemeClr val="bg2">
                    <a:lumMod val="20000"/>
                    <a:lumOff val="80000"/>
                  </a:schemeClr>
                </a:solidFill>
                <a:latin typeface="Constantia" panose="02030602050306030303" pitchFamily="18" charset="0"/>
              </a:rPr>
              <a:t>WNK 1,4 </a:t>
            </a:r>
            <a:r>
              <a:rPr lang="en-US" sz="3200" i="1" dirty="0" smtClean="0">
                <a:solidFill>
                  <a:schemeClr val="bg2">
                    <a:lumMod val="20000"/>
                    <a:lumOff val="80000"/>
                  </a:schemeClr>
                </a:solidFill>
                <a:latin typeface="Times New Roman" pitchFamily="18" charset="0"/>
                <a:cs typeface="Times New Roman" pitchFamily="18" charset="0"/>
              </a:rPr>
              <a:t>KLHL3,CUL3 </a:t>
            </a:r>
            <a:r>
              <a:rPr lang="en-US" sz="3200" dirty="0" smtClean="0">
                <a:solidFill>
                  <a:schemeClr val="bg2">
                    <a:lumMod val="20000"/>
                    <a:lumOff val="80000"/>
                  </a:schemeClr>
                </a:solidFill>
                <a:latin typeface="Constantia" panose="02030602050306030303" pitchFamily="18" charset="0"/>
              </a:rPr>
              <a:t>        </a:t>
            </a: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      EAST Syndrome: </a:t>
            </a:r>
            <a:r>
              <a:rPr lang="en-US" sz="3200" i="1" dirty="0" smtClean="0">
                <a:solidFill>
                  <a:schemeClr val="bg2">
                    <a:lumMod val="20000"/>
                    <a:lumOff val="80000"/>
                  </a:schemeClr>
                </a:solidFill>
                <a:latin typeface="Constantia" panose="02030602050306030303" pitchFamily="18" charset="0"/>
              </a:rPr>
              <a:t>KCNJ10</a:t>
            </a:r>
          </a:p>
          <a:p>
            <a:pPr marL="0" indent="0">
              <a:buNone/>
            </a:pPr>
            <a:r>
              <a:rPr lang="en-US" sz="3200" dirty="0">
                <a:solidFill>
                  <a:schemeClr val="bg2">
                    <a:lumMod val="20000"/>
                    <a:lumOff val="80000"/>
                  </a:schemeClr>
                </a:solidFill>
                <a:latin typeface="Constantia" panose="02030602050306030303" pitchFamily="18" charset="0"/>
              </a:rPr>
              <a:t> </a:t>
            </a:r>
            <a:r>
              <a:rPr lang="en-US" sz="3200" dirty="0" smtClean="0">
                <a:solidFill>
                  <a:schemeClr val="bg2">
                    <a:lumMod val="20000"/>
                    <a:lumOff val="80000"/>
                  </a:schemeClr>
                </a:solidFill>
                <a:latin typeface="Constantia" panose="02030602050306030303" pitchFamily="18" charset="0"/>
              </a:rPr>
              <a:t>      Hypomagnesemia with 2</a:t>
            </a:r>
            <a:r>
              <a:rPr lang="en-US" sz="2400" dirty="0" smtClean="0">
                <a:solidFill>
                  <a:schemeClr val="bg2">
                    <a:lumMod val="20000"/>
                    <a:lumOff val="80000"/>
                  </a:schemeClr>
                </a:solidFill>
                <a:latin typeface="Constantia" panose="02030602050306030303" pitchFamily="18" charset="0"/>
              </a:rPr>
              <a:t>0</a:t>
            </a:r>
            <a:r>
              <a:rPr lang="en-US" sz="3200" dirty="0" smtClean="0">
                <a:solidFill>
                  <a:schemeClr val="bg2">
                    <a:lumMod val="20000"/>
                    <a:lumOff val="80000"/>
                  </a:schemeClr>
                </a:solidFill>
                <a:latin typeface="Constantia" panose="02030602050306030303" pitchFamily="18" charset="0"/>
              </a:rPr>
              <a:t> Hypocalcemia: </a:t>
            </a:r>
            <a:r>
              <a:rPr lang="en-US" sz="3200" i="1" dirty="0" smtClean="0">
                <a:solidFill>
                  <a:schemeClr val="bg2">
                    <a:lumMod val="20000"/>
                    <a:lumOff val="80000"/>
                  </a:schemeClr>
                </a:solidFill>
                <a:latin typeface="Constantia" panose="02030602050306030303" pitchFamily="18" charset="0"/>
              </a:rPr>
              <a:t>TRPM6</a:t>
            </a:r>
            <a:endParaRPr lang="en-US" sz="3200" i="1" dirty="0">
              <a:solidFill>
                <a:schemeClr val="bg2">
                  <a:lumMod val="20000"/>
                  <a:lumOff val="80000"/>
                </a:schemeClr>
              </a:solidFill>
              <a:latin typeface="Constantia" panose="02030602050306030303" pitchFamily="18" charset="0"/>
            </a:endParaRPr>
          </a:p>
        </p:txBody>
      </p:sp>
    </p:spTree>
    <p:extLst>
      <p:ext uri="{BB962C8B-B14F-4D97-AF65-F5344CB8AC3E}">
        <p14:creationId xmlns:p14="http://schemas.microsoft.com/office/powerpoint/2010/main" val="174552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2236" y="445150"/>
            <a:ext cx="8264507" cy="769441"/>
          </a:xfrm>
          <a:prstGeom prst="rect">
            <a:avLst/>
          </a:prstGeom>
        </p:spPr>
        <p:txBody>
          <a:bodyPr wrap="none">
            <a:spAutoFit/>
          </a:bodyPr>
          <a:lstStyle/>
          <a:p>
            <a:r>
              <a:rPr lang="en-US" sz="4400" dirty="0" smtClean="0">
                <a:solidFill>
                  <a:schemeClr val="bg2">
                    <a:lumMod val="20000"/>
                    <a:lumOff val="80000"/>
                  </a:schemeClr>
                </a:solidFill>
                <a:latin typeface="Constantia" panose="02030602050306030303" pitchFamily="18" charset="0"/>
              </a:rPr>
              <a:t>4-Hereditary </a:t>
            </a:r>
            <a:r>
              <a:rPr lang="en-US" sz="4400" dirty="0">
                <a:solidFill>
                  <a:schemeClr val="bg2">
                    <a:lumMod val="20000"/>
                    <a:lumOff val="80000"/>
                  </a:schemeClr>
                </a:solidFill>
                <a:latin typeface="Constantia" panose="02030602050306030303" pitchFamily="18" charset="0"/>
              </a:rPr>
              <a:t>Disorders of the </a:t>
            </a:r>
            <a:r>
              <a:rPr lang="en-US" sz="4400" dirty="0" smtClean="0">
                <a:solidFill>
                  <a:srgbClr val="FFFF00"/>
                </a:solidFill>
                <a:latin typeface="Constantia" panose="02030602050306030303" pitchFamily="18" charset="0"/>
              </a:rPr>
              <a:t>CD</a:t>
            </a:r>
            <a:endParaRPr lang="en-US" sz="4400" dirty="0">
              <a:solidFill>
                <a:srgbClr val="FFFF00"/>
              </a:solidFill>
            </a:endParaRPr>
          </a:p>
        </p:txBody>
      </p:sp>
      <p:sp>
        <p:nvSpPr>
          <p:cNvPr id="3" name="TextBox 2"/>
          <p:cNvSpPr txBox="1"/>
          <p:nvPr/>
        </p:nvSpPr>
        <p:spPr>
          <a:xfrm>
            <a:off x="1698173" y="1651517"/>
            <a:ext cx="9442577" cy="3046988"/>
          </a:xfrm>
          <a:prstGeom prst="rect">
            <a:avLst/>
          </a:prstGeom>
          <a:noFill/>
        </p:spPr>
        <p:txBody>
          <a:bodyPr wrap="square" rtlCol="0">
            <a:spAutoFit/>
          </a:bodyPr>
          <a:lstStyle/>
          <a:p>
            <a:r>
              <a:rPr lang="en-US" sz="3200" dirty="0" smtClean="0">
                <a:solidFill>
                  <a:schemeClr val="bg2">
                    <a:lumMod val="20000"/>
                    <a:lumOff val="80000"/>
                  </a:schemeClr>
                </a:solidFill>
                <a:latin typeface="Constantia" panose="02030602050306030303" pitchFamily="18" charset="0"/>
              </a:rPr>
              <a:t>Distal RTA: Alpha IC cell</a:t>
            </a:r>
            <a:r>
              <a:rPr lang="en-US" sz="3200" b="1" i="1" dirty="0">
                <a:latin typeface="Constantia" panose="02030602050306030303" pitchFamily="18" charset="0"/>
              </a:rPr>
              <a:t> </a:t>
            </a:r>
            <a:r>
              <a:rPr lang="en-US" sz="3200" b="1" i="1" dirty="0" smtClean="0">
                <a:solidFill>
                  <a:schemeClr val="bg2">
                    <a:lumMod val="20000"/>
                    <a:lumOff val="80000"/>
                  </a:schemeClr>
                </a:solidFill>
                <a:latin typeface="Constantia" panose="02030602050306030303" pitchFamily="18" charset="0"/>
              </a:rPr>
              <a:t>(ATP6B1</a:t>
            </a:r>
            <a:r>
              <a:rPr lang="en-US" sz="3200" b="1" i="1" dirty="0">
                <a:solidFill>
                  <a:schemeClr val="bg2">
                    <a:lumMod val="20000"/>
                    <a:lumOff val="80000"/>
                  </a:schemeClr>
                </a:solidFill>
                <a:latin typeface="Constantia" panose="02030602050306030303" pitchFamily="18" charset="0"/>
              </a:rPr>
              <a:t>, ATP6N1B, </a:t>
            </a:r>
            <a:r>
              <a:rPr lang="en-US" sz="3200" b="1" i="1" dirty="0" smtClean="0">
                <a:solidFill>
                  <a:schemeClr val="bg2">
                    <a:lumMod val="20000"/>
                    <a:lumOff val="80000"/>
                  </a:schemeClr>
                </a:solidFill>
                <a:latin typeface="Constantia" panose="02030602050306030303" pitchFamily="18" charset="0"/>
              </a:rPr>
              <a:t>AEI)</a:t>
            </a:r>
            <a:endParaRPr lang="en-US" sz="3200" dirty="0" smtClean="0">
              <a:solidFill>
                <a:schemeClr val="bg2">
                  <a:lumMod val="20000"/>
                  <a:lumOff val="80000"/>
                </a:schemeClr>
              </a:solidFill>
              <a:latin typeface="Constantia" panose="02030602050306030303" pitchFamily="18" charset="0"/>
            </a:endParaRPr>
          </a:p>
          <a:p>
            <a:r>
              <a:rPr lang="en-US" sz="3200" dirty="0" smtClean="0">
                <a:solidFill>
                  <a:schemeClr val="bg2">
                    <a:lumMod val="20000"/>
                    <a:lumOff val="80000"/>
                  </a:schemeClr>
                </a:solidFill>
                <a:latin typeface="Constantia" panose="02030602050306030303" pitchFamily="18" charset="0"/>
              </a:rPr>
              <a:t>Pseudohypoaldosteronism I: ENaC (a, b, g subunits)</a:t>
            </a:r>
          </a:p>
          <a:p>
            <a:r>
              <a:rPr lang="en-US" sz="3200" dirty="0" smtClean="0">
                <a:solidFill>
                  <a:schemeClr val="bg2">
                    <a:lumMod val="20000"/>
                    <a:lumOff val="80000"/>
                  </a:schemeClr>
                </a:solidFill>
                <a:latin typeface="Constantia" panose="02030602050306030303" pitchFamily="18" charset="0"/>
              </a:rPr>
              <a:t>Liddle’s Syndrome: ENaC (b, g subunits)</a:t>
            </a:r>
          </a:p>
          <a:p>
            <a:r>
              <a:rPr lang="en-US" sz="3200" dirty="0" smtClean="0">
                <a:solidFill>
                  <a:schemeClr val="bg2">
                    <a:lumMod val="20000"/>
                    <a:lumOff val="80000"/>
                  </a:schemeClr>
                </a:solidFill>
                <a:latin typeface="Constantia" panose="02030602050306030303" pitchFamily="18" charset="0"/>
              </a:rPr>
              <a:t>Nephrogenic DI: Principal cell </a:t>
            </a:r>
            <a:r>
              <a:rPr lang="en-US" sz="3200" i="1" dirty="0" smtClean="0">
                <a:solidFill>
                  <a:schemeClr val="bg2">
                    <a:lumMod val="20000"/>
                    <a:lumOff val="80000"/>
                  </a:schemeClr>
                </a:solidFill>
                <a:latin typeface="Constantia" panose="02030602050306030303" pitchFamily="18" charset="0"/>
              </a:rPr>
              <a:t>(V2R, AQP2)  </a:t>
            </a:r>
            <a:r>
              <a:rPr lang="en-US" sz="3200" i="1" dirty="0">
                <a:solidFill>
                  <a:srgbClr val="FFFF00"/>
                </a:solidFill>
                <a:latin typeface="Constantia" panose="02030602050306030303" pitchFamily="18" charset="0"/>
              </a:rPr>
              <a:t>X</a:t>
            </a:r>
            <a:r>
              <a:rPr lang="en-US" sz="3200" i="1" dirty="0" smtClean="0">
                <a:solidFill>
                  <a:srgbClr val="FFFF00"/>
                </a:solidFill>
                <a:latin typeface="Constantia" panose="02030602050306030303" pitchFamily="18" charset="0"/>
              </a:rPr>
              <a:t>L</a:t>
            </a:r>
          </a:p>
          <a:p>
            <a:r>
              <a:rPr lang="en-US" sz="3200" i="1" dirty="0" smtClean="0">
                <a:solidFill>
                  <a:schemeClr val="bg2">
                    <a:lumMod val="20000"/>
                    <a:lumOff val="80000"/>
                  </a:schemeClr>
                </a:solidFill>
                <a:latin typeface="Constantia" panose="02030602050306030303" pitchFamily="18" charset="0"/>
              </a:rPr>
              <a:t>NSIAD                         “             “        “                  </a:t>
            </a:r>
            <a:r>
              <a:rPr lang="en-US" sz="3200" i="1" dirty="0" smtClean="0">
                <a:solidFill>
                  <a:srgbClr val="FFFF00"/>
                </a:solidFill>
                <a:latin typeface="Constantia" panose="02030602050306030303" pitchFamily="18" charset="0"/>
              </a:rPr>
              <a:t>XL</a:t>
            </a:r>
          </a:p>
          <a:p>
            <a:r>
              <a:rPr lang="en-US" sz="3200" dirty="0" smtClean="0">
                <a:solidFill>
                  <a:schemeClr val="bg2">
                    <a:lumMod val="20000"/>
                    <a:lumOff val="80000"/>
                  </a:schemeClr>
                </a:solidFill>
                <a:latin typeface="Constantia" panose="02030602050306030303" pitchFamily="18" charset="0"/>
              </a:rPr>
              <a:t>Others</a:t>
            </a:r>
            <a:endParaRPr lang="en-US" sz="3200" dirty="0">
              <a:solidFill>
                <a:schemeClr val="bg2">
                  <a:lumMod val="20000"/>
                  <a:lumOff val="80000"/>
                </a:schemeClr>
              </a:solidFill>
              <a:latin typeface="Constantia" panose="02030602050306030303" pitchFamily="18" charset="0"/>
            </a:endParaRPr>
          </a:p>
        </p:txBody>
      </p:sp>
    </p:spTree>
    <p:extLst>
      <p:ext uri="{BB962C8B-B14F-4D97-AF65-F5344CB8AC3E}">
        <p14:creationId xmlns:p14="http://schemas.microsoft.com/office/powerpoint/2010/main" val="546817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948474" y="76201"/>
            <a:ext cx="70057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latin typeface="Garamond" panose="02020404030301010803" pitchFamily="18" charset="0"/>
              </a:rPr>
              <a:t>Nephrogenic Diabetes Insipidus</a:t>
            </a:r>
          </a:p>
        </p:txBody>
      </p:sp>
      <p:sp>
        <p:nvSpPr>
          <p:cNvPr id="27651" name="Text Box 3"/>
          <p:cNvSpPr txBox="1">
            <a:spLocks noChangeArrowheads="1"/>
          </p:cNvSpPr>
          <p:nvPr/>
        </p:nvSpPr>
        <p:spPr bwMode="auto">
          <a:xfrm>
            <a:off x="1981199" y="1589310"/>
            <a:ext cx="906624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000" b="1" dirty="0">
                <a:solidFill>
                  <a:schemeClr val="bg2">
                    <a:lumMod val="20000"/>
                    <a:lumOff val="80000"/>
                  </a:schemeClr>
                </a:solidFill>
                <a:latin typeface="Garamond" panose="02020404030301010803" pitchFamily="18" charset="0"/>
              </a:rPr>
              <a:t>1-Congenital-Hereditary                   Mutations</a:t>
            </a:r>
          </a:p>
          <a:p>
            <a:pPr eaLnBrk="1" hangingPunct="1">
              <a:spcBef>
                <a:spcPct val="0"/>
              </a:spcBef>
              <a:buFontTx/>
              <a:buNone/>
            </a:pPr>
            <a:r>
              <a:rPr lang="en-US" altLang="en-US" sz="3000" b="1" dirty="0">
                <a:solidFill>
                  <a:schemeClr val="bg2">
                    <a:lumMod val="20000"/>
                    <a:lumOff val="80000"/>
                  </a:schemeClr>
                </a:solidFill>
                <a:latin typeface="Garamond" panose="02020404030301010803" pitchFamily="18" charset="0"/>
              </a:rPr>
              <a:t>     </a:t>
            </a:r>
          </a:p>
          <a:p>
            <a:pPr eaLnBrk="1" hangingPunct="1">
              <a:spcBef>
                <a:spcPct val="0"/>
              </a:spcBef>
              <a:buFontTx/>
              <a:buNone/>
            </a:pPr>
            <a:r>
              <a:rPr lang="en-US" altLang="en-US" sz="3000" b="1" dirty="0">
                <a:solidFill>
                  <a:schemeClr val="bg2">
                    <a:lumMod val="20000"/>
                    <a:lumOff val="80000"/>
                  </a:schemeClr>
                </a:solidFill>
                <a:latin typeface="Garamond" panose="02020404030301010803" pitchFamily="18" charset="0"/>
              </a:rPr>
              <a:t>      </a:t>
            </a:r>
          </a:p>
          <a:p>
            <a:pPr eaLnBrk="1" hangingPunct="1">
              <a:spcBef>
                <a:spcPct val="0"/>
              </a:spcBef>
              <a:buFontTx/>
              <a:buNone/>
            </a:pPr>
            <a:r>
              <a:rPr lang="en-US" altLang="en-US" sz="3000" b="1" dirty="0">
                <a:solidFill>
                  <a:schemeClr val="bg2">
                    <a:lumMod val="20000"/>
                    <a:lumOff val="80000"/>
                  </a:schemeClr>
                </a:solidFill>
                <a:latin typeface="Garamond" panose="02020404030301010803" pitchFamily="18" charset="0"/>
              </a:rPr>
              <a:t>      X-linked                     </a:t>
            </a:r>
            <a:r>
              <a:rPr lang="en-US" altLang="en-US" sz="3000" b="1" dirty="0" smtClean="0">
                <a:solidFill>
                  <a:schemeClr val="bg2">
                    <a:lumMod val="20000"/>
                    <a:lumOff val="80000"/>
                  </a:schemeClr>
                </a:solidFill>
                <a:latin typeface="Garamond" panose="02020404030301010803" pitchFamily="18" charset="0"/>
              </a:rPr>
              <a:t> V2R                                   </a:t>
            </a:r>
            <a:r>
              <a:rPr lang="en-US" altLang="en-US" sz="3000" b="1" dirty="0">
                <a:solidFill>
                  <a:schemeClr val="bg2">
                    <a:lumMod val="20000"/>
                    <a:lumOff val="80000"/>
                  </a:schemeClr>
                </a:solidFill>
                <a:latin typeface="Garamond" panose="02020404030301010803" pitchFamily="18" charset="0"/>
              </a:rPr>
              <a:t>90%</a:t>
            </a:r>
          </a:p>
          <a:p>
            <a:pPr eaLnBrk="1" hangingPunct="1">
              <a:spcBef>
                <a:spcPct val="0"/>
              </a:spcBef>
              <a:buFontTx/>
              <a:buNone/>
            </a:pPr>
            <a:r>
              <a:rPr lang="en-US" altLang="en-US" sz="3000" b="1" dirty="0">
                <a:solidFill>
                  <a:schemeClr val="bg2">
                    <a:lumMod val="20000"/>
                    <a:lumOff val="80000"/>
                  </a:schemeClr>
                </a:solidFill>
                <a:latin typeface="Garamond" panose="02020404030301010803" pitchFamily="18" charset="0"/>
              </a:rPr>
              <a:t>      </a:t>
            </a:r>
          </a:p>
          <a:p>
            <a:pPr eaLnBrk="1" hangingPunct="1">
              <a:spcBef>
                <a:spcPct val="0"/>
              </a:spcBef>
              <a:buFontTx/>
              <a:buNone/>
            </a:pPr>
            <a:r>
              <a:rPr lang="en-US" altLang="en-US" sz="3000" b="1" dirty="0">
                <a:solidFill>
                  <a:schemeClr val="bg2">
                    <a:lumMod val="20000"/>
                    <a:lumOff val="80000"/>
                  </a:schemeClr>
                </a:solidFill>
                <a:latin typeface="Garamond" panose="02020404030301010803" pitchFamily="18" charset="0"/>
              </a:rPr>
              <a:t>      </a:t>
            </a:r>
            <a:r>
              <a:rPr lang="en-US" altLang="en-US" sz="3000" b="1" dirty="0" err="1">
                <a:solidFill>
                  <a:schemeClr val="bg2">
                    <a:lumMod val="20000"/>
                    <a:lumOff val="80000"/>
                  </a:schemeClr>
                </a:solidFill>
                <a:latin typeface="Garamond" panose="02020404030301010803" pitchFamily="18" charset="0"/>
              </a:rPr>
              <a:t>Aut</a:t>
            </a:r>
            <a:r>
              <a:rPr lang="en-US" altLang="en-US" sz="3000" b="1" dirty="0">
                <a:solidFill>
                  <a:schemeClr val="bg2">
                    <a:lumMod val="20000"/>
                    <a:lumOff val="80000"/>
                  </a:schemeClr>
                </a:solidFill>
                <a:latin typeface="Garamond" panose="02020404030301010803" pitchFamily="18" charset="0"/>
              </a:rPr>
              <a:t> Recessive             AQP2                                 7%</a:t>
            </a:r>
          </a:p>
          <a:p>
            <a:pPr eaLnBrk="1" hangingPunct="1">
              <a:spcBef>
                <a:spcPct val="0"/>
              </a:spcBef>
              <a:buFontTx/>
              <a:buNone/>
            </a:pPr>
            <a:endParaRPr lang="en-US" altLang="en-US" sz="3000" b="1" dirty="0">
              <a:solidFill>
                <a:schemeClr val="bg2">
                  <a:lumMod val="20000"/>
                  <a:lumOff val="80000"/>
                </a:schemeClr>
              </a:solidFill>
              <a:latin typeface="Garamond" panose="02020404030301010803" pitchFamily="18" charset="0"/>
            </a:endParaRPr>
          </a:p>
          <a:p>
            <a:pPr eaLnBrk="1" hangingPunct="1">
              <a:spcBef>
                <a:spcPct val="0"/>
              </a:spcBef>
              <a:buFontTx/>
              <a:buNone/>
            </a:pPr>
            <a:r>
              <a:rPr lang="en-US" altLang="en-US" sz="3000" b="1" dirty="0">
                <a:solidFill>
                  <a:schemeClr val="bg2">
                    <a:lumMod val="20000"/>
                    <a:lumOff val="80000"/>
                  </a:schemeClr>
                </a:solidFill>
                <a:latin typeface="Garamond" panose="02020404030301010803" pitchFamily="18" charset="0"/>
              </a:rPr>
              <a:t>      Dominant                   </a:t>
            </a:r>
            <a:r>
              <a:rPr lang="en-US" altLang="en-US" sz="3000" b="1" dirty="0" smtClean="0">
                <a:solidFill>
                  <a:schemeClr val="bg2">
                    <a:lumMod val="20000"/>
                    <a:lumOff val="80000"/>
                  </a:schemeClr>
                </a:solidFill>
                <a:latin typeface="Garamond" panose="02020404030301010803" pitchFamily="18" charset="0"/>
              </a:rPr>
              <a:t>AQP2                                  </a:t>
            </a:r>
            <a:r>
              <a:rPr lang="en-US" altLang="en-US" sz="3000" b="1" dirty="0">
                <a:solidFill>
                  <a:schemeClr val="bg2">
                    <a:lumMod val="20000"/>
                    <a:lumOff val="80000"/>
                  </a:schemeClr>
                </a:solidFill>
                <a:latin typeface="Garamond" panose="02020404030301010803" pitchFamily="18" charset="0"/>
              </a:rPr>
              <a:t>3%</a:t>
            </a:r>
          </a:p>
          <a:p>
            <a:pPr eaLnBrk="1" hangingPunct="1">
              <a:spcBef>
                <a:spcPct val="0"/>
              </a:spcBef>
              <a:buFontTx/>
              <a:buNone/>
            </a:pPr>
            <a:endParaRPr lang="en-US" altLang="en-US" sz="3000" b="1" dirty="0">
              <a:solidFill>
                <a:schemeClr val="bg2">
                  <a:lumMod val="20000"/>
                  <a:lumOff val="80000"/>
                </a:schemeClr>
              </a:solidFill>
              <a:latin typeface="Garamond" panose="02020404030301010803" pitchFamily="18" charset="0"/>
            </a:endParaRPr>
          </a:p>
          <a:p>
            <a:pPr eaLnBrk="1" hangingPunct="1">
              <a:spcBef>
                <a:spcPct val="0"/>
              </a:spcBef>
              <a:buFontTx/>
              <a:buNone/>
            </a:pPr>
            <a:endParaRPr lang="en-US" altLang="en-US" sz="3000" b="1" dirty="0">
              <a:solidFill>
                <a:schemeClr val="bg2">
                  <a:lumMod val="20000"/>
                  <a:lumOff val="80000"/>
                </a:schemeClr>
              </a:solidFill>
              <a:latin typeface="Garamond" panose="02020404030301010803" pitchFamily="18" charset="0"/>
            </a:endParaRPr>
          </a:p>
          <a:p>
            <a:pPr eaLnBrk="1" hangingPunct="1">
              <a:spcBef>
                <a:spcPct val="0"/>
              </a:spcBef>
              <a:buFontTx/>
              <a:buNone/>
            </a:pPr>
            <a:endParaRPr lang="en-US" altLang="en-US" sz="3000" b="1" dirty="0">
              <a:solidFill>
                <a:schemeClr val="bg2">
                  <a:lumMod val="20000"/>
                  <a:lumOff val="80000"/>
                </a:schemeClr>
              </a:solidFill>
              <a:latin typeface="Garamond" panose="02020404030301010803" pitchFamily="18" charset="0"/>
            </a:endParaRPr>
          </a:p>
          <a:p>
            <a:pPr eaLnBrk="1" hangingPunct="1">
              <a:spcBef>
                <a:spcPct val="0"/>
              </a:spcBef>
              <a:buFontTx/>
              <a:buNone/>
            </a:pPr>
            <a:endParaRPr lang="en-US" altLang="en-US" sz="3000" b="1" dirty="0">
              <a:solidFill>
                <a:schemeClr val="bg2">
                  <a:lumMod val="20000"/>
                  <a:lumOff val="80000"/>
                </a:schemeClr>
              </a:solidFill>
            </a:endParaRPr>
          </a:p>
        </p:txBody>
      </p:sp>
      <p:sp>
        <p:nvSpPr>
          <p:cNvPr id="27652" name="Line 4"/>
          <p:cNvSpPr>
            <a:spLocks noChangeShapeType="1"/>
          </p:cNvSpPr>
          <p:nvPr/>
        </p:nvSpPr>
        <p:spPr bwMode="auto">
          <a:xfrm flipV="1">
            <a:off x="6130215" y="2472612"/>
            <a:ext cx="4721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503949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677" y="452718"/>
            <a:ext cx="9404723" cy="1400530"/>
          </a:xfrm>
        </p:spPr>
        <p:txBody>
          <a:bodyPr/>
          <a:lstStyle/>
          <a:p>
            <a:r>
              <a:rPr lang="en-US" dirty="0" smtClean="0">
                <a:solidFill>
                  <a:schemeClr val="bg2">
                    <a:lumMod val="20000"/>
                    <a:lumOff val="80000"/>
                  </a:schemeClr>
                </a:solidFill>
                <a:latin typeface="Constantia" panose="02030602050306030303" pitchFamily="18" charset="0"/>
              </a:rPr>
              <a:t>                           Outline</a:t>
            </a:r>
            <a:endParaRPr lang="en-US" dirty="0">
              <a:solidFill>
                <a:schemeClr val="bg2">
                  <a:lumMod val="20000"/>
                  <a:lumOff val="80000"/>
                </a:schemeClr>
              </a:solidFill>
              <a:latin typeface="Constantia" panose="02030602050306030303" pitchFamily="18" charset="0"/>
            </a:endParaRPr>
          </a:p>
        </p:txBody>
      </p:sp>
      <p:sp>
        <p:nvSpPr>
          <p:cNvPr id="3" name="Content Placeholder 2"/>
          <p:cNvSpPr>
            <a:spLocks noGrp="1"/>
          </p:cNvSpPr>
          <p:nvPr>
            <p:ph idx="1"/>
          </p:nvPr>
        </p:nvSpPr>
        <p:spPr>
          <a:xfrm>
            <a:off x="1588504" y="1950279"/>
            <a:ext cx="9337643" cy="4195481"/>
          </a:xfrm>
        </p:spPr>
        <p:txBody>
          <a:bodyPr>
            <a:normAutofit lnSpcReduction="10000"/>
          </a:bodyPr>
          <a:lstStyle/>
          <a:p>
            <a:r>
              <a:rPr lang="en-US" sz="3200" dirty="0" smtClean="0">
                <a:latin typeface="Constantia" panose="02030602050306030303" pitchFamily="18" charset="0"/>
              </a:rPr>
              <a:t>  Solute transport across epithelial cell membranes</a:t>
            </a:r>
          </a:p>
          <a:p>
            <a:r>
              <a:rPr lang="en-US" sz="3200" dirty="0" smtClean="0">
                <a:latin typeface="Constantia" panose="02030602050306030303" pitchFamily="18" charset="0"/>
              </a:rPr>
              <a:t>  Generic classification of tubulopathies</a:t>
            </a:r>
          </a:p>
          <a:p>
            <a:r>
              <a:rPr lang="en-US" sz="3200" dirty="0" smtClean="0">
                <a:latin typeface="Constantia" panose="02030602050306030303" pitchFamily="18" charset="0"/>
              </a:rPr>
              <a:t>  Anatomic classification</a:t>
            </a:r>
          </a:p>
          <a:p>
            <a:pPr marL="0" indent="0">
              <a:buNone/>
            </a:pPr>
            <a:r>
              <a:rPr lang="en-US" sz="3200" dirty="0">
                <a:latin typeface="Constantia" panose="02030602050306030303" pitchFamily="18" charset="0"/>
              </a:rPr>
              <a:t> </a:t>
            </a:r>
            <a:r>
              <a:rPr lang="en-US" sz="3200" dirty="0" smtClean="0">
                <a:latin typeface="Constantia" panose="02030602050306030303" pitchFamily="18" charset="0"/>
              </a:rPr>
              <a:t>   </a:t>
            </a:r>
            <a:r>
              <a:rPr lang="en-US" sz="3200" dirty="0" smtClean="0">
                <a:latin typeface="Constantia" panose="02030602050306030303" pitchFamily="18" charset="0"/>
              </a:rPr>
              <a:t>    </a:t>
            </a:r>
            <a:r>
              <a:rPr lang="en-US" sz="3200" dirty="0" smtClean="0">
                <a:latin typeface="Constantia" panose="02030602050306030303" pitchFamily="18" charset="0"/>
              </a:rPr>
              <a:t>Hereditary disorders of the </a:t>
            </a:r>
            <a:r>
              <a:rPr lang="en-US" sz="3200" dirty="0" smtClean="0">
                <a:solidFill>
                  <a:srgbClr val="FFFF00"/>
                </a:solidFill>
                <a:latin typeface="Constantia" panose="02030602050306030303" pitchFamily="18" charset="0"/>
              </a:rPr>
              <a:t>Proximal </a:t>
            </a:r>
            <a:r>
              <a:rPr lang="en-US" sz="3200" dirty="0">
                <a:solidFill>
                  <a:srgbClr val="FFFF00"/>
                </a:solidFill>
                <a:latin typeface="Constantia" panose="02030602050306030303" pitchFamily="18" charset="0"/>
              </a:rPr>
              <a:t>T</a:t>
            </a:r>
            <a:r>
              <a:rPr lang="en-US" sz="3200" dirty="0" smtClean="0">
                <a:solidFill>
                  <a:srgbClr val="FFFF00"/>
                </a:solidFill>
                <a:latin typeface="Constantia" panose="02030602050306030303" pitchFamily="18" charset="0"/>
              </a:rPr>
              <a:t>ubule</a:t>
            </a:r>
          </a:p>
          <a:p>
            <a:pPr marL="0" indent="0">
              <a:buNone/>
            </a:pPr>
            <a:r>
              <a:rPr lang="en-US" sz="3200" dirty="0" smtClean="0">
                <a:latin typeface="Constantia" panose="02030602050306030303" pitchFamily="18" charset="0"/>
              </a:rPr>
              <a:t>        Hereditary </a:t>
            </a:r>
            <a:r>
              <a:rPr lang="en-US" sz="3200" dirty="0" smtClean="0">
                <a:latin typeface="Constantia" panose="02030602050306030303" pitchFamily="18" charset="0"/>
              </a:rPr>
              <a:t>disorders of the </a:t>
            </a:r>
            <a:r>
              <a:rPr lang="en-US" sz="3200" dirty="0" smtClean="0">
                <a:solidFill>
                  <a:srgbClr val="FFFF00"/>
                </a:solidFill>
                <a:latin typeface="Constantia" panose="02030602050306030303" pitchFamily="18" charset="0"/>
              </a:rPr>
              <a:t>TALH</a:t>
            </a:r>
          </a:p>
          <a:p>
            <a:pPr marL="0" indent="0">
              <a:buNone/>
            </a:pPr>
            <a:r>
              <a:rPr lang="en-US" sz="3200" dirty="0" smtClean="0">
                <a:latin typeface="Constantia" panose="02030602050306030303" pitchFamily="18" charset="0"/>
              </a:rPr>
              <a:t>        Hereditary </a:t>
            </a:r>
            <a:r>
              <a:rPr lang="en-US" sz="3200" dirty="0" smtClean="0">
                <a:latin typeface="Constantia" panose="02030602050306030303" pitchFamily="18" charset="0"/>
              </a:rPr>
              <a:t>disorders of the </a:t>
            </a:r>
            <a:r>
              <a:rPr lang="en-US" sz="3200" dirty="0" smtClean="0">
                <a:solidFill>
                  <a:srgbClr val="FFFF00"/>
                </a:solidFill>
                <a:latin typeface="Constantia" panose="02030602050306030303" pitchFamily="18" charset="0"/>
              </a:rPr>
              <a:t>DCT</a:t>
            </a:r>
          </a:p>
          <a:p>
            <a:pPr marL="0" indent="0">
              <a:buNone/>
            </a:pPr>
            <a:r>
              <a:rPr lang="en-US" sz="3200" dirty="0">
                <a:latin typeface="Constantia" panose="02030602050306030303" pitchFamily="18" charset="0"/>
              </a:rPr>
              <a:t> </a:t>
            </a:r>
            <a:r>
              <a:rPr lang="en-US" sz="3200" dirty="0" smtClean="0">
                <a:latin typeface="Constantia" panose="02030602050306030303" pitchFamily="18" charset="0"/>
              </a:rPr>
              <a:t>     </a:t>
            </a:r>
            <a:r>
              <a:rPr lang="en-US" sz="3200" dirty="0" smtClean="0">
                <a:latin typeface="Constantia" panose="02030602050306030303" pitchFamily="18" charset="0"/>
              </a:rPr>
              <a:t>  Hereditary </a:t>
            </a:r>
            <a:r>
              <a:rPr lang="en-US" sz="3200" dirty="0" smtClean="0">
                <a:latin typeface="Constantia" panose="02030602050306030303" pitchFamily="18" charset="0"/>
              </a:rPr>
              <a:t>disorders of the </a:t>
            </a:r>
            <a:r>
              <a:rPr lang="en-US" sz="3200" dirty="0" smtClean="0">
                <a:solidFill>
                  <a:srgbClr val="FFFF00"/>
                </a:solidFill>
                <a:latin typeface="Constantia" panose="02030602050306030303" pitchFamily="18" charset="0"/>
              </a:rPr>
              <a:t>CD</a:t>
            </a:r>
          </a:p>
          <a:p>
            <a:endParaRPr lang="en-US" sz="3200" dirty="0" smtClean="0">
              <a:latin typeface="Constantia" panose="02030602050306030303" pitchFamily="18" charset="0"/>
            </a:endParaRPr>
          </a:p>
          <a:p>
            <a:endParaRPr lang="en-US" sz="3200" dirty="0">
              <a:latin typeface="Constantia" panose="02030602050306030303" pitchFamily="18" charset="0"/>
            </a:endParaRPr>
          </a:p>
        </p:txBody>
      </p:sp>
    </p:spTree>
    <p:extLst>
      <p:ext uri="{BB962C8B-B14F-4D97-AF65-F5344CB8AC3E}">
        <p14:creationId xmlns:p14="http://schemas.microsoft.com/office/powerpoint/2010/main" val="1935478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76200"/>
            <a:ext cx="8229600" cy="838200"/>
          </a:xfrm>
        </p:spPr>
        <p:txBody>
          <a:bodyPr/>
          <a:lstStyle/>
          <a:p>
            <a:pPr eaLnBrk="1" hangingPunct="1"/>
            <a:r>
              <a:rPr lang="en-US" altLang="en-US" dirty="0" smtClean="0">
                <a:solidFill>
                  <a:schemeClr val="bg2">
                    <a:lumMod val="20000"/>
                    <a:lumOff val="80000"/>
                  </a:schemeClr>
                </a:solidFill>
                <a:latin typeface="Constantia" panose="02030602050306030303" pitchFamily="18" charset="0"/>
              </a:rPr>
              <a:t>                </a:t>
            </a:r>
            <a:r>
              <a:rPr lang="en-US" altLang="en-US" b="1" dirty="0" smtClean="0">
                <a:solidFill>
                  <a:schemeClr val="bg2">
                    <a:lumMod val="20000"/>
                    <a:lumOff val="80000"/>
                  </a:schemeClr>
                </a:solidFill>
                <a:latin typeface="Constantia" panose="02030602050306030303" pitchFamily="18" charset="0"/>
              </a:rPr>
              <a:t>V2R Mutations</a:t>
            </a:r>
          </a:p>
        </p:txBody>
      </p:sp>
      <p:sp>
        <p:nvSpPr>
          <p:cNvPr id="29699" name="Rectangle 3"/>
          <p:cNvSpPr>
            <a:spLocks noGrp="1" noChangeArrowheads="1"/>
          </p:cNvSpPr>
          <p:nvPr>
            <p:ph type="body" idx="1"/>
          </p:nvPr>
        </p:nvSpPr>
        <p:spPr>
          <a:xfrm>
            <a:off x="796211" y="1170987"/>
            <a:ext cx="10568473" cy="5276466"/>
          </a:xfrm>
        </p:spPr>
        <p:txBody>
          <a:bodyPr>
            <a:normAutofit/>
          </a:bodyPr>
          <a:lstStyle/>
          <a:p>
            <a:pPr eaLnBrk="1" hangingPunct="1">
              <a:lnSpc>
                <a:spcPct val="90000"/>
              </a:lnSpc>
              <a:buFontTx/>
              <a:buNone/>
            </a:pPr>
            <a:r>
              <a:rPr lang="en-US" altLang="en-US" sz="2800" b="1" dirty="0">
                <a:solidFill>
                  <a:schemeClr val="bg2">
                    <a:lumMod val="20000"/>
                    <a:lumOff val="80000"/>
                  </a:schemeClr>
                </a:solidFill>
                <a:latin typeface="Garamond" panose="02020404030301010803" pitchFamily="18" charset="0"/>
              </a:rPr>
              <a:t>Over 200 identified</a:t>
            </a:r>
          </a:p>
          <a:p>
            <a:pPr eaLnBrk="1" hangingPunct="1">
              <a:lnSpc>
                <a:spcPct val="90000"/>
              </a:lnSpc>
              <a:buFontTx/>
              <a:buNone/>
            </a:pPr>
            <a:endParaRPr lang="en-US" altLang="en-US" sz="2800" b="1" dirty="0">
              <a:solidFill>
                <a:schemeClr val="bg2">
                  <a:lumMod val="20000"/>
                  <a:lumOff val="80000"/>
                </a:schemeClr>
              </a:solidFill>
              <a:latin typeface="Garamond" panose="02020404030301010803" pitchFamily="18" charset="0"/>
            </a:endParaRPr>
          </a:p>
          <a:p>
            <a:pPr eaLnBrk="1" hangingPunct="1">
              <a:lnSpc>
                <a:spcPct val="90000"/>
              </a:lnSpc>
              <a:buFontTx/>
              <a:buNone/>
            </a:pPr>
            <a:r>
              <a:rPr lang="en-US" altLang="en-US" sz="2800" b="1" dirty="0">
                <a:solidFill>
                  <a:schemeClr val="bg2">
                    <a:lumMod val="20000"/>
                    <a:lumOff val="80000"/>
                  </a:schemeClr>
                </a:solidFill>
                <a:latin typeface="Garamond" panose="02020404030301010803" pitchFamily="18" charset="0"/>
              </a:rPr>
              <a:t>Class l Mutations:   Defective synthesis of mRNA       </a:t>
            </a:r>
            <a:r>
              <a:rPr lang="en-US" altLang="en-US" sz="2800" b="1" dirty="0">
                <a:solidFill>
                  <a:srgbClr val="FFC000"/>
                </a:solidFill>
                <a:latin typeface="Garamond" panose="02020404030301010803" pitchFamily="18" charset="0"/>
              </a:rPr>
              <a:t>absent </a:t>
            </a:r>
            <a:r>
              <a:rPr lang="en-US" altLang="en-US" sz="2800" b="1" dirty="0" smtClean="0">
                <a:solidFill>
                  <a:srgbClr val="FFC000"/>
                </a:solidFill>
                <a:latin typeface="Garamond" panose="02020404030301010803" pitchFamily="18" charset="0"/>
              </a:rPr>
              <a:t>protein</a:t>
            </a:r>
            <a:endParaRPr lang="en-US" altLang="en-US" sz="2800" b="1" dirty="0">
              <a:solidFill>
                <a:srgbClr val="FFC000"/>
              </a:solidFill>
              <a:latin typeface="Garamond" panose="02020404030301010803" pitchFamily="18" charset="0"/>
            </a:endParaRPr>
          </a:p>
          <a:p>
            <a:pPr eaLnBrk="1" hangingPunct="1">
              <a:lnSpc>
                <a:spcPct val="90000"/>
              </a:lnSpc>
              <a:buFontTx/>
              <a:buNone/>
            </a:pPr>
            <a:r>
              <a:rPr lang="en-US" altLang="en-US" sz="2800" b="1" dirty="0">
                <a:solidFill>
                  <a:schemeClr val="bg2">
                    <a:lumMod val="20000"/>
                    <a:lumOff val="80000"/>
                  </a:schemeClr>
                </a:solidFill>
                <a:latin typeface="Garamond" panose="02020404030301010803" pitchFamily="18" charset="0"/>
              </a:rPr>
              <a:t>Class </a:t>
            </a:r>
            <a:r>
              <a:rPr lang="en-US" altLang="en-US" sz="2800" b="1" dirty="0" err="1">
                <a:solidFill>
                  <a:schemeClr val="bg2">
                    <a:lumMod val="20000"/>
                    <a:lumOff val="80000"/>
                  </a:schemeClr>
                </a:solidFill>
                <a:latin typeface="Garamond" panose="02020404030301010803" pitchFamily="18" charset="0"/>
              </a:rPr>
              <a:t>ll</a:t>
            </a:r>
            <a:r>
              <a:rPr lang="en-US" altLang="en-US" sz="2800" b="1" dirty="0">
                <a:solidFill>
                  <a:schemeClr val="bg2">
                    <a:lumMod val="20000"/>
                    <a:lumOff val="80000"/>
                  </a:schemeClr>
                </a:solidFill>
                <a:latin typeface="Garamond" panose="02020404030301010803" pitchFamily="18" charset="0"/>
              </a:rPr>
              <a:t> Mutations:  Fully translated but </a:t>
            </a:r>
            <a:r>
              <a:rPr lang="en-US" altLang="en-US" sz="2800" b="1" dirty="0">
                <a:solidFill>
                  <a:srgbClr val="FFC000"/>
                </a:solidFill>
                <a:latin typeface="Garamond" panose="02020404030301010803" pitchFamily="18" charset="0"/>
              </a:rPr>
              <a:t>misfolded proteins</a:t>
            </a:r>
          </a:p>
          <a:p>
            <a:pPr eaLnBrk="1" hangingPunct="1">
              <a:lnSpc>
                <a:spcPct val="90000"/>
              </a:lnSpc>
              <a:buFontTx/>
              <a:buNone/>
            </a:pPr>
            <a:r>
              <a:rPr lang="en-US" altLang="en-US" sz="2800" b="1" dirty="0">
                <a:solidFill>
                  <a:schemeClr val="bg2">
                    <a:lumMod val="20000"/>
                    <a:lumOff val="80000"/>
                  </a:schemeClr>
                </a:solidFill>
                <a:latin typeface="Garamond" panose="02020404030301010803" pitchFamily="18" charset="0"/>
              </a:rPr>
              <a:t>Class </a:t>
            </a:r>
            <a:r>
              <a:rPr lang="en-US" altLang="en-US" sz="2800" b="1" dirty="0" err="1">
                <a:solidFill>
                  <a:schemeClr val="bg2">
                    <a:lumMod val="20000"/>
                    <a:lumOff val="80000"/>
                  </a:schemeClr>
                </a:solidFill>
                <a:latin typeface="Garamond" panose="02020404030301010803" pitchFamily="18" charset="0"/>
              </a:rPr>
              <a:t>lll</a:t>
            </a:r>
            <a:r>
              <a:rPr lang="en-US" altLang="en-US" sz="2800" b="1" dirty="0">
                <a:solidFill>
                  <a:schemeClr val="bg2">
                    <a:lumMod val="20000"/>
                    <a:lumOff val="80000"/>
                  </a:schemeClr>
                </a:solidFill>
                <a:latin typeface="Garamond" panose="02020404030301010803" pitchFamily="18" charset="0"/>
              </a:rPr>
              <a:t> Mutations: Normal transport but defective activation or</a:t>
            </a:r>
          </a:p>
          <a:p>
            <a:pPr eaLnBrk="1" hangingPunct="1">
              <a:lnSpc>
                <a:spcPct val="90000"/>
              </a:lnSpc>
              <a:buFontTx/>
              <a:buNone/>
            </a:pPr>
            <a:r>
              <a:rPr lang="en-US" altLang="en-US" sz="2800" b="1" dirty="0">
                <a:solidFill>
                  <a:schemeClr val="bg2">
                    <a:lumMod val="20000"/>
                    <a:lumOff val="80000"/>
                  </a:schemeClr>
                </a:solidFill>
                <a:latin typeface="Garamond" panose="02020404030301010803" pitchFamily="18" charset="0"/>
              </a:rPr>
              <a:t>                                  regulation </a:t>
            </a:r>
            <a:r>
              <a:rPr lang="en-US" altLang="en-US" sz="2800" b="1" dirty="0">
                <a:solidFill>
                  <a:srgbClr val="FFC000"/>
                </a:solidFill>
                <a:latin typeface="Garamond" panose="02020404030301010803" pitchFamily="18" charset="0"/>
              </a:rPr>
              <a:t>(</a:t>
            </a:r>
            <a:r>
              <a:rPr lang="en-US" altLang="en-US" sz="2800" b="1" dirty="0" err="1">
                <a:solidFill>
                  <a:srgbClr val="FFC000"/>
                </a:solidFill>
                <a:latin typeface="Garamond" panose="02020404030301010803" pitchFamily="18" charset="0"/>
              </a:rPr>
              <a:t>i</a:t>
            </a:r>
            <a:r>
              <a:rPr lang="en-US" altLang="en-US" sz="2800" b="1" dirty="0">
                <a:solidFill>
                  <a:srgbClr val="FFC000"/>
                </a:solidFill>
                <a:latin typeface="Garamond" panose="02020404030301010803" pitchFamily="18" charset="0"/>
              </a:rPr>
              <a:t>-c signaling)</a:t>
            </a:r>
          </a:p>
          <a:p>
            <a:pPr eaLnBrk="1" hangingPunct="1">
              <a:lnSpc>
                <a:spcPct val="90000"/>
              </a:lnSpc>
              <a:buFontTx/>
              <a:buNone/>
            </a:pPr>
            <a:r>
              <a:rPr lang="en-US" altLang="en-US" sz="2800" b="1" dirty="0">
                <a:solidFill>
                  <a:schemeClr val="bg2">
                    <a:lumMod val="20000"/>
                    <a:lumOff val="80000"/>
                  </a:schemeClr>
                </a:solidFill>
                <a:latin typeface="Garamond" panose="02020404030301010803" pitchFamily="18" charset="0"/>
              </a:rPr>
              <a:t>Class </a:t>
            </a:r>
            <a:r>
              <a:rPr lang="en-US" altLang="en-US" sz="2800" b="1" dirty="0" err="1">
                <a:solidFill>
                  <a:schemeClr val="bg2">
                    <a:lumMod val="20000"/>
                    <a:lumOff val="80000"/>
                  </a:schemeClr>
                </a:solidFill>
                <a:latin typeface="Garamond" panose="02020404030301010803" pitchFamily="18" charset="0"/>
              </a:rPr>
              <a:t>lV</a:t>
            </a:r>
            <a:r>
              <a:rPr lang="en-US" altLang="en-US" sz="2800" b="1" dirty="0">
                <a:solidFill>
                  <a:schemeClr val="bg2">
                    <a:lumMod val="20000"/>
                    <a:lumOff val="80000"/>
                  </a:schemeClr>
                </a:solidFill>
                <a:latin typeface="Garamond" panose="02020404030301010803" pitchFamily="18" charset="0"/>
              </a:rPr>
              <a:t> Mutations: Normal trafficking but </a:t>
            </a:r>
            <a:r>
              <a:rPr lang="en-US" altLang="en-US" sz="2800" b="1" dirty="0">
                <a:solidFill>
                  <a:srgbClr val="FFC000"/>
                </a:solidFill>
                <a:latin typeface="Garamond" panose="02020404030301010803" pitchFamily="18" charset="0"/>
              </a:rPr>
              <a:t>defective binding</a:t>
            </a:r>
          </a:p>
          <a:p>
            <a:pPr eaLnBrk="1" hangingPunct="1">
              <a:lnSpc>
                <a:spcPct val="90000"/>
              </a:lnSpc>
              <a:buFontTx/>
              <a:buNone/>
            </a:pPr>
            <a:r>
              <a:rPr lang="en-US" altLang="en-US" sz="2800" b="1" dirty="0">
                <a:solidFill>
                  <a:schemeClr val="bg2">
                    <a:lumMod val="20000"/>
                    <a:lumOff val="80000"/>
                  </a:schemeClr>
                </a:solidFill>
                <a:latin typeface="Garamond" panose="02020404030301010803" pitchFamily="18" charset="0"/>
              </a:rPr>
              <a:t>Class V Mutations:  None of the above but </a:t>
            </a:r>
            <a:r>
              <a:rPr lang="en-US" altLang="en-US" sz="2800" b="1" dirty="0">
                <a:solidFill>
                  <a:srgbClr val="FFC000"/>
                </a:solidFill>
                <a:latin typeface="Garamond" panose="02020404030301010803" pitchFamily="18" charset="0"/>
              </a:rPr>
              <a:t>mistargeted</a:t>
            </a:r>
            <a:r>
              <a:rPr lang="en-US" altLang="en-US" sz="2800" b="1" dirty="0">
                <a:solidFill>
                  <a:schemeClr val="bg2">
                    <a:lumMod val="20000"/>
                    <a:lumOff val="80000"/>
                  </a:schemeClr>
                </a:solidFill>
                <a:latin typeface="Garamond" panose="02020404030301010803" pitchFamily="18" charset="0"/>
              </a:rPr>
              <a:t> to </a:t>
            </a:r>
            <a:r>
              <a:rPr lang="en-US" altLang="en-US" sz="2800" b="1" dirty="0" smtClean="0">
                <a:solidFill>
                  <a:schemeClr val="bg2">
                    <a:lumMod val="20000"/>
                    <a:lumOff val="80000"/>
                  </a:schemeClr>
                </a:solidFill>
                <a:latin typeface="Garamond" panose="02020404030301010803" pitchFamily="18" charset="0"/>
              </a:rPr>
              <a:t>another  </a:t>
            </a:r>
          </a:p>
          <a:p>
            <a:pPr eaLnBrk="1" hangingPunct="1">
              <a:lnSpc>
                <a:spcPct val="90000"/>
              </a:lnSpc>
              <a:buFontTx/>
              <a:buNone/>
            </a:pPr>
            <a:r>
              <a:rPr lang="en-US" altLang="en-US" sz="2800" b="1" dirty="0">
                <a:solidFill>
                  <a:schemeClr val="bg2">
                    <a:lumMod val="20000"/>
                    <a:lumOff val="80000"/>
                  </a:schemeClr>
                </a:solidFill>
                <a:latin typeface="Garamond" panose="02020404030301010803" pitchFamily="18" charset="0"/>
              </a:rPr>
              <a:t> </a:t>
            </a:r>
            <a:r>
              <a:rPr lang="en-US" altLang="en-US" sz="2800" b="1" dirty="0" smtClean="0">
                <a:solidFill>
                  <a:schemeClr val="bg2">
                    <a:lumMod val="20000"/>
                    <a:lumOff val="80000"/>
                  </a:schemeClr>
                </a:solidFill>
                <a:latin typeface="Garamond" panose="02020404030301010803" pitchFamily="18" charset="0"/>
              </a:rPr>
              <a:t>                                 organelle </a:t>
            </a:r>
            <a:r>
              <a:rPr lang="en-US" altLang="en-US" sz="2800" b="1" dirty="0">
                <a:solidFill>
                  <a:schemeClr val="bg2">
                    <a:lumMod val="20000"/>
                    <a:lumOff val="80000"/>
                  </a:schemeClr>
                </a:solidFill>
                <a:latin typeface="Garamond" panose="02020404030301010803" pitchFamily="18" charset="0"/>
              </a:rPr>
              <a:t>in the cell</a:t>
            </a:r>
          </a:p>
        </p:txBody>
      </p:sp>
      <p:sp>
        <p:nvSpPr>
          <p:cNvPr id="29700" name="Line 4"/>
          <p:cNvSpPr>
            <a:spLocks noChangeShapeType="1"/>
          </p:cNvSpPr>
          <p:nvPr/>
        </p:nvSpPr>
        <p:spPr bwMode="auto">
          <a:xfrm>
            <a:off x="8470648" y="2475715"/>
            <a:ext cx="381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44113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4"/>
          <p:cNvSpPr txBox="1">
            <a:spLocks noChangeArrowheads="1"/>
          </p:cNvSpPr>
          <p:nvPr/>
        </p:nvSpPr>
        <p:spPr bwMode="auto">
          <a:xfrm>
            <a:off x="9576320" y="6494106"/>
            <a:ext cx="2514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Times New Roman" panose="02020603050405020304" pitchFamily="18" charset="0"/>
              </a:rPr>
              <a:t>Lisa M. </a:t>
            </a:r>
            <a:r>
              <a:rPr lang="en-US" altLang="en-US" sz="1200" dirty="0" err="1">
                <a:latin typeface="Times New Roman" panose="02020603050405020304" pitchFamily="18" charset="0"/>
              </a:rPr>
              <a:t>Guay</a:t>
            </a:r>
            <a:r>
              <a:rPr lang="en-US" altLang="en-US" sz="1200" dirty="0">
                <a:latin typeface="Times New Roman" panose="02020603050405020304" pitchFamily="18" charset="0"/>
              </a:rPr>
              <a:t>-Woodford</a:t>
            </a:r>
          </a:p>
        </p:txBody>
      </p:sp>
      <p:pic>
        <p:nvPicPr>
          <p:cNvPr id="35844" name="Picture 5" descr="2ADK12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619" y="1"/>
            <a:ext cx="9049461" cy="640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6"/>
          <p:cNvSpPr txBox="1">
            <a:spLocks noChangeArrowheads="1"/>
          </p:cNvSpPr>
          <p:nvPr/>
        </p:nvSpPr>
        <p:spPr bwMode="auto">
          <a:xfrm>
            <a:off x="3200400" y="6361928"/>
            <a:ext cx="586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smtClean="0">
                <a:solidFill>
                  <a:schemeClr val="bg2">
                    <a:lumMod val="20000"/>
                    <a:lumOff val="80000"/>
                  </a:schemeClr>
                </a:solidFill>
                <a:latin typeface="Garamond" panose="02020404030301010803" pitchFamily="18" charset="0"/>
              </a:rPr>
              <a:t>     Pathophysiology </a:t>
            </a:r>
            <a:r>
              <a:rPr lang="en-US" altLang="en-US" sz="2400" b="1" dirty="0">
                <a:solidFill>
                  <a:schemeClr val="bg2">
                    <a:lumMod val="20000"/>
                    <a:lumOff val="80000"/>
                  </a:schemeClr>
                </a:solidFill>
                <a:latin typeface="Garamond" panose="02020404030301010803" pitchFamily="18" charset="0"/>
              </a:rPr>
              <a:t>of Nephrogenic DI</a:t>
            </a:r>
          </a:p>
        </p:txBody>
      </p:sp>
    </p:spTree>
    <p:extLst>
      <p:ext uri="{BB962C8B-B14F-4D97-AF65-F5344CB8AC3E}">
        <p14:creationId xmlns:p14="http://schemas.microsoft.com/office/powerpoint/2010/main" val="3993924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UT0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230" y="998376"/>
            <a:ext cx="7758404" cy="543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2404185" y="188170"/>
            <a:ext cx="727165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chemeClr val="bg2">
                    <a:lumMod val="20000"/>
                    <a:lumOff val="80000"/>
                  </a:schemeClr>
                </a:solidFill>
                <a:latin typeface="Garamond" panose="02020404030301010803" pitchFamily="18" charset="0"/>
              </a:rPr>
              <a:t>V2R Mutations in X-Linked NDI (Xq28)</a:t>
            </a:r>
          </a:p>
          <a:p>
            <a:pPr eaLnBrk="1" hangingPunct="1">
              <a:spcBef>
                <a:spcPct val="50000"/>
              </a:spcBef>
              <a:buFontTx/>
              <a:buNone/>
            </a:pPr>
            <a:endParaRPr lang="en-US" altLang="en-US" b="1" dirty="0">
              <a:solidFill>
                <a:schemeClr val="bg2">
                  <a:lumMod val="20000"/>
                  <a:lumOff val="80000"/>
                </a:schemeClr>
              </a:solidFill>
              <a:latin typeface="Garamond" panose="02020404030301010803" pitchFamily="18" charset="0"/>
            </a:endParaRPr>
          </a:p>
        </p:txBody>
      </p:sp>
      <p:pic>
        <p:nvPicPr>
          <p:cNvPr id="30725" name="Picture 6" descr="Xq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8344" y="998376"/>
            <a:ext cx="1333500" cy="543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724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AUT0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548" y="718457"/>
            <a:ext cx="7892387" cy="590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1569094" y="167952"/>
            <a:ext cx="8078755" cy="43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75000"/>
              </a:lnSpc>
              <a:spcBef>
                <a:spcPct val="50000"/>
              </a:spcBef>
              <a:buFontTx/>
              <a:buNone/>
            </a:pPr>
            <a:r>
              <a:rPr lang="en-US" altLang="en-US" sz="2800" b="1" dirty="0" smtClean="0">
                <a:solidFill>
                  <a:schemeClr val="bg2">
                    <a:lumMod val="20000"/>
                    <a:lumOff val="80000"/>
                  </a:schemeClr>
                </a:solidFill>
                <a:latin typeface="Constantia" panose="02030602050306030303" pitchFamily="18" charset="0"/>
              </a:rPr>
              <a:t>               AQP2 </a:t>
            </a:r>
            <a:r>
              <a:rPr lang="en-US" altLang="en-US" sz="2800" b="1" dirty="0">
                <a:solidFill>
                  <a:schemeClr val="bg2">
                    <a:lumMod val="20000"/>
                    <a:lumOff val="80000"/>
                  </a:schemeClr>
                </a:solidFill>
                <a:latin typeface="Constantia" panose="02030602050306030303" pitchFamily="18" charset="0"/>
              </a:rPr>
              <a:t>Mutations in AR NDI  </a:t>
            </a:r>
            <a:r>
              <a:rPr lang="en-US" altLang="en-US" sz="2800" b="1" dirty="0" smtClean="0">
                <a:solidFill>
                  <a:schemeClr val="bg2">
                    <a:lumMod val="20000"/>
                    <a:lumOff val="80000"/>
                  </a:schemeClr>
                </a:solidFill>
                <a:latin typeface="Constantia" panose="02030602050306030303" pitchFamily="18" charset="0"/>
              </a:rPr>
              <a:t>(</a:t>
            </a:r>
            <a:r>
              <a:rPr lang="en-US" altLang="en-US" sz="2800" b="1" dirty="0">
                <a:solidFill>
                  <a:schemeClr val="bg2">
                    <a:lumMod val="20000"/>
                    <a:lumOff val="80000"/>
                  </a:schemeClr>
                </a:solidFill>
                <a:latin typeface="Constantia" panose="02030602050306030303" pitchFamily="18" charset="0"/>
              </a:rPr>
              <a:t>12q13)</a:t>
            </a:r>
          </a:p>
        </p:txBody>
      </p:sp>
      <p:sp>
        <p:nvSpPr>
          <p:cNvPr id="32772" name="Rectangle 4"/>
          <p:cNvSpPr>
            <a:spLocks noChangeArrowheads="1"/>
          </p:cNvSpPr>
          <p:nvPr/>
        </p:nvSpPr>
        <p:spPr bwMode="auto">
          <a:xfrm>
            <a:off x="1531534" y="5770993"/>
            <a:ext cx="7891606"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smtClean="0">
                <a:solidFill>
                  <a:schemeClr val="bg2">
                    <a:lumMod val="20000"/>
                    <a:lumOff val="80000"/>
                  </a:schemeClr>
                </a:solidFill>
                <a:latin typeface="Garamond" panose="02020404030301010803" pitchFamily="18" charset="0"/>
              </a:rPr>
              <a:t>Schematic representation </a:t>
            </a:r>
            <a:r>
              <a:rPr lang="en-US" altLang="en-US" sz="2400" b="1" dirty="0">
                <a:solidFill>
                  <a:schemeClr val="bg2">
                    <a:lumMod val="20000"/>
                    <a:lumOff val="80000"/>
                  </a:schemeClr>
                </a:solidFill>
                <a:latin typeface="Garamond" panose="02020404030301010803" pitchFamily="18" charset="0"/>
              </a:rPr>
              <a:t>of the AQP2 protein and </a:t>
            </a:r>
          </a:p>
          <a:p>
            <a:pPr algn="ctr" eaLnBrk="1" hangingPunct="1">
              <a:spcBef>
                <a:spcPct val="0"/>
              </a:spcBef>
              <a:buFontTx/>
              <a:buNone/>
            </a:pPr>
            <a:r>
              <a:rPr lang="en-US" altLang="en-US" sz="2400" b="1" dirty="0">
                <a:solidFill>
                  <a:schemeClr val="bg2">
                    <a:lumMod val="20000"/>
                    <a:lumOff val="80000"/>
                  </a:schemeClr>
                </a:solidFill>
                <a:latin typeface="Garamond" panose="02020404030301010803" pitchFamily="18" charset="0"/>
              </a:rPr>
              <a:t>identification of 10 AQP2 mutations</a:t>
            </a:r>
          </a:p>
        </p:txBody>
      </p:sp>
      <p:pic>
        <p:nvPicPr>
          <p:cNvPr id="32773" name="Picture 7" descr="12q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7154" y="716062"/>
            <a:ext cx="1391038" cy="590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661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235201" y="6248400"/>
            <a:ext cx="1897063" cy="457200"/>
          </a:xfrm>
          <a:prstGeom prst="rect">
            <a:avLst/>
          </a:prstGeom>
          <a:noFill/>
          <a:ln w="12700">
            <a:noFill/>
            <a:miter lim="800000"/>
            <a:headEnd/>
            <a:tailEnd/>
          </a:ln>
        </p:spPr>
        <p:txBody>
          <a:bodyPr wrap="none" anchor="ctr"/>
          <a:lstStyle/>
          <a:p>
            <a:endParaRPr lang="en-US"/>
          </a:p>
        </p:txBody>
      </p:sp>
      <p:sp>
        <p:nvSpPr>
          <p:cNvPr id="11268" name="Rectangle 4"/>
          <p:cNvSpPr>
            <a:spLocks noChangeArrowheads="1"/>
          </p:cNvSpPr>
          <p:nvPr/>
        </p:nvSpPr>
        <p:spPr bwMode="auto">
          <a:xfrm>
            <a:off x="2235201" y="6248400"/>
            <a:ext cx="1897063" cy="457200"/>
          </a:xfrm>
          <a:prstGeom prst="rect">
            <a:avLst/>
          </a:prstGeom>
          <a:noFill/>
          <a:ln w="12700">
            <a:noFill/>
            <a:miter lim="800000"/>
            <a:headEnd/>
            <a:tailEnd/>
          </a:ln>
        </p:spPr>
        <p:txBody>
          <a:bodyPr wrap="none" anchor="ctr"/>
          <a:lstStyle/>
          <a:p>
            <a:endParaRPr lang="en-US"/>
          </a:p>
        </p:txBody>
      </p:sp>
      <p:sp>
        <p:nvSpPr>
          <p:cNvPr id="11269" name="Rectangle 5"/>
          <p:cNvSpPr>
            <a:spLocks noChangeArrowheads="1"/>
          </p:cNvSpPr>
          <p:nvPr/>
        </p:nvSpPr>
        <p:spPr bwMode="auto">
          <a:xfrm>
            <a:off x="4673600" y="6248400"/>
            <a:ext cx="2844800" cy="457200"/>
          </a:xfrm>
          <a:prstGeom prst="rect">
            <a:avLst/>
          </a:prstGeom>
          <a:noFill/>
          <a:ln w="12700">
            <a:noFill/>
            <a:miter lim="800000"/>
            <a:headEnd/>
            <a:tailEnd/>
          </a:ln>
        </p:spPr>
        <p:txBody>
          <a:bodyPr wrap="none" anchor="ctr"/>
          <a:lstStyle/>
          <a:p>
            <a:endParaRPr lang="en-US"/>
          </a:p>
        </p:txBody>
      </p:sp>
      <p:sp>
        <p:nvSpPr>
          <p:cNvPr id="11270" name="Rectangle 6"/>
          <p:cNvSpPr>
            <a:spLocks noChangeArrowheads="1"/>
          </p:cNvSpPr>
          <p:nvPr/>
        </p:nvSpPr>
        <p:spPr bwMode="auto">
          <a:xfrm>
            <a:off x="2667000" y="6248400"/>
            <a:ext cx="1905000" cy="457200"/>
          </a:xfrm>
          <a:prstGeom prst="rect">
            <a:avLst/>
          </a:prstGeom>
          <a:noFill/>
          <a:ln w="12700">
            <a:noFill/>
            <a:miter lim="800000"/>
            <a:headEnd/>
            <a:tailEnd/>
          </a:ln>
        </p:spPr>
        <p:txBody>
          <a:bodyPr wrap="none" anchor="ctr"/>
          <a:lstStyle/>
          <a:p>
            <a:endParaRPr lang="en-US"/>
          </a:p>
        </p:txBody>
      </p:sp>
      <p:sp>
        <p:nvSpPr>
          <p:cNvPr id="195592" name="Rectangle 8"/>
          <p:cNvSpPr>
            <a:spLocks noChangeArrowheads="1"/>
          </p:cNvSpPr>
          <p:nvPr/>
        </p:nvSpPr>
        <p:spPr bwMode="auto">
          <a:xfrm>
            <a:off x="1616907" y="28144"/>
            <a:ext cx="8915400" cy="1382430"/>
          </a:xfrm>
          <a:prstGeom prst="rect">
            <a:avLst/>
          </a:prstGeom>
          <a:noFill/>
          <a:ln w="12700">
            <a:noFill/>
            <a:miter lim="800000"/>
            <a:headEnd/>
            <a:tailEnd/>
          </a:ln>
          <a:effectLst/>
        </p:spPr>
        <p:txBody>
          <a:bodyPr wrap="square" lIns="90488" tIns="44450" rIns="90488" bIns="44450">
            <a:spAutoFit/>
          </a:bodyPr>
          <a:lstStyle/>
          <a:p>
            <a:pPr algn="ctr">
              <a:defRPr/>
            </a:pPr>
            <a:r>
              <a:rPr lang="en-US" sz="2800" b="1" dirty="0" smtClean="0">
                <a:solidFill>
                  <a:schemeClr val="bg2">
                    <a:lumMod val="20000"/>
                    <a:lumOff val="80000"/>
                  </a:schemeClr>
                </a:solidFill>
                <a:latin typeface="Constantia" pitchFamily="18" charset="0"/>
                <a:cs typeface="Arial" charset="0"/>
              </a:rPr>
              <a:t>Nephron Localization  of Various Tubulopathies and Their Molecular Etiology: Summary                                 </a:t>
            </a:r>
            <a:endParaRPr lang="en-US" sz="2800" b="1" dirty="0" smtClean="0">
              <a:solidFill>
                <a:schemeClr val="bg2">
                  <a:lumMod val="20000"/>
                  <a:lumOff val="80000"/>
                </a:schemeClr>
              </a:solidFill>
              <a:latin typeface="Constantia" pitchFamily="18" charset="0"/>
              <a:cs typeface="Times New Roman" pitchFamily="18" charset="0"/>
            </a:endParaRPr>
          </a:p>
          <a:p>
            <a:pPr algn="ctr">
              <a:defRPr/>
            </a:pPr>
            <a:endParaRPr lang="en-US" sz="2800" b="1" dirty="0">
              <a:solidFill>
                <a:schemeClr val="bg2">
                  <a:lumMod val="20000"/>
                  <a:lumOff val="80000"/>
                </a:schemeClr>
              </a:solidFill>
              <a:latin typeface="Times New Roman" pitchFamily="18" charset="0"/>
              <a:cs typeface="Arial" charset="0"/>
            </a:endParaRPr>
          </a:p>
        </p:txBody>
      </p:sp>
      <p:sp>
        <p:nvSpPr>
          <p:cNvPr id="11273" name="Arc 9"/>
          <p:cNvSpPr>
            <a:spLocks/>
          </p:cNvSpPr>
          <p:nvPr/>
        </p:nvSpPr>
        <p:spPr bwMode="auto">
          <a:xfrm>
            <a:off x="5073650" y="2438400"/>
            <a:ext cx="260350" cy="179388"/>
          </a:xfrm>
          <a:custGeom>
            <a:avLst/>
            <a:gdLst>
              <a:gd name="T0" fmla="*/ 2147483647 w 21664"/>
              <a:gd name="T1" fmla="*/ 0 h 21817"/>
              <a:gd name="T2" fmla="*/ 0 w 21664"/>
              <a:gd name="T3" fmla="*/ 445028867 h 21817"/>
              <a:gd name="T4" fmla="*/ 351162748 w 21664"/>
              <a:gd name="T5" fmla="*/ 4426278 h 21817"/>
              <a:gd name="T6" fmla="*/ 0 60000 65536"/>
              <a:gd name="T7" fmla="*/ 0 60000 65536"/>
              <a:gd name="T8" fmla="*/ 0 60000 65536"/>
              <a:gd name="T9" fmla="*/ 0 w 21664"/>
              <a:gd name="T10" fmla="*/ 0 h 21817"/>
              <a:gd name="T11" fmla="*/ 21664 w 21664"/>
              <a:gd name="T12" fmla="*/ 21817 h 21817"/>
            </a:gdLst>
            <a:ahLst/>
            <a:cxnLst>
              <a:cxn ang="T6">
                <a:pos x="T0" y="T1"/>
              </a:cxn>
              <a:cxn ang="T7">
                <a:pos x="T2" y="T3"/>
              </a:cxn>
              <a:cxn ang="T8">
                <a:pos x="T4" y="T5"/>
              </a:cxn>
            </a:cxnLst>
            <a:rect l="T9" t="T10" r="T11" b="T12"/>
            <a:pathLst>
              <a:path w="21664" h="21817" fill="none" extrusionOk="0">
                <a:moveTo>
                  <a:pt x="21662" y="0"/>
                </a:moveTo>
                <a:cubicBezTo>
                  <a:pt x="21663" y="72"/>
                  <a:pt x="21664" y="144"/>
                  <a:pt x="21664" y="217"/>
                </a:cubicBezTo>
                <a:cubicBezTo>
                  <a:pt x="21664" y="12146"/>
                  <a:pt x="11993" y="21817"/>
                  <a:pt x="64" y="21817"/>
                </a:cubicBezTo>
                <a:cubicBezTo>
                  <a:pt x="42" y="21817"/>
                  <a:pt x="21" y="21816"/>
                  <a:pt x="0" y="21816"/>
                </a:cubicBezTo>
              </a:path>
              <a:path w="21664" h="21817" stroke="0" extrusionOk="0">
                <a:moveTo>
                  <a:pt x="21662" y="0"/>
                </a:moveTo>
                <a:cubicBezTo>
                  <a:pt x="21663" y="72"/>
                  <a:pt x="21664" y="144"/>
                  <a:pt x="21664" y="217"/>
                </a:cubicBezTo>
                <a:cubicBezTo>
                  <a:pt x="21664" y="12146"/>
                  <a:pt x="11993" y="21817"/>
                  <a:pt x="64" y="21817"/>
                </a:cubicBezTo>
                <a:cubicBezTo>
                  <a:pt x="42" y="21817"/>
                  <a:pt x="21" y="21816"/>
                  <a:pt x="0" y="21816"/>
                </a:cubicBezTo>
                <a:lnTo>
                  <a:pt x="64" y="217"/>
                </a:lnTo>
                <a:close/>
              </a:path>
            </a:pathLst>
          </a:custGeom>
          <a:noFill/>
          <a:ln w="19050" cap="rnd">
            <a:solidFill>
              <a:schemeClr val="tx1"/>
            </a:solidFill>
            <a:round/>
            <a:headEnd/>
            <a:tailEnd/>
          </a:ln>
        </p:spPr>
        <p:txBody>
          <a:bodyPr/>
          <a:lstStyle/>
          <a:p>
            <a:endParaRPr lang="en-US"/>
          </a:p>
        </p:txBody>
      </p:sp>
      <p:sp>
        <p:nvSpPr>
          <p:cNvPr id="11274" name="Arc 10"/>
          <p:cNvSpPr>
            <a:spLocks/>
          </p:cNvSpPr>
          <p:nvPr/>
        </p:nvSpPr>
        <p:spPr bwMode="auto">
          <a:xfrm rot="21138930">
            <a:off x="5006976" y="1905000"/>
            <a:ext cx="327025" cy="173038"/>
          </a:xfrm>
          <a:custGeom>
            <a:avLst/>
            <a:gdLst>
              <a:gd name="T0" fmla="*/ 0 w 21656"/>
              <a:gd name="T1" fmla="*/ 0 h 21600"/>
              <a:gd name="T2" fmla="*/ 2147483647 w 21656"/>
              <a:gd name="T3" fmla="*/ 463184002 h 21600"/>
              <a:gd name="T4" fmla="*/ 587665397 w 21656"/>
              <a:gd name="T5" fmla="*/ 463184002 h 21600"/>
              <a:gd name="T6" fmla="*/ 0 60000 65536"/>
              <a:gd name="T7" fmla="*/ 0 60000 65536"/>
              <a:gd name="T8" fmla="*/ 0 60000 65536"/>
              <a:gd name="T9" fmla="*/ 0 w 21656"/>
              <a:gd name="T10" fmla="*/ 0 h 21600"/>
              <a:gd name="T11" fmla="*/ 21656 w 21656"/>
              <a:gd name="T12" fmla="*/ 21600 h 21600"/>
            </a:gdLst>
            <a:ahLst/>
            <a:cxnLst>
              <a:cxn ang="T6">
                <a:pos x="T0" y="T1"/>
              </a:cxn>
              <a:cxn ang="T7">
                <a:pos x="T2" y="T3"/>
              </a:cxn>
              <a:cxn ang="T8">
                <a:pos x="T4" y="T5"/>
              </a:cxn>
            </a:cxnLst>
            <a:rect l="T9" t="T10" r="T11" b="T12"/>
            <a:pathLst>
              <a:path w="21656" h="21600" fill="none" extrusionOk="0">
                <a:moveTo>
                  <a:pt x="0" y="0"/>
                </a:moveTo>
                <a:cubicBezTo>
                  <a:pt x="18" y="0"/>
                  <a:pt x="37" y="-1"/>
                  <a:pt x="56" y="0"/>
                </a:cubicBezTo>
                <a:cubicBezTo>
                  <a:pt x="11985" y="0"/>
                  <a:pt x="21656" y="9670"/>
                  <a:pt x="21656" y="21600"/>
                </a:cubicBezTo>
              </a:path>
              <a:path w="21656" h="21600" stroke="0" extrusionOk="0">
                <a:moveTo>
                  <a:pt x="0" y="0"/>
                </a:moveTo>
                <a:cubicBezTo>
                  <a:pt x="18" y="0"/>
                  <a:pt x="37" y="-1"/>
                  <a:pt x="56" y="0"/>
                </a:cubicBezTo>
                <a:cubicBezTo>
                  <a:pt x="11985" y="0"/>
                  <a:pt x="21656" y="9670"/>
                  <a:pt x="21656" y="21600"/>
                </a:cubicBezTo>
                <a:lnTo>
                  <a:pt x="56" y="21600"/>
                </a:lnTo>
                <a:close/>
              </a:path>
            </a:pathLst>
          </a:custGeom>
          <a:noFill/>
          <a:ln w="19050" cap="rnd">
            <a:solidFill>
              <a:schemeClr val="tx1"/>
            </a:solidFill>
            <a:round/>
            <a:headEnd/>
            <a:tailEnd/>
          </a:ln>
        </p:spPr>
        <p:txBody>
          <a:bodyPr/>
          <a:lstStyle/>
          <a:p>
            <a:endParaRPr lang="en-US"/>
          </a:p>
        </p:txBody>
      </p:sp>
      <p:sp>
        <p:nvSpPr>
          <p:cNvPr id="11275" name="Arc 11"/>
          <p:cNvSpPr>
            <a:spLocks/>
          </p:cNvSpPr>
          <p:nvPr/>
        </p:nvSpPr>
        <p:spPr bwMode="auto">
          <a:xfrm>
            <a:off x="4665664" y="1920875"/>
            <a:ext cx="344487" cy="3111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90"/>
                </a:moveTo>
                <a:cubicBezTo>
                  <a:pt x="60" y="9638"/>
                  <a:pt x="9659" y="48"/>
                  <a:pt x="21512" y="0"/>
                </a:cubicBezTo>
              </a:path>
              <a:path w="21600" h="21600" stroke="0" extrusionOk="0">
                <a:moveTo>
                  <a:pt x="0" y="21490"/>
                </a:moveTo>
                <a:cubicBezTo>
                  <a:pt x="60" y="9638"/>
                  <a:pt x="9659" y="48"/>
                  <a:pt x="21512" y="0"/>
                </a:cubicBezTo>
                <a:lnTo>
                  <a:pt x="21600" y="21600"/>
                </a:lnTo>
                <a:close/>
              </a:path>
            </a:pathLst>
          </a:custGeom>
          <a:noFill/>
          <a:ln w="19050" cap="rnd">
            <a:solidFill>
              <a:schemeClr val="tx1"/>
            </a:solidFill>
            <a:round/>
            <a:headEnd/>
            <a:tailEnd/>
          </a:ln>
        </p:spPr>
        <p:txBody>
          <a:bodyPr/>
          <a:lstStyle/>
          <a:p>
            <a:endParaRPr lang="en-US"/>
          </a:p>
        </p:txBody>
      </p:sp>
      <p:sp>
        <p:nvSpPr>
          <p:cNvPr id="11276" name="Arc 12"/>
          <p:cNvSpPr>
            <a:spLocks/>
          </p:cNvSpPr>
          <p:nvPr/>
        </p:nvSpPr>
        <p:spPr bwMode="auto">
          <a:xfrm>
            <a:off x="4664076" y="2382838"/>
            <a:ext cx="411163" cy="234950"/>
          </a:xfrm>
          <a:custGeom>
            <a:avLst/>
            <a:gdLst>
              <a:gd name="T0" fmla="*/ 2147483647 w 21600"/>
              <a:gd name="T1" fmla="*/ 2147483647 h 21746"/>
              <a:gd name="T2" fmla="*/ 0 w 21600"/>
              <a:gd name="T3" fmla="*/ 0 h 21746"/>
              <a:gd name="T4" fmla="*/ 2147483647 w 21600"/>
              <a:gd name="T5" fmla="*/ 21488480 h 21746"/>
              <a:gd name="T6" fmla="*/ 0 60000 65536"/>
              <a:gd name="T7" fmla="*/ 0 60000 65536"/>
              <a:gd name="T8" fmla="*/ 0 60000 65536"/>
              <a:gd name="T9" fmla="*/ 0 w 21600"/>
              <a:gd name="T10" fmla="*/ 0 h 21746"/>
              <a:gd name="T11" fmla="*/ 21600 w 21600"/>
              <a:gd name="T12" fmla="*/ 21746 h 21746"/>
            </a:gdLst>
            <a:ahLst/>
            <a:cxnLst>
              <a:cxn ang="T6">
                <a:pos x="T0" y="T1"/>
              </a:cxn>
              <a:cxn ang="T7">
                <a:pos x="T2" y="T3"/>
              </a:cxn>
              <a:cxn ang="T8">
                <a:pos x="T4" y="T5"/>
              </a:cxn>
            </a:cxnLst>
            <a:rect l="T9" t="T10" r="T11" b="T12"/>
            <a:pathLst>
              <a:path w="21600" h="21746" fill="none" extrusionOk="0">
                <a:moveTo>
                  <a:pt x="21526" y="21745"/>
                </a:moveTo>
                <a:cubicBezTo>
                  <a:pt x="9625" y="21705"/>
                  <a:pt x="0" y="12046"/>
                  <a:pt x="0" y="146"/>
                </a:cubicBezTo>
                <a:cubicBezTo>
                  <a:pt x="-1" y="97"/>
                  <a:pt x="0" y="48"/>
                  <a:pt x="0" y="0"/>
                </a:cubicBezTo>
              </a:path>
              <a:path w="21600" h="21746" stroke="0" extrusionOk="0">
                <a:moveTo>
                  <a:pt x="21526" y="21745"/>
                </a:moveTo>
                <a:cubicBezTo>
                  <a:pt x="9625" y="21705"/>
                  <a:pt x="0" y="12046"/>
                  <a:pt x="0" y="146"/>
                </a:cubicBezTo>
                <a:cubicBezTo>
                  <a:pt x="-1" y="97"/>
                  <a:pt x="0" y="48"/>
                  <a:pt x="0" y="0"/>
                </a:cubicBezTo>
                <a:lnTo>
                  <a:pt x="21600" y="146"/>
                </a:lnTo>
                <a:close/>
              </a:path>
            </a:pathLst>
          </a:custGeom>
          <a:noFill/>
          <a:ln w="19050" cap="rnd">
            <a:solidFill>
              <a:schemeClr val="tx1"/>
            </a:solidFill>
            <a:round/>
            <a:headEnd/>
            <a:tailEnd/>
          </a:ln>
        </p:spPr>
        <p:txBody>
          <a:bodyPr/>
          <a:lstStyle/>
          <a:p>
            <a:endParaRPr lang="en-US"/>
          </a:p>
        </p:txBody>
      </p:sp>
      <p:sp>
        <p:nvSpPr>
          <p:cNvPr id="11277" name="Arc 13"/>
          <p:cNvSpPr>
            <a:spLocks/>
          </p:cNvSpPr>
          <p:nvPr/>
        </p:nvSpPr>
        <p:spPr bwMode="auto">
          <a:xfrm>
            <a:off x="4257676" y="2376488"/>
            <a:ext cx="411163" cy="5397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36"/>
                </a:moveTo>
                <a:cubicBezTo>
                  <a:pt x="35" y="9660"/>
                  <a:pt x="9650" y="40"/>
                  <a:pt x="21526" y="0"/>
                </a:cubicBezTo>
              </a:path>
              <a:path w="21600" h="21600" stroke="0" extrusionOk="0">
                <a:moveTo>
                  <a:pt x="0" y="21536"/>
                </a:moveTo>
                <a:cubicBezTo>
                  <a:pt x="35" y="9660"/>
                  <a:pt x="9650" y="40"/>
                  <a:pt x="21526" y="0"/>
                </a:cubicBezTo>
                <a:lnTo>
                  <a:pt x="21600" y="21600"/>
                </a:lnTo>
                <a:close/>
              </a:path>
            </a:pathLst>
          </a:custGeom>
          <a:noFill/>
          <a:ln w="19050" cap="rnd">
            <a:solidFill>
              <a:schemeClr val="tx1"/>
            </a:solidFill>
            <a:round/>
            <a:headEnd/>
            <a:tailEnd/>
          </a:ln>
        </p:spPr>
        <p:txBody>
          <a:bodyPr/>
          <a:lstStyle/>
          <a:p>
            <a:endParaRPr lang="en-US"/>
          </a:p>
        </p:txBody>
      </p:sp>
      <p:sp>
        <p:nvSpPr>
          <p:cNvPr id="11278" name="Arc 14"/>
          <p:cNvSpPr>
            <a:spLocks/>
          </p:cNvSpPr>
          <p:nvPr/>
        </p:nvSpPr>
        <p:spPr bwMode="auto">
          <a:xfrm>
            <a:off x="4252962" y="2903538"/>
            <a:ext cx="612727" cy="223837"/>
          </a:xfrm>
          <a:custGeom>
            <a:avLst/>
            <a:gdLst>
              <a:gd name="T0" fmla="*/ 2147483647 w 21600"/>
              <a:gd name="T1" fmla="*/ 2147483647 h 23361"/>
              <a:gd name="T2" fmla="*/ 1340346171 w 21600"/>
              <a:gd name="T3" fmla="*/ 0 h 23361"/>
              <a:gd name="T4" fmla="*/ 2147483647 w 21600"/>
              <a:gd name="T5" fmla="*/ 2147483647 h 23361"/>
              <a:gd name="T6" fmla="*/ 0 60000 65536"/>
              <a:gd name="T7" fmla="*/ 0 60000 65536"/>
              <a:gd name="T8" fmla="*/ 0 60000 65536"/>
              <a:gd name="T9" fmla="*/ 0 w 21600"/>
              <a:gd name="T10" fmla="*/ 0 h 23361"/>
              <a:gd name="T11" fmla="*/ 21600 w 21600"/>
              <a:gd name="T12" fmla="*/ 23361 h 23361"/>
            </a:gdLst>
            <a:ahLst/>
            <a:cxnLst>
              <a:cxn ang="T6">
                <a:pos x="T0" y="T1"/>
              </a:cxn>
              <a:cxn ang="T7">
                <a:pos x="T2" y="T3"/>
              </a:cxn>
              <a:cxn ang="T8">
                <a:pos x="T4" y="T5"/>
              </a:cxn>
            </a:cxnLst>
            <a:rect l="T9" t="T10" r="T11" b="T12"/>
            <a:pathLst>
              <a:path w="21600" h="23361" fill="none" extrusionOk="0">
                <a:moveTo>
                  <a:pt x="21118" y="23360"/>
                </a:moveTo>
                <a:cubicBezTo>
                  <a:pt x="9379" y="23098"/>
                  <a:pt x="0" y="13507"/>
                  <a:pt x="0" y="1766"/>
                </a:cubicBezTo>
                <a:cubicBezTo>
                  <a:pt x="-1" y="1176"/>
                  <a:pt x="24" y="587"/>
                  <a:pt x="72" y="0"/>
                </a:cubicBezTo>
              </a:path>
              <a:path w="21600" h="23361" stroke="0" extrusionOk="0">
                <a:moveTo>
                  <a:pt x="21118" y="23360"/>
                </a:moveTo>
                <a:cubicBezTo>
                  <a:pt x="9379" y="23098"/>
                  <a:pt x="0" y="13507"/>
                  <a:pt x="0" y="1766"/>
                </a:cubicBezTo>
                <a:cubicBezTo>
                  <a:pt x="-1" y="1176"/>
                  <a:pt x="24" y="587"/>
                  <a:pt x="72" y="0"/>
                </a:cubicBezTo>
                <a:lnTo>
                  <a:pt x="21600" y="1766"/>
                </a:lnTo>
                <a:close/>
              </a:path>
            </a:pathLst>
          </a:custGeom>
          <a:noFill/>
          <a:ln w="19050" cap="rnd">
            <a:solidFill>
              <a:schemeClr val="tx1"/>
            </a:solidFill>
            <a:round/>
            <a:headEnd/>
            <a:tailEnd/>
          </a:ln>
        </p:spPr>
        <p:txBody>
          <a:bodyPr/>
          <a:lstStyle/>
          <a:p>
            <a:endParaRPr lang="en-US"/>
          </a:p>
        </p:txBody>
      </p:sp>
      <p:sp>
        <p:nvSpPr>
          <p:cNvPr id="11279" name="Arc 15"/>
          <p:cNvSpPr>
            <a:spLocks/>
          </p:cNvSpPr>
          <p:nvPr/>
        </p:nvSpPr>
        <p:spPr bwMode="auto">
          <a:xfrm>
            <a:off x="4121151" y="2914651"/>
            <a:ext cx="684213" cy="440109"/>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55" y="21599"/>
                </a:moveTo>
                <a:cubicBezTo>
                  <a:pt x="9643" y="21575"/>
                  <a:pt x="0" y="11911"/>
                  <a:pt x="0" y="0"/>
                </a:cubicBezTo>
              </a:path>
              <a:path w="21600" h="21600" stroke="0" extrusionOk="0">
                <a:moveTo>
                  <a:pt x="21555" y="21599"/>
                </a:moveTo>
                <a:cubicBezTo>
                  <a:pt x="9643" y="21575"/>
                  <a:pt x="0" y="11911"/>
                  <a:pt x="0" y="0"/>
                </a:cubicBezTo>
                <a:lnTo>
                  <a:pt x="21600" y="0"/>
                </a:lnTo>
                <a:close/>
              </a:path>
            </a:pathLst>
          </a:custGeom>
          <a:noFill/>
          <a:ln w="19050" cap="rnd">
            <a:solidFill>
              <a:schemeClr val="tx1"/>
            </a:solidFill>
            <a:round/>
            <a:headEnd/>
            <a:tailEnd/>
          </a:ln>
        </p:spPr>
        <p:txBody>
          <a:bodyPr/>
          <a:lstStyle/>
          <a:p>
            <a:endParaRPr lang="en-US"/>
          </a:p>
        </p:txBody>
      </p:sp>
      <p:sp>
        <p:nvSpPr>
          <p:cNvPr id="11280" name="Arc 16"/>
          <p:cNvSpPr>
            <a:spLocks/>
          </p:cNvSpPr>
          <p:nvPr/>
        </p:nvSpPr>
        <p:spPr bwMode="auto">
          <a:xfrm rot="21429361">
            <a:off x="4847544" y="3116511"/>
            <a:ext cx="843163" cy="1721176"/>
          </a:xfrm>
          <a:custGeom>
            <a:avLst/>
            <a:gdLst>
              <a:gd name="T0" fmla="*/ 0 w 23245"/>
              <a:gd name="T1" fmla="*/ 2147483647 h 21600"/>
              <a:gd name="T2" fmla="*/ 2147483647 w 23245"/>
              <a:gd name="T3" fmla="*/ 2147483647 h 21600"/>
              <a:gd name="T4" fmla="*/ 2147483647 w 23245"/>
              <a:gd name="T5" fmla="*/ 2147483647 h 21600"/>
              <a:gd name="T6" fmla="*/ 0 60000 65536"/>
              <a:gd name="T7" fmla="*/ 0 60000 65536"/>
              <a:gd name="T8" fmla="*/ 0 60000 65536"/>
              <a:gd name="T9" fmla="*/ 0 w 23245"/>
              <a:gd name="T10" fmla="*/ 0 h 21600"/>
              <a:gd name="T11" fmla="*/ 23245 w 23245"/>
              <a:gd name="T12" fmla="*/ 21600 h 21600"/>
            </a:gdLst>
            <a:ahLst/>
            <a:cxnLst>
              <a:cxn ang="T6">
                <a:pos x="T0" y="T1"/>
              </a:cxn>
              <a:cxn ang="T7">
                <a:pos x="T2" y="T3"/>
              </a:cxn>
              <a:cxn ang="T8">
                <a:pos x="T4" y="T5"/>
              </a:cxn>
            </a:cxnLst>
            <a:rect l="T9" t="T10" r="T11" b="T12"/>
            <a:pathLst>
              <a:path w="23245" h="21600" fill="none" extrusionOk="0">
                <a:moveTo>
                  <a:pt x="-1" y="62"/>
                </a:moveTo>
                <a:cubicBezTo>
                  <a:pt x="547" y="20"/>
                  <a:pt x="1096" y="-1"/>
                  <a:pt x="1645" y="0"/>
                </a:cubicBezTo>
                <a:cubicBezTo>
                  <a:pt x="13538" y="0"/>
                  <a:pt x="23194" y="9615"/>
                  <a:pt x="23244" y="21509"/>
                </a:cubicBezTo>
              </a:path>
              <a:path w="23245" h="21600" stroke="0" extrusionOk="0">
                <a:moveTo>
                  <a:pt x="-1" y="62"/>
                </a:moveTo>
                <a:cubicBezTo>
                  <a:pt x="547" y="20"/>
                  <a:pt x="1096" y="-1"/>
                  <a:pt x="1645" y="0"/>
                </a:cubicBezTo>
                <a:cubicBezTo>
                  <a:pt x="13538" y="0"/>
                  <a:pt x="23194" y="9615"/>
                  <a:pt x="23244" y="21509"/>
                </a:cubicBezTo>
                <a:lnTo>
                  <a:pt x="1645" y="21600"/>
                </a:lnTo>
                <a:close/>
              </a:path>
            </a:pathLst>
          </a:custGeom>
          <a:noFill/>
          <a:ln w="19050" cap="rnd">
            <a:solidFill>
              <a:schemeClr val="tx1"/>
            </a:solidFill>
            <a:round/>
            <a:headEnd/>
            <a:tailEnd/>
          </a:ln>
        </p:spPr>
        <p:txBody>
          <a:bodyPr/>
          <a:lstStyle/>
          <a:p>
            <a:endParaRPr lang="en-US"/>
          </a:p>
        </p:txBody>
      </p:sp>
      <p:sp>
        <p:nvSpPr>
          <p:cNvPr id="11281" name="Arc 17"/>
          <p:cNvSpPr>
            <a:spLocks/>
          </p:cNvSpPr>
          <p:nvPr/>
        </p:nvSpPr>
        <p:spPr bwMode="auto">
          <a:xfrm>
            <a:off x="4686913" y="3354760"/>
            <a:ext cx="929286" cy="1807839"/>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tx1"/>
            </a:solidFill>
            <a:round/>
            <a:headEnd/>
            <a:tailEnd/>
          </a:ln>
        </p:spPr>
        <p:txBody>
          <a:bodyPr/>
          <a:lstStyle/>
          <a:p>
            <a:endParaRPr lang="en-US"/>
          </a:p>
        </p:txBody>
      </p:sp>
      <p:sp>
        <p:nvSpPr>
          <p:cNvPr id="11282" name="Arc 18"/>
          <p:cNvSpPr>
            <a:spLocks/>
          </p:cNvSpPr>
          <p:nvPr/>
        </p:nvSpPr>
        <p:spPr bwMode="auto">
          <a:xfrm>
            <a:off x="4121150" y="2225676"/>
            <a:ext cx="547688" cy="690563"/>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2"/>
                  <a:pt x="9636" y="30"/>
                  <a:pt x="21544" y="0"/>
                </a:cubicBezTo>
              </a:path>
              <a:path w="21600" h="21600" stroke="0" extrusionOk="0">
                <a:moveTo>
                  <a:pt x="0" y="21600"/>
                </a:moveTo>
                <a:cubicBezTo>
                  <a:pt x="0" y="9692"/>
                  <a:pt x="9636" y="30"/>
                  <a:pt x="21544" y="0"/>
                </a:cubicBezTo>
                <a:lnTo>
                  <a:pt x="21600" y="21600"/>
                </a:lnTo>
                <a:close/>
              </a:path>
            </a:pathLst>
          </a:custGeom>
          <a:noFill/>
          <a:ln w="19050" cap="rnd">
            <a:solidFill>
              <a:schemeClr val="tx1"/>
            </a:solidFill>
            <a:round/>
            <a:headEnd/>
            <a:tailEnd/>
          </a:ln>
        </p:spPr>
        <p:txBody>
          <a:bodyPr/>
          <a:lstStyle/>
          <a:p>
            <a:endParaRPr lang="en-US"/>
          </a:p>
        </p:txBody>
      </p:sp>
      <p:sp>
        <p:nvSpPr>
          <p:cNvPr id="11283" name="Arc 19"/>
          <p:cNvSpPr>
            <a:spLocks/>
          </p:cNvSpPr>
          <p:nvPr/>
        </p:nvSpPr>
        <p:spPr bwMode="auto">
          <a:xfrm>
            <a:off x="4865690" y="2057400"/>
            <a:ext cx="468311" cy="173038"/>
          </a:xfrm>
          <a:custGeom>
            <a:avLst/>
            <a:gdLst>
              <a:gd name="T0" fmla="*/ 31911072 w 21600"/>
              <a:gd name="T1" fmla="*/ 445028867 h 21817"/>
              <a:gd name="T2" fmla="*/ 2147483647 w 21600"/>
              <a:gd name="T3" fmla="*/ 0 h 21817"/>
              <a:gd name="T4" fmla="*/ 2147483647 w 21600"/>
              <a:gd name="T5" fmla="*/ 440602700 h 21817"/>
              <a:gd name="T6" fmla="*/ 0 60000 65536"/>
              <a:gd name="T7" fmla="*/ 0 60000 65536"/>
              <a:gd name="T8" fmla="*/ 0 60000 65536"/>
              <a:gd name="T9" fmla="*/ 0 w 21600"/>
              <a:gd name="T10" fmla="*/ 0 h 21817"/>
              <a:gd name="T11" fmla="*/ 21600 w 21600"/>
              <a:gd name="T12" fmla="*/ 21817 h 21817"/>
            </a:gdLst>
            <a:ahLst/>
            <a:cxnLst>
              <a:cxn ang="T6">
                <a:pos x="T0" y="T1"/>
              </a:cxn>
              <a:cxn ang="T7">
                <a:pos x="T2" y="T3"/>
              </a:cxn>
              <a:cxn ang="T8">
                <a:pos x="T4" y="T5"/>
              </a:cxn>
            </a:cxnLst>
            <a:rect l="T9" t="T10" r="T11" b="T12"/>
            <a:pathLst>
              <a:path w="21600" h="21817" fill="none" extrusionOk="0">
                <a:moveTo>
                  <a:pt x="1" y="21816"/>
                </a:moveTo>
                <a:cubicBezTo>
                  <a:pt x="0" y="21744"/>
                  <a:pt x="0" y="21672"/>
                  <a:pt x="0" y="21600"/>
                </a:cubicBezTo>
                <a:cubicBezTo>
                  <a:pt x="-1" y="9687"/>
                  <a:pt x="9643" y="24"/>
                  <a:pt x="21556" y="0"/>
                </a:cubicBezTo>
              </a:path>
              <a:path w="21600" h="21817" stroke="0" extrusionOk="0">
                <a:moveTo>
                  <a:pt x="1" y="21816"/>
                </a:moveTo>
                <a:cubicBezTo>
                  <a:pt x="0" y="21744"/>
                  <a:pt x="0" y="21672"/>
                  <a:pt x="0" y="21600"/>
                </a:cubicBezTo>
                <a:cubicBezTo>
                  <a:pt x="-1" y="9687"/>
                  <a:pt x="9643" y="24"/>
                  <a:pt x="21556" y="0"/>
                </a:cubicBezTo>
                <a:lnTo>
                  <a:pt x="21600" y="21600"/>
                </a:lnTo>
                <a:close/>
              </a:path>
            </a:pathLst>
          </a:custGeom>
          <a:noFill/>
          <a:ln w="19050" cap="rnd">
            <a:solidFill>
              <a:schemeClr val="tx1"/>
            </a:solidFill>
            <a:round/>
            <a:headEnd/>
            <a:tailEnd/>
          </a:ln>
        </p:spPr>
        <p:txBody>
          <a:bodyPr/>
          <a:lstStyle/>
          <a:p>
            <a:endParaRPr lang="en-US"/>
          </a:p>
        </p:txBody>
      </p:sp>
      <p:sp>
        <p:nvSpPr>
          <p:cNvPr id="11284" name="Arc 20"/>
          <p:cNvSpPr>
            <a:spLocks/>
          </p:cNvSpPr>
          <p:nvPr/>
        </p:nvSpPr>
        <p:spPr bwMode="auto">
          <a:xfrm>
            <a:off x="4865689" y="2230438"/>
            <a:ext cx="468312" cy="207962"/>
          </a:xfrm>
          <a:custGeom>
            <a:avLst/>
            <a:gdLst>
              <a:gd name="T0" fmla="*/ 2147483647 w 21600"/>
              <a:gd name="T1" fmla="*/ 2147483647 h 21746"/>
              <a:gd name="T2" fmla="*/ 0 w 21600"/>
              <a:gd name="T3" fmla="*/ 0 h 21746"/>
              <a:gd name="T4" fmla="*/ 2147483647 w 21600"/>
              <a:gd name="T5" fmla="*/ 21488480 h 21746"/>
              <a:gd name="T6" fmla="*/ 0 60000 65536"/>
              <a:gd name="T7" fmla="*/ 0 60000 65536"/>
              <a:gd name="T8" fmla="*/ 0 60000 65536"/>
              <a:gd name="T9" fmla="*/ 0 w 21600"/>
              <a:gd name="T10" fmla="*/ 0 h 21746"/>
              <a:gd name="T11" fmla="*/ 21600 w 21600"/>
              <a:gd name="T12" fmla="*/ 21746 h 21746"/>
            </a:gdLst>
            <a:ahLst/>
            <a:cxnLst>
              <a:cxn ang="T6">
                <a:pos x="T0" y="T1"/>
              </a:cxn>
              <a:cxn ang="T7">
                <a:pos x="T2" y="T3"/>
              </a:cxn>
              <a:cxn ang="T8">
                <a:pos x="T4" y="T5"/>
              </a:cxn>
            </a:cxnLst>
            <a:rect l="T9" t="T10" r="T11" b="T12"/>
            <a:pathLst>
              <a:path w="21600" h="21746" fill="none" extrusionOk="0">
                <a:moveTo>
                  <a:pt x="21555" y="21745"/>
                </a:moveTo>
                <a:cubicBezTo>
                  <a:pt x="9643" y="21721"/>
                  <a:pt x="0" y="12057"/>
                  <a:pt x="0" y="146"/>
                </a:cubicBezTo>
                <a:cubicBezTo>
                  <a:pt x="-1" y="97"/>
                  <a:pt x="0" y="48"/>
                  <a:pt x="0" y="0"/>
                </a:cubicBezTo>
              </a:path>
              <a:path w="21600" h="21746" stroke="0" extrusionOk="0">
                <a:moveTo>
                  <a:pt x="21555" y="21745"/>
                </a:moveTo>
                <a:cubicBezTo>
                  <a:pt x="9643" y="21721"/>
                  <a:pt x="0" y="12057"/>
                  <a:pt x="0" y="146"/>
                </a:cubicBezTo>
                <a:cubicBezTo>
                  <a:pt x="-1" y="97"/>
                  <a:pt x="0" y="48"/>
                  <a:pt x="0" y="0"/>
                </a:cubicBezTo>
                <a:lnTo>
                  <a:pt x="21600" y="146"/>
                </a:lnTo>
                <a:close/>
              </a:path>
            </a:pathLst>
          </a:custGeom>
          <a:noFill/>
          <a:ln w="19050" cap="rnd">
            <a:solidFill>
              <a:schemeClr val="tx1"/>
            </a:solidFill>
            <a:round/>
            <a:headEnd/>
            <a:tailEnd/>
          </a:ln>
        </p:spPr>
        <p:txBody>
          <a:bodyPr/>
          <a:lstStyle/>
          <a:p>
            <a:endParaRPr lang="en-US"/>
          </a:p>
        </p:txBody>
      </p:sp>
      <p:sp>
        <p:nvSpPr>
          <p:cNvPr id="11285" name="Line 21"/>
          <p:cNvSpPr>
            <a:spLocks noChangeShapeType="1"/>
          </p:cNvSpPr>
          <p:nvPr/>
        </p:nvSpPr>
        <p:spPr bwMode="auto">
          <a:xfrm>
            <a:off x="5715000" y="4808538"/>
            <a:ext cx="0" cy="1154112"/>
          </a:xfrm>
          <a:prstGeom prst="line">
            <a:avLst/>
          </a:prstGeom>
          <a:noFill/>
          <a:ln w="19050">
            <a:solidFill>
              <a:schemeClr val="tx1"/>
            </a:solidFill>
            <a:round/>
            <a:headEnd/>
            <a:tailEnd/>
          </a:ln>
        </p:spPr>
        <p:txBody>
          <a:bodyPr/>
          <a:lstStyle/>
          <a:p>
            <a:endParaRPr lang="en-US"/>
          </a:p>
        </p:txBody>
      </p:sp>
      <p:sp>
        <p:nvSpPr>
          <p:cNvPr id="11287" name="Arc 23"/>
          <p:cNvSpPr>
            <a:spLocks/>
          </p:cNvSpPr>
          <p:nvPr/>
        </p:nvSpPr>
        <p:spPr bwMode="auto">
          <a:xfrm>
            <a:off x="5611814" y="5880101"/>
            <a:ext cx="344487" cy="690563"/>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11" y="21599"/>
                </a:moveTo>
                <a:cubicBezTo>
                  <a:pt x="9616" y="21550"/>
                  <a:pt x="0" y="11894"/>
                  <a:pt x="0" y="0"/>
                </a:cubicBezTo>
              </a:path>
              <a:path w="21600" h="21600" stroke="0" extrusionOk="0">
                <a:moveTo>
                  <a:pt x="21511" y="21599"/>
                </a:moveTo>
                <a:cubicBezTo>
                  <a:pt x="9616" y="21550"/>
                  <a:pt x="0" y="11894"/>
                  <a:pt x="0" y="0"/>
                </a:cubicBezTo>
                <a:lnTo>
                  <a:pt x="21600" y="0"/>
                </a:lnTo>
                <a:close/>
              </a:path>
            </a:pathLst>
          </a:custGeom>
          <a:noFill/>
          <a:ln w="19050" cap="rnd">
            <a:solidFill>
              <a:schemeClr val="tx1"/>
            </a:solidFill>
            <a:round/>
            <a:headEnd/>
            <a:tailEnd/>
          </a:ln>
        </p:spPr>
        <p:txBody>
          <a:bodyPr/>
          <a:lstStyle/>
          <a:p>
            <a:endParaRPr lang="en-US"/>
          </a:p>
        </p:txBody>
      </p:sp>
      <p:sp>
        <p:nvSpPr>
          <p:cNvPr id="11288" name="Arc 24"/>
          <p:cNvSpPr>
            <a:spLocks/>
          </p:cNvSpPr>
          <p:nvPr/>
        </p:nvSpPr>
        <p:spPr bwMode="auto">
          <a:xfrm>
            <a:off x="5715001" y="5943601"/>
            <a:ext cx="276225" cy="550863"/>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9050" cap="rnd">
            <a:solidFill>
              <a:schemeClr val="tx1"/>
            </a:solidFill>
            <a:round/>
            <a:headEnd/>
            <a:tailEnd/>
          </a:ln>
        </p:spPr>
        <p:txBody>
          <a:bodyPr/>
          <a:lstStyle/>
          <a:p>
            <a:endParaRPr lang="en-US"/>
          </a:p>
        </p:txBody>
      </p:sp>
      <p:sp>
        <p:nvSpPr>
          <p:cNvPr id="11289" name="Arc 25"/>
          <p:cNvSpPr>
            <a:spLocks/>
          </p:cNvSpPr>
          <p:nvPr/>
        </p:nvSpPr>
        <p:spPr bwMode="auto">
          <a:xfrm>
            <a:off x="5886450" y="6261100"/>
            <a:ext cx="400050" cy="311151"/>
          </a:xfrm>
          <a:custGeom>
            <a:avLst/>
            <a:gdLst>
              <a:gd name="T0" fmla="*/ 2147483647 w 21674"/>
              <a:gd name="T1" fmla="*/ 0 h 21711"/>
              <a:gd name="T2" fmla="*/ 0 w 21674"/>
              <a:gd name="T3" fmla="*/ 2147483647 h 21711"/>
              <a:gd name="T4" fmla="*/ 185309334 w 21674"/>
              <a:gd name="T5" fmla="*/ 68841267 h 21711"/>
              <a:gd name="T6" fmla="*/ 0 60000 65536"/>
              <a:gd name="T7" fmla="*/ 0 60000 65536"/>
              <a:gd name="T8" fmla="*/ 0 60000 65536"/>
              <a:gd name="T9" fmla="*/ 0 w 21674"/>
              <a:gd name="T10" fmla="*/ 0 h 21711"/>
              <a:gd name="T11" fmla="*/ 21674 w 21674"/>
              <a:gd name="T12" fmla="*/ 21711 h 21711"/>
            </a:gdLst>
            <a:ahLst/>
            <a:cxnLst>
              <a:cxn ang="T6">
                <a:pos x="T0" y="T1"/>
              </a:cxn>
              <a:cxn ang="T7">
                <a:pos x="T2" y="T3"/>
              </a:cxn>
              <a:cxn ang="T8">
                <a:pos x="T4" y="T5"/>
              </a:cxn>
            </a:cxnLst>
            <a:rect l="T9" t="T10" r="T11" b="T12"/>
            <a:pathLst>
              <a:path w="21674" h="21711" fill="none" extrusionOk="0">
                <a:moveTo>
                  <a:pt x="21673" y="0"/>
                </a:moveTo>
                <a:cubicBezTo>
                  <a:pt x="21673" y="37"/>
                  <a:pt x="21674" y="74"/>
                  <a:pt x="21674" y="111"/>
                </a:cubicBezTo>
                <a:cubicBezTo>
                  <a:pt x="21674" y="12040"/>
                  <a:pt x="12003" y="21711"/>
                  <a:pt x="74" y="21711"/>
                </a:cubicBezTo>
                <a:cubicBezTo>
                  <a:pt x="49" y="21711"/>
                  <a:pt x="24" y="21710"/>
                  <a:pt x="0" y="21710"/>
                </a:cubicBezTo>
              </a:path>
              <a:path w="21674" h="21711" stroke="0" extrusionOk="0">
                <a:moveTo>
                  <a:pt x="21673" y="0"/>
                </a:moveTo>
                <a:cubicBezTo>
                  <a:pt x="21673" y="37"/>
                  <a:pt x="21674" y="74"/>
                  <a:pt x="21674" y="111"/>
                </a:cubicBezTo>
                <a:cubicBezTo>
                  <a:pt x="21674" y="12040"/>
                  <a:pt x="12003" y="21711"/>
                  <a:pt x="74" y="21711"/>
                </a:cubicBezTo>
                <a:cubicBezTo>
                  <a:pt x="49" y="21711"/>
                  <a:pt x="24" y="21710"/>
                  <a:pt x="0" y="21710"/>
                </a:cubicBezTo>
                <a:lnTo>
                  <a:pt x="74" y="111"/>
                </a:lnTo>
                <a:close/>
              </a:path>
            </a:pathLst>
          </a:custGeom>
          <a:noFill/>
          <a:ln w="19050" cap="rnd">
            <a:solidFill>
              <a:schemeClr val="tx1"/>
            </a:solidFill>
            <a:round/>
            <a:headEnd/>
            <a:tailEnd/>
          </a:ln>
        </p:spPr>
        <p:txBody>
          <a:bodyPr/>
          <a:lstStyle/>
          <a:p>
            <a:endParaRPr lang="en-US"/>
          </a:p>
        </p:txBody>
      </p:sp>
      <p:sp>
        <p:nvSpPr>
          <p:cNvPr id="11290" name="Arc 26"/>
          <p:cNvSpPr>
            <a:spLocks/>
          </p:cNvSpPr>
          <p:nvPr/>
        </p:nvSpPr>
        <p:spPr bwMode="auto">
          <a:xfrm>
            <a:off x="5953126" y="6261100"/>
            <a:ext cx="276225" cy="234950"/>
          </a:xfrm>
          <a:custGeom>
            <a:avLst/>
            <a:gdLst>
              <a:gd name="T0" fmla="*/ 2147483647 w 21600"/>
              <a:gd name="T1" fmla="*/ 0 h 21746"/>
              <a:gd name="T2" fmla="*/ 0 w 21600"/>
              <a:gd name="T3" fmla="*/ 2147483647 h 21746"/>
              <a:gd name="T4" fmla="*/ 0 w 21600"/>
              <a:gd name="T5" fmla="*/ 21488480 h 21746"/>
              <a:gd name="T6" fmla="*/ 0 60000 65536"/>
              <a:gd name="T7" fmla="*/ 0 60000 65536"/>
              <a:gd name="T8" fmla="*/ 0 60000 65536"/>
              <a:gd name="T9" fmla="*/ 0 w 21600"/>
              <a:gd name="T10" fmla="*/ 0 h 21746"/>
              <a:gd name="T11" fmla="*/ 21600 w 21600"/>
              <a:gd name="T12" fmla="*/ 21746 h 21746"/>
            </a:gdLst>
            <a:ahLst/>
            <a:cxnLst>
              <a:cxn ang="T6">
                <a:pos x="T0" y="T1"/>
              </a:cxn>
              <a:cxn ang="T7">
                <a:pos x="T2" y="T3"/>
              </a:cxn>
              <a:cxn ang="T8">
                <a:pos x="T4" y="T5"/>
              </a:cxn>
            </a:cxnLst>
            <a:rect l="T9" t="T10" r="T11" b="T12"/>
            <a:pathLst>
              <a:path w="21600" h="21746" fill="none" extrusionOk="0">
                <a:moveTo>
                  <a:pt x="21599" y="0"/>
                </a:moveTo>
                <a:cubicBezTo>
                  <a:pt x="21599" y="48"/>
                  <a:pt x="21600" y="97"/>
                  <a:pt x="21600" y="146"/>
                </a:cubicBezTo>
                <a:cubicBezTo>
                  <a:pt x="21600" y="12075"/>
                  <a:pt x="11929" y="21745"/>
                  <a:pt x="0" y="21746"/>
                </a:cubicBezTo>
              </a:path>
              <a:path w="21600" h="21746" stroke="0" extrusionOk="0">
                <a:moveTo>
                  <a:pt x="21599" y="0"/>
                </a:moveTo>
                <a:cubicBezTo>
                  <a:pt x="21599" y="48"/>
                  <a:pt x="21600" y="97"/>
                  <a:pt x="21600" y="146"/>
                </a:cubicBezTo>
                <a:cubicBezTo>
                  <a:pt x="21600" y="12075"/>
                  <a:pt x="11929" y="21745"/>
                  <a:pt x="0" y="21746"/>
                </a:cubicBezTo>
                <a:lnTo>
                  <a:pt x="0" y="146"/>
                </a:lnTo>
                <a:close/>
              </a:path>
            </a:pathLst>
          </a:custGeom>
          <a:noFill/>
          <a:ln w="19050" cap="rnd">
            <a:solidFill>
              <a:schemeClr val="tx1"/>
            </a:solidFill>
            <a:round/>
            <a:headEnd/>
            <a:tailEnd/>
          </a:ln>
        </p:spPr>
        <p:txBody>
          <a:bodyPr/>
          <a:lstStyle/>
          <a:p>
            <a:endParaRPr lang="en-US"/>
          </a:p>
        </p:txBody>
      </p:sp>
      <p:sp>
        <p:nvSpPr>
          <p:cNvPr id="11291" name="Line 27"/>
          <p:cNvSpPr>
            <a:spLocks noChangeShapeType="1"/>
          </p:cNvSpPr>
          <p:nvPr/>
        </p:nvSpPr>
        <p:spPr bwMode="auto">
          <a:xfrm>
            <a:off x="6151563" y="4683126"/>
            <a:ext cx="66675" cy="1660523"/>
          </a:xfrm>
          <a:prstGeom prst="line">
            <a:avLst/>
          </a:prstGeom>
          <a:noFill/>
          <a:ln w="19050">
            <a:solidFill>
              <a:schemeClr val="tx1"/>
            </a:solidFill>
            <a:round/>
            <a:headEnd/>
            <a:tailEnd/>
          </a:ln>
        </p:spPr>
        <p:txBody>
          <a:bodyPr/>
          <a:lstStyle/>
          <a:p>
            <a:endParaRPr lang="en-US"/>
          </a:p>
        </p:txBody>
      </p:sp>
      <p:sp>
        <p:nvSpPr>
          <p:cNvPr id="11292" name="Line 28"/>
          <p:cNvSpPr>
            <a:spLocks noChangeShapeType="1"/>
          </p:cNvSpPr>
          <p:nvPr/>
        </p:nvSpPr>
        <p:spPr bwMode="auto">
          <a:xfrm>
            <a:off x="6286500" y="4889500"/>
            <a:ext cx="0" cy="1454149"/>
          </a:xfrm>
          <a:prstGeom prst="line">
            <a:avLst/>
          </a:prstGeom>
          <a:noFill/>
          <a:ln w="19050">
            <a:solidFill>
              <a:schemeClr val="tx1"/>
            </a:solidFill>
            <a:round/>
            <a:headEnd/>
            <a:tailEnd/>
          </a:ln>
        </p:spPr>
        <p:txBody>
          <a:bodyPr/>
          <a:lstStyle/>
          <a:p>
            <a:endParaRPr lang="en-US"/>
          </a:p>
        </p:txBody>
      </p:sp>
      <p:sp>
        <p:nvSpPr>
          <p:cNvPr id="11293" name="Line 29"/>
          <p:cNvSpPr>
            <a:spLocks noChangeShapeType="1"/>
          </p:cNvSpPr>
          <p:nvPr/>
        </p:nvSpPr>
        <p:spPr bwMode="auto">
          <a:xfrm>
            <a:off x="6151563" y="2908301"/>
            <a:ext cx="0" cy="1762125"/>
          </a:xfrm>
          <a:prstGeom prst="line">
            <a:avLst/>
          </a:prstGeom>
          <a:noFill/>
          <a:ln w="38100">
            <a:solidFill>
              <a:schemeClr val="tx1"/>
            </a:solidFill>
            <a:round/>
            <a:headEnd/>
            <a:tailEnd/>
          </a:ln>
        </p:spPr>
        <p:txBody>
          <a:bodyPr/>
          <a:lstStyle/>
          <a:p>
            <a:endParaRPr lang="en-US"/>
          </a:p>
        </p:txBody>
      </p:sp>
      <p:sp>
        <p:nvSpPr>
          <p:cNvPr id="11294" name="Line 30"/>
          <p:cNvSpPr>
            <a:spLocks noChangeShapeType="1"/>
          </p:cNvSpPr>
          <p:nvPr/>
        </p:nvSpPr>
        <p:spPr bwMode="auto">
          <a:xfrm flipH="1">
            <a:off x="6324601" y="2832100"/>
            <a:ext cx="30163" cy="1739900"/>
          </a:xfrm>
          <a:prstGeom prst="line">
            <a:avLst/>
          </a:prstGeom>
          <a:noFill/>
          <a:ln w="38100">
            <a:solidFill>
              <a:schemeClr val="tx1"/>
            </a:solidFill>
            <a:round/>
            <a:headEnd/>
            <a:tailEnd/>
          </a:ln>
        </p:spPr>
        <p:txBody>
          <a:bodyPr/>
          <a:lstStyle/>
          <a:p>
            <a:endParaRPr lang="en-US"/>
          </a:p>
        </p:txBody>
      </p:sp>
      <p:sp>
        <p:nvSpPr>
          <p:cNvPr id="11296" name="Arc 32"/>
          <p:cNvSpPr>
            <a:spLocks/>
          </p:cNvSpPr>
          <p:nvPr/>
        </p:nvSpPr>
        <p:spPr bwMode="auto">
          <a:xfrm>
            <a:off x="6248400" y="4572000"/>
            <a:ext cx="76200" cy="304800"/>
          </a:xfrm>
          <a:custGeom>
            <a:avLst/>
            <a:gdLst>
              <a:gd name="T0" fmla="*/ 11565000 w 21600"/>
              <a:gd name="T1" fmla="*/ 0 h 25553"/>
              <a:gd name="T2" fmla="*/ 2135364 w 21600"/>
              <a:gd name="T3" fmla="*/ 2147483647 h 25553"/>
              <a:gd name="T4" fmla="*/ 0 w 21600"/>
              <a:gd name="T5" fmla="*/ 1040490431 h 25553"/>
              <a:gd name="T6" fmla="*/ 0 60000 65536"/>
              <a:gd name="T7" fmla="*/ 0 60000 65536"/>
              <a:gd name="T8" fmla="*/ 0 60000 65536"/>
              <a:gd name="T9" fmla="*/ 0 w 21600"/>
              <a:gd name="T10" fmla="*/ 0 h 25553"/>
              <a:gd name="T11" fmla="*/ 21600 w 21600"/>
              <a:gd name="T12" fmla="*/ 25553 h 25553"/>
            </a:gdLst>
            <a:ahLst/>
            <a:cxnLst>
              <a:cxn ang="T6">
                <a:pos x="T0" y="T1"/>
              </a:cxn>
              <a:cxn ang="T7">
                <a:pos x="T2" y="T3"/>
              </a:cxn>
              <a:cxn ang="T8">
                <a:pos x="T4" y="T5"/>
              </a:cxn>
            </a:cxnLst>
            <a:rect l="T9" t="T10" r="T11" b="T12"/>
            <a:pathLst>
              <a:path w="21600" h="25553" fill="none" extrusionOk="0">
                <a:moveTo>
                  <a:pt x="21165" y="0"/>
                </a:moveTo>
                <a:cubicBezTo>
                  <a:pt x="21454" y="1418"/>
                  <a:pt x="21600" y="2861"/>
                  <a:pt x="21600" y="4309"/>
                </a:cubicBezTo>
                <a:cubicBezTo>
                  <a:pt x="21600" y="14731"/>
                  <a:pt x="14158" y="23666"/>
                  <a:pt x="3907" y="25552"/>
                </a:cubicBezTo>
              </a:path>
              <a:path w="21600" h="25553" stroke="0" extrusionOk="0">
                <a:moveTo>
                  <a:pt x="21165" y="0"/>
                </a:moveTo>
                <a:cubicBezTo>
                  <a:pt x="21454" y="1418"/>
                  <a:pt x="21600" y="2861"/>
                  <a:pt x="21600" y="4309"/>
                </a:cubicBezTo>
                <a:cubicBezTo>
                  <a:pt x="21600" y="14731"/>
                  <a:pt x="14158" y="23666"/>
                  <a:pt x="3907" y="25552"/>
                </a:cubicBezTo>
                <a:lnTo>
                  <a:pt x="0" y="4309"/>
                </a:lnTo>
                <a:close/>
              </a:path>
            </a:pathLst>
          </a:custGeom>
          <a:noFill/>
          <a:ln w="28575" cap="rnd">
            <a:solidFill>
              <a:schemeClr val="tx1"/>
            </a:solidFill>
            <a:round/>
            <a:headEnd/>
            <a:tailEnd/>
          </a:ln>
        </p:spPr>
        <p:txBody>
          <a:bodyPr/>
          <a:lstStyle/>
          <a:p>
            <a:endParaRPr lang="en-US"/>
          </a:p>
        </p:txBody>
      </p:sp>
      <p:sp>
        <p:nvSpPr>
          <p:cNvPr id="11297" name="Arc 33"/>
          <p:cNvSpPr>
            <a:spLocks/>
          </p:cNvSpPr>
          <p:nvPr/>
        </p:nvSpPr>
        <p:spPr bwMode="auto">
          <a:xfrm>
            <a:off x="6359525" y="2762250"/>
            <a:ext cx="141288" cy="82550"/>
          </a:xfrm>
          <a:custGeom>
            <a:avLst/>
            <a:gdLst>
              <a:gd name="T0" fmla="*/ 258649359 w 21600"/>
              <a:gd name="T1" fmla="*/ 0 h 21600"/>
              <a:gd name="T2" fmla="*/ 0 w 21600"/>
              <a:gd name="T3" fmla="*/ 17610439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9050" cap="rnd">
            <a:solidFill>
              <a:schemeClr val="tx1"/>
            </a:solidFill>
            <a:round/>
            <a:headEnd/>
            <a:tailEnd/>
          </a:ln>
        </p:spPr>
        <p:txBody>
          <a:bodyPr/>
          <a:lstStyle/>
          <a:p>
            <a:endParaRPr lang="en-US"/>
          </a:p>
        </p:txBody>
      </p:sp>
      <p:sp>
        <p:nvSpPr>
          <p:cNvPr id="11298" name="Arc 34"/>
          <p:cNvSpPr>
            <a:spLocks/>
          </p:cNvSpPr>
          <p:nvPr/>
        </p:nvSpPr>
        <p:spPr bwMode="auto">
          <a:xfrm>
            <a:off x="6496050" y="2686050"/>
            <a:ext cx="139700" cy="82550"/>
          </a:xfrm>
          <a:custGeom>
            <a:avLst/>
            <a:gdLst>
              <a:gd name="T0" fmla="*/ 244436934 w 21600"/>
              <a:gd name="T1" fmla="*/ 0 h 21599"/>
              <a:gd name="T2" fmla="*/ 2500287 w 21600"/>
              <a:gd name="T3" fmla="*/ 17613715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600" y="0"/>
                </a:moveTo>
                <a:cubicBezTo>
                  <a:pt x="21600" y="11843"/>
                  <a:pt x="12063" y="21477"/>
                  <a:pt x="220" y="21598"/>
                </a:cubicBezTo>
              </a:path>
              <a:path w="21600" h="21599" stroke="0" extrusionOk="0">
                <a:moveTo>
                  <a:pt x="21600" y="0"/>
                </a:moveTo>
                <a:cubicBezTo>
                  <a:pt x="21600" y="11843"/>
                  <a:pt x="12063" y="21477"/>
                  <a:pt x="220" y="21598"/>
                </a:cubicBezTo>
                <a:lnTo>
                  <a:pt x="0" y="0"/>
                </a:lnTo>
                <a:close/>
              </a:path>
            </a:pathLst>
          </a:custGeom>
          <a:noFill/>
          <a:ln w="19050" cap="rnd">
            <a:solidFill>
              <a:schemeClr val="tx1"/>
            </a:solidFill>
            <a:round/>
            <a:headEnd/>
            <a:tailEnd/>
          </a:ln>
        </p:spPr>
        <p:txBody>
          <a:bodyPr/>
          <a:lstStyle/>
          <a:p>
            <a:endParaRPr lang="en-US"/>
          </a:p>
        </p:txBody>
      </p:sp>
      <p:sp>
        <p:nvSpPr>
          <p:cNvPr id="11299" name="Arc 35"/>
          <p:cNvSpPr>
            <a:spLocks/>
          </p:cNvSpPr>
          <p:nvPr/>
        </p:nvSpPr>
        <p:spPr bwMode="auto">
          <a:xfrm>
            <a:off x="6630989" y="2609850"/>
            <a:ext cx="141287" cy="82550"/>
          </a:xfrm>
          <a:custGeom>
            <a:avLst/>
            <a:gdLst>
              <a:gd name="T0" fmla="*/ 248502250 w 21817"/>
              <a:gd name="T1" fmla="*/ 0 h 21600"/>
              <a:gd name="T2" fmla="*/ 0 w 21817"/>
              <a:gd name="T3" fmla="*/ 17609598 h 21600"/>
              <a:gd name="T4" fmla="*/ 2471237 w 21817"/>
              <a:gd name="T5" fmla="*/ 0 h 21600"/>
              <a:gd name="T6" fmla="*/ 0 60000 65536"/>
              <a:gd name="T7" fmla="*/ 0 60000 65536"/>
              <a:gd name="T8" fmla="*/ 0 60000 65536"/>
              <a:gd name="T9" fmla="*/ 0 w 21817"/>
              <a:gd name="T10" fmla="*/ 0 h 21600"/>
              <a:gd name="T11" fmla="*/ 21817 w 21817"/>
              <a:gd name="T12" fmla="*/ 21600 h 21600"/>
            </a:gdLst>
            <a:ahLst/>
            <a:cxnLst>
              <a:cxn ang="T6">
                <a:pos x="T0" y="T1"/>
              </a:cxn>
              <a:cxn ang="T7">
                <a:pos x="T2" y="T3"/>
              </a:cxn>
              <a:cxn ang="T8">
                <a:pos x="T4" y="T5"/>
              </a:cxn>
            </a:cxnLst>
            <a:rect l="T9" t="T10" r="T11" b="T12"/>
            <a:pathLst>
              <a:path w="21817" h="21600" fill="none" extrusionOk="0">
                <a:moveTo>
                  <a:pt x="21817" y="0"/>
                </a:moveTo>
                <a:cubicBezTo>
                  <a:pt x="21817" y="11929"/>
                  <a:pt x="12146" y="21600"/>
                  <a:pt x="217" y="21600"/>
                </a:cubicBezTo>
                <a:cubicBezTo>
                  <a:pt x="144" y="21600"/>
                  <a:pt x="72" y="21599"/>
                  <a:pt x="0" y="21598"/>
                </a:cubicBezTo>
              </a:path>
              <a:path w="21817" h="21600" stroke="0" extrusionOk="0">
                <a:moveTo>
                  <a:pt x="21817" y="0"/>
                </a:moveTo>
                <a:cubicBezTo>
                  <a:pt x="21817" y="11929"/>
                  <a:pt x="12146" y="21600"/>
                  <a:pt x="217" y="21600"/>
                </a:cubicBezTo>
                <a:cubicBezTo>
                  <a:pt x="144" y="21600"/>
                  <a:pt x="72" y="21599"/>
                  <a:pt x="0" y="21598"/>
                </a:cubicBezTo>
                <a:lnTo>
                  <a:pt x="217" y="0"/>
                </a:lnTo>
                <a:close/>
              </a:path>
            </a:pathLst>
          </a:custGeom>
          <a:noFill/>
          <a:ln w="19050" cap="rnd">
            <a:solidFill>
              <a:schemeClr val="tx1"/>
            </a:solidFill>
            <a:round/>
            <a:headEnd/>
            <a:tailEnd/>
          </a:ln>
        </p:spPr>
        <p:txBody>
          <a:bodyPr/>
          <a:lstStyle/>
          <a:p>
            <a:endParaRPr lang="en-US"/>
          </a:p>
        </p:txBody>
      </p:sp>
      <p:sp>
        <p:nvSpPr>
          <p:cNvPr id="11300" name="Arc 36"/>
          <p:cNvSpPr>
            <a:spLocks/>
          </p:cNvSpPr>
          <p:nvPr/>
        </p:nvSpPr>
        <p:spPr bwMode="auto">
          <a:xfrm>
            <a:off x="6764338" y="2590800"/>
            <a:ext cx="246062" cy="96838"/>
          </a:xfrm>
          <a:custGeom>
            <a:avLst/>
            <a:gdLst>
              <a:gd name="T0" fmla="*/ 0 w 21600"/>
              <a:gd name="T1" fmla="*/ 0 h 21600"/>
              <a:gd name="T2" fmla="*/ 2147483647 w 21600"/>
              <a:gd name="T3" fmla="*/ 39121336 h 21600"/>
              <a:gd name="T4" fmla="*/ 0 w 21600"/>
              <a:gd name="T5" fmla="*/ 3912133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tx1"/>
            </a:solidFill>
            <a:round/>
            <a:headEnd/>
            <a:tailEnd/>
          </a:ln>
        </p:spPr>
        <p:txBody>
          <a:bodyPr/>
          <a:lstStyle/>
          <a:p>
            <a:endParaRPr lang="en-US"/>
          </a:p>
        </p:txBody>
      </p:sp>
      <p:sp>
        <p:nvSpPr>
          <p:cNvPr id="11301" name="Arc 37"/>
          <p:cNvSpPr>
            <a:spLocks/>
          </p:cNvSpPr>
          <p:nvPr/>
        </p:nvSpPr>
        <p:spPr bwMode="auto">
          <a:xfrm>
            <a:off x="7010401" y="2667000"/>
            <a:ext cx="174625" cy="82550"/>
          </a:xfrm>
          <a:custGeom>
            <a:avLst/>
            <a:gdLst>
              <a:gd name="T0" fmla="*/ 0 w 21600"/>
              <a:gd name="T1" fmla="*/ 0 h 21600"/>
              <a:gd name="T2" fmla="*/ 745962288 w 21600"/>
              <a:gd name="T3" fmla="*/ 17610439 h 21600"/>
              <a:gd name="T4" fmla="*/ 0 w 21600"/>
              <a:gd name="T5" fmla="*/ 1761043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tx1"/>
            </a:solidFill>
            <a:round/>
            <a:headEnd/>
            <a:tailEnd/>
          </a:ln>
        </p:spPr>
        <p:txBody>
          <a:bodyPr/>
          <a:lstStyle/>
          <a:p>
            <a:endParaRPr lang="en-US"/>
          </a:p>
        </p:txBody>
      </p:sp>
      <p:sp>
        <p:nvSpPr>
          <p:cNvPr id="11302" name="Arc 38"/>
          <p:cNvSpPr>
            <a:spLocks/>
          </p:cNvSpPr>
          <p:nvPr/>
        </p:nvSpPr>
        <p:spPr bwMode="auto">
          <a:xfrm>
            <a:off x="6151564" y="2605088"/>
            <a:ext cx="141287" cy="385762"/>
          </a:xfrm>
          <a:custGeom>
            <a:avLst/>
            <a:gdLst>
              <a:gd name="T0" fmla="*/ 0 w 21600"/>
              <a:gd name="T1" fmla="*/ 2147483647 h 21599"/>
              <a:gd name="T2" fmla="*/ 256053291 w 21600"/>
              <a:gd name="T3" fmla="*/ 0 h 21599"/>
              <a:gd name="T4" fmla="*/ 258639993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10"/>
                </a:moveTo>
                <a:cubicBezTo>
                  <a:pt x="48" y="9699"/>
                  <a:pt x="9574" y="118"/>
                  <a:pt x="21384" y="0"/>
                </a:cubicBezTo>
              </a:path>
              <a:path w="21600" h="21599" stroke="0" extrusionOk="0">
                <a:moveTo>
                  <a:pt x="0" y="21510"/>
                </a:moveTo>
                <a:cubicBezTo>
                  <a:pt x="48" y="9699"/>
                  <a:pt x="9574" y="118"/>
                  <a:pt x="21384" y="0"/>
                </a:cubicBezTo>
                <a:lnTo>
                  <a:pt x="21600" y="21599"/>
                </a:lnTo>
                <a:close/>
              </a:path>
            </a:pathLst>
          </a:custGeom>
          <a:noFill/>
          <a:ln w="19050" cap="rnd">
            <a:solidFill>
              <a:schemeClr val="tx1"/>
            </a:solidFill>
            <a:round/>
            <a:headEnd/>
            <a:tailEnd/>
          </a:ln>
        </p:spPr>
        <p:txBody>
          <a:bodyPr/>
          <a:lstStyle/>
          <a:p>
            <a:endParaRPr lang="en-US"/>
          </a:p>
        </p:txBody>
      </p:sp>
      <p:sp>
        <p:nvSpPr>
          <p:cNvPr id="11303" name="Arc 39"/>
          <p:cNvSpPr>
            <a:spLocks/>
          </p:cNvSpPr>
          <p:nvPr/>
        </p:nvSpPr>
        <p:spPr bwMode="auto">
          <a:xfrm>
            <a:off x="6288089" y="2376488"/>
            <a:ext cx="344487" cy="2349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5"/>
                  <a:pt x="9616" y="49"/>
                  <a:pt x="21511" y="0"/>
                </a:cubicBezTo>
              </a:path>
              <a:path w="21600" h="21600" stroke="0" extrusionOk="0">
                <a:moveTo>
                  <a:pt x="0" y="21600"/>
                </a:moveTo>
                <a:cubicBezTo>
                  <a:pt x="0" y="9705"/>
                  <a:pt x="9616" y="49"/>
                  <a:pt x="21511" y="0"/>
                </a:cubicBezTo>
                <a:lnTo>
                  <a:pt x="21600" y="21600"/>
                </a:lnTo>
                <a:close/>
              </a:path>
            </a:pathLst>
          </a:custGeom>
          <a:noFill/>
          <a:ln w="19050" cap="rnd">
            <a:solidFill>
              <a:schemeClr val="tx1"/>
            </a:solidFill>
            <a:round/>
            <a:headEnd/>
            <a:tailEnd/>
          </a:ln>
        </p:spPr>
        <p:txBody>
          <a:bodyPr/>
          <a:lstStyle/>
          <a:p>
            <a:endParaRPr lang="en-US"/>
          </a:p>
        </p:txBody>
      </p:sp>
      <p:sp>
        <p:nvSpPr>
          <p:cNvPr id="11304" name="Arc 40"/>
          <p:cNvSpPr>
            <a:spLocks/>
          </p:cNvSpPr>
          <p:nvPr/>
        </p:nvSpPr>
        <p:spPr bwMode="auto">
          <a:xfrm>
            <a:off x="6624639" y="2301875"/>
            <a:ext cx="479425" cy="82550"/>
          </a:xfrm>
          <a:custGeom>
            <a:avLst/>
            <a:gdLst>
              <a:gd name="T0" fmla="*/ 0 w 21596"/>
              <a:gd name="T1" fmla="*/ 17268926 h 21600"/>
              <a:gd name="T2" fmla="*/ 2147483647 w 21596"/>
              <a:gd name="T3" fmla="*/ 0 h 21600"/>
              <a:gd name="T4" fmla="*/ 2147483647 w 21596"/>
              <a:gd name="T5" fmla="*/ 17610439 h 21600"/>
              <a:gd name="T6" fmla="*/ 0 60000 65536"/>
              <a:gd name="T7" fmla="*/ 0 60000 65536"/>
              <a:gd name="T8" fmla="*/ 0 60000 65536"/>
              <a:gd name="T9" fmla="*/ 0 w 21596"/>
              <a:gd name="T10" fmla="*/ 0 h 21600"/>
              <a:gd name="T11" fmla="*/ 21596 w 21596"/>
              <a:gd name="T12" fmla="*/ 21600 h 21600"/>
            </a:gdLst>
            <a:ahLst/>
            <a:cxnLst>
              <a:cxn ang="T6">
                <a:pos x="T0" y="T1"/>
              </a:cxn>
              <a:cxn ang="T7">
                <a:pos x="T2" y="T3"/>
              </a:cxn>
              <a:cxn ang="T8">
                <a:pos x="T4" y="T5"/>
              </a:cxn>
            </a:cxnLst>
            <a:rect l="T9" t="T10" r="T11" b="T12"/>
            <a:pathLst>
              <a:path w="21596" h="21600" fill="none" extrusionOk="0">
                <a:moveTo>
                  <a:pt x="0" y="21181"/>
                </a:moveTo>
                <a:cubicBezTo>
                  <a:pt x="227" y="9441"/>
                  <a:pt x="9791" y="34"/>
                  <a:pt x="21533" y="0"/>
                </a:cubicBezTo>
              </a:path>
              <a:path w="21596" h="21600" stroke="0" extrusionOk="0">
                <a:moveTo>
                  <a:pt x="0" y="21181"/>
                </a:moveTo>
                <a:cubicBezTo>
                  <a:pt x="227" y="9441"/>
                  <a:pt x="9791" y="34"/>
                  <a:pt x="21533" y="0"/>
                </a:cubicBezTo>
                <a:lnTo>
                  <a:pt x="21596" y="21600"/>
                </a:lnTo>
                <a:close/>
              </a:path>
            </a:pathLst>
          </a:custGeom>
          <a:noFill/>
          <a:ln w="19050" cap="rnd">
            <a:solidFill>
              <a:schemeClr val="tx1"/>
            </a:solidFill>
            <a:round/>
            <a:headEnd/>
            <a:tailEnd/>
          </a:ln>
        </p:spPr>
        <p:txBody>
          <a:bodyPr/>
          <a:lstStyle/>
          <a:p>
            <a:endParaRPr lang="en-US"/>
          </a:p>
        </p:txBody>
      </p:sp>
      <p:sp>
        <p:nvSpPr>
          <p:cNvPr id="11305" name="Arc 41"/>
          <p:cNvSpPr>
            <a:spLocks/>
          </p:cNvSpPr>
          <p:nvPr/>
        </p:nvSpPr>
        <p:spPr bwMode="auto">
          <a:xfrm>
            <a:off x="7102476" y="2300288"/>
            <a:ext cx="346075" cy="461962"/>
          </a:xfrm>
          <a:custGeom>
            <a:avLst/>
            <a:gdLst>
              <a:gd name="T0" fmla="*/ 0 w 21689"/>
              <a:gd name="T1" fmla="*/ 0 h 21600"/>
              <a:gd name="T2" fmla="*/ 2147483647 w 21689"/>
              <a:gd name="T3" fmla="*/ 2147483647 h 21600"/>
              <a:gd name="T4" fmla="*/ 92047939 w 21689"/>
              <a:gd name="T5" fmla="*/ 2147483647 h 21600"/>
              <a:gd name="T6" fmla="*/ 0 60000 65536"/>
              <a:gd name="T7" fmla="*/ 0 60000 65536"/>
              <a:gd name="T8" fmla="*/ 0 60000 65536"/>
              <a:gd name="T9" fmla="*/ 0 w 21689"/>
              <a:gd name="T10" fmla="*/ 0 h 21600"/>
              <a:gd name="T11" fmla="*/ 21689 w 21689"/>
              <a:gd name="T12" fmla="*/ 21600 h 21600"/>
            </a:gdLst>
            <a:ahLst/>
            <a:cxnLst>
              <a:cxn ang="T6">
                <a:pos x="T0" y="T1"/>
              </a:cxn>
              <a:cxn ang="T7">
                <a:pos x="T2" y="T3"/>
              </a:cxn>
              <a:cxn ang="T8">
                <a:pos x="T4" y="T5"/>
              </a:cxn>
            </a:cxnLst>
            <a:rect l="T9" t="T10" r="T11" b="T12"/>
            <a:pathLst>
              <a:path w="21689" h="21600" fill="none" extrusionOk="0">
                <a:moveTo>
                  <a:pt x="0" y="0"/>
                </a:moveTo>
                <a:cubicBezTo>
                  <a:pt x="29" y="0"/>
                  <a:pt x="59" y="-1"/>
                  <a:pt x="89" y="0"/>
                </a:cubicBezTo>
                <a:cubicBezTo>
                  <a:pt x="12018" y="0"/>
                  <a:pt x="21689" y="9670"/>
                  <a:pt x="21689" y="21600"/>
                </a:cubicBezTo>
              </a:path>
              <a:path w="21689" h="21600" stroke="0" extrusionOk="0">
                <a:moveTo>
                  <a:pt x="0" y="0"/>
                </a:moveTo>
                <a:cubicBezTo>
                  <a:pt x="29" y="0"/>
                  <a:pt x="59" y="-1"/>
                  <a:pt x="89" y="0"/>
                </a:cubicBezTo>
                <a:cubicBezTo>
                  <a:pt x="12018" y="0"/>
                  <a:pt x="21689" y="9670"/>
                  <a:pt x="21689" y="21600"/>
                </a:cubicBezTo>
                <a:lnTo>
                  <a:pt x="89" y="21600"/>
                </a:lnTo>
                <a:close/>
              </a:path>
            </a:pathLst>
          </a:custGeom>
          <a:noFill/>
          <a:ln w="19050" cap="rnd">
            <a:solidFill>
              <a:schemeClr val="tx1"/>
            </a:solidFill>
            <a:round/>
            <a:headEnd/>
            <a:tailEnd/>
          </a:ln>
        </p:spPr>
        <p:txBody>
          <a:bodyPr/>
          <a:lstStyle/>
          <a:p>
            <a:endParaRPr lang="en-US"/>
          </a:p>
        </p:txBody>
      </p:sp>
      <p:sp>
        <p:nvSpPr>
          <p:cNvPr id="11306" name="Arc 42"/>
          <p:cNvSpPr>
            <a:spLocks/>
          </p:cNvSpPr>
          <p:nvPr/>
        </p:nvSpPr>
        <p:spPr bwMode="auto">
          <a:xfrm>
            <a:off x="7442200" y="2755901"/>
            <a:ext cx="141288" cy="842963"/>
          </a:xfrm>
          <a:custGeom>
            <a:avLst/>
            <a:gdLst>
              <a:gd name="T0" fmla="*/ 0 w 21817"/>
              <a:gd name="T1" fmla="*/ 90465156 h 21600"/>
              <a:gd name="T2" fmla="*/ 248511262 w 21817"/>
              <a:gd name="T3" fmla="*/ 2147483647 h 21600"/>
              <a:gd name="T4" fmla="*/ 2471313 w 21817"/>
              <a:gd name="T5" fmla="*/ 2147483647 h 21600"/>
              <a:gd name="T6" fmla="*/ 0 60000 65536"/>
              <a:gd name="T7" fmla="*/ 0 60000 65536"/>
              <a:gd name="T8" fmla="*/ 0 60000 65536"/>
              <a:gd name="T9" fmla="*/ 0 w 21817"/>
              <a:gd name="T10" fmla="*/ 0 h 21600"/>
              <a:gd name="T11" fmla="*/ 21817 w 21817"/>
              <a:gd name="T12" fmla="*/ 21600 h 21600"/>
            </a:gdLst>
            <a:ahLst/>
            <a:cxnLst>
              <a:cxn ang="T6">
                <a:pos x="T0" y="T1"/>
              </a:cxn>
              <a:cxn ang="T7">
                <a:pos x="T2" y="T3"/>
              </a:cxn>
              <a:cxn ang="T8">
                <a:pos x="T4" y="T5"/>
              </a:cxn>
            </a:cxnLst>
            <a:rect l="T9" t="T10" r="T11" b="T12"/>
            <a:pathLst>
              <a:path w="21817" h="21600" fill="none" extrusionOk="0">
                <a:moveTo>
                  <a:pt x="0" y="1"/>
                </a:moveTo>
                <a:cubicBezTo>
                  <a:pt x="72" y="0"/>
                  <a:pt x="144" y="-1"/>
                  <a:pt x="217" y="0"/>
                </a:cubicBezTo>
                <a:cubicBezTo>
                  <a:pt x="12146" y="0"/>
                  <a:pt x="21817" y="9670"/>
                  <a:pt x="21817" y="21600"/>
                </a:cubicBezTo>
              </a:path>
              <a:path w="21817" h="21600" stroke="0" extrusionOk="0">
                <a:moveTo>
                  <a:pt x="0" y="1"/>
                </a:moveTo>
                <a:cubicBezTo>
                  <a:pt x="72" y="0"/>
                  <a:pt x="144" y="-1"/>
                  <a:pt x="217" y="0"/>
                </a:cubicBezTo>
                <a:cubicBezTo>
                  <a:pt x="12146" y="0"/>
                  <a:pt x="21817" y="9670"/>
                  <a:pt x="21817" y="21600"/>
                </a:cubicBezTo>
                <a:lnTo>
                  <a:pt x="217" y="21600"/>
                </a:lnTo>
                <a:close/>
              </a:path>
            </a:pathLst>
          </a:custGeom>
          <a:noFill/>
          <a:ln w="19050" cap="rnd">
            <a:solidFill>
              <a:schemeClr val="tx1"/>
            </a:solidFill>
            <a:round/>
            <a:headEnd/>
            <a:tailEnd/>
          </a:ln>
        </p:spPr>
        <p:txBody>
          <a:bodyPr/>
          <a:lstStyle/>
          <a:p>
            <a:endParaRPr lang="en-US"/>
          </a:p>
        </p:txBody>
      </p:sp>
      <p:sp>
        <p:nvSpPr>
          <p:cNvPr id="195627" name="Rectangle 43"/>
          <p:cNvSpPr>
            <a:spLocks noChangeArrowheads="1"/>
          </p:cNvSpPr>
          <p:nvPr/>
        </p:nvSpPr>
        <p:spPr bwMode="auto">
          <a:xfrm>
            <a:off x="5478611" y="996524"/>
            <a:ext cx="3413457" cy="1197764"/>
          </a:xfrm>
          <a:prstGeom prst="rect">
            <a:avLst/>
          </a:prstGeom>
          <a:noFill/>
          <a:ln w="12700">
            <a:noFill/>
            <a:miter lim="800000"/>
            <a:headEnd/>
            <a:tailEnd/>
          </a:ln>
          <a:effectLst/>
        </p:spPr>
        <p:txBody>
          <a:bodyPr wrap="square" lIns="90488" tIns="44450" rIns="90488" bIns="44450">
            <a:spAutoFit/>
          </a:bodyPr>
          <a:lstStyle/>
          <a:p>
            <a:r>
              <a:rPr lang="en-US" b="1" dirty="0" smtClean="0">
                <a:latin typeface="Times New Roman" pitchFamily="18" charset="0"/>
                <a:cs typeface="Times New Roman" pitchFamily="18" charset="0"/>
              </a:rPr>
              <a:t>    EAST </a:t>
            </a:r>
            <a:r>
              <a:rPr lang="en-US" b="1" dirty="0">
                <a:latin typeface="Times New Roman" pitchFamily="18" charset="0"/>
                <a:cs typeface="Times New Roman" pitchFamily="18" charset="0"/>
              </a:rPr>
              <a:t>Syndrome </a:t>
            </a:r>
            <a:r>
              <a:rPr lang="en-US" b="1" i="1" dirty="0">
                <a:latin typeface="Times New Roman" pitchFamily="18" charset="0"/>
                <a:cs typeface="Times New Roman" pitchFamily="18" charset="0"/>
              </a:rPr>
              <a:t>(KCNJ10)</a:t>
            </a:r>
            <a:r>
              <a:rPr lang="en-US" b="1" dirty="0" smtClean="0">
                <a:latin typeface="Times New Roman" pitchFamily="18" charset="0"/>
                <a:cs typeface="Times New Roman" pitchFamily="18" charset="0"/>
              </a:rPr>
              <a:t>   </a:t>
            </a:r>
          </a:p>
          <a:p>
            <a:r>
              <a:rPr lang="en-US" b="1" dirty="0" smtClean="0">
                <a:latin typeface="Times New Roman" pitchFamily="18" charset="0"/>
                <a:cs typeface="Times New Roman" pitchFamily="18" charset="0"/>
              </a:rPr>
              <a:t>        Gitelman’s Syndrome      </a:t>
            </a:r>
          </a:p>
          <a:p>
            <a:r>
              <a:rPr lang="en-US" b="1" dirty="0" smtClean="0">
                <a:latin typeface="Times New Roman" pitchFamily="18" charset="0"/>
                <a:cs typeface="Times New Roman" pitchFamily="18" charset="0"/>
              </a:rPr>
              <a:t>   Gordon’s Syndrome (PHAll)</a:t>
            </a:r>
          </a:p>
          <a:p>
            <a:pPr>
              <a:defRPr/>
            </a:pP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grpSp>
        <p:nvGrpSpPr>
          <p:cNvPr id="4" name="Group 51"/>
          <p:cNvGrpSpPr>
            <a:grpSpLocks/>
          </p:cNvGrpSpPr>
          <p:nvPr/>
        </p:nvGrpSpPr>
        <p:grpSpPr bwMode="auto">
          <a:xfrm>
            <a:off x="5108190" y="2948887"/>
            <a:ext cx="2336680" cy="653506"/>
            <a:chOff x="2767" y="2067"/>
            <a:chExt cx="1465" cy="328"/>
          </a:xfrm>
        </p:grpSpPr>
        <p:sp>
          <p:nvSpPr>
            <p:cNvPr id="195636" name="Rectangle 52"/>
            <p:cNvSpPr>
              <a:spLocks noChangeArrowheads="1"/>
            </p:cNvSpPr>
            <p:nvPr/>
          </p:nvSpPr>
          <p:spPr bwMode="auto">
            <a:xfrm>
              <a:off x="3548" y="2067"/>
              <a:ext cx="684" cy="308"/>
            </a:xfrm>
            <a:prstGeom prst="rect">
              <a:avLst/>
            </a:prstGeom>
            <a:noFill/>
            <a:ln w="12700">
              <a:noFill/>
              <a:miter lim="800000"/>
              <a:headEnd/>
              <a:tailEnd/>
            </a:ln>
            <a:effectLst/>
          </p:spPr>
          <p:txBody>
            <a:bodyPr wrap="none" lIns="90488" tIns="44450" rIns="90488" bIns="44450">
              <a:spAutoFit/>
            </a:bodyPr>
            <a:lstStyle/>
            <a:p>
              <a:pPr>
                <a:defRPr/>
              </a:pPr>
              <a:r>
                <a:rPr lang="en-US" sz="1600" b="1" dirty="0" smtClean="0">
                  <a:solidFill>
                    <a:srgbClr val="FFC000"/>
                  </a:solidFill>
                  <a:latin typeface="Times New Roman" pitchFamily="18" charset="0"/>
                  <a:cs typeface="Times New Roman" pitchFamily="18" charset="0"/>
                </a:rPr>
                <a:t>2-mTALH</a:t>
              </a:r>
              <a:endParaRPr lang="en-US" sz="1600" b="1" dirty="0">
                <a:solidFill>
                  <a:srgbClr val="FFC000"/>
                </a:solidFill>
                <a:latin typeface="Times New Roman" pitchFamily="18" charset="0"/>
                <a:cs typeface="Times New Roman" pitchFamily="18" charset="0"/>
              </a:endParaRPr>
            </a:p>
            <a:p>
              <a:pPr>
                <a:defRPr/>
              </a:pPr>
              <a:endParaRPr lang="en-US" b="1" dirty="0">
                <a:latin typeface="Arial" charset="0"/>
                <a:cs typeface="Arial" charset="0"/>
              </a:endParaRPr>
            </a:p>
          </p:txBody>
        </p:sp>
        <p:sp>
          <p:nvSpPr>
            <p:cNvPr id="195637" name="Rectangle 53"/>
            <p:cNvSpPr>
              <a:spLocks noChangeArrowheads="1"/>
            </p:cNvSpPr>
            <p:nvPr/>
          </p:nvSpPr>
          <p:spPr bwMode="auto">
            <a:xfrm>
              <a:off x="2767" y="2242"/>
              <a:ext cx="784" cy="153"/>
            </a:xfrm>
            <a:prstGeom prst="rect">
              <a:avLst/>
            </a:prstGeom>
            <a:noFill/>
            <a:ln w="12700">
              <a:noFill/>
              <a:miter lim="800000"/>
              <a:headEnd/>
              <a:tailEnd/>
            </a:ln>
            <a:effectLst/>
          </p:spPr>
          <p:txBody>
            <a:bodyPr wrap="square" lIns="90488" tIns="44450" rIns="90488" bIns="44450">
              <a:spAutoFit/>
            </a:bodyPr>
            <a:lstStyle/>
            <a:p>
              <a:r>
                <a:rPr lang="en-US" sz="1400" b="1" i="1" dirty="0" smtClean="0">
                  <a:latin typeface="Times New Roman" pitchFamily="18" charset="0"/>
                  <a:cs typeface="Times New Roman" pitchFamily="18" charset="0"/>
                </a:rPr>
                <a:t>     </a:t>
              </a:r>
              <a:endParaRPr lang="en-US" sz="1600" b="1" i="1" dirty="0">
                <a:latin typeface="Times New Roman" pitchFamily="18" charset="0"/>
                <a:cs typeface="Times New Roman" pitchFamily="18" charset="0"/>
              </a:endParaRPr>
            </a:p>
          </p:txBody>
        </p:sp>
      </p:grpSp>
      <p:sp>
        <p:nvSpPr>
          <p:cNvPr id="195647" name="Rectangle 63"/>
          <p:cNvSpPr>
            <a:spLocks noChangeArrowheads="1"/>
          </p:cNvSpPr>
          <p:nvPr/>
        </p:nvSpPr>
        <p:spPr bwMode="auto">
          <a:xfrm>
            <a:off x="7543800" y="2981488"/>
            <a:ext cx="1920399" cy="366767"/>
          </a:xfrm>
          <a:prstGeom prst="rect">
            <a:avLst/>
          </a:prstGeom>
          <a:noFill/>
          <a:ln w="12700">
            <a:noFill/>
            <a:miter lim="800000"/>
            <a:headEnd/>
            <a:tailEnd/>
          </a:ln>
          <a:effectLst/>
        </p:spPr>
        <p:txBody>
          <a:bodyPr wrap="none" lIns="90488" tIns="44450" rIns="90488" bIns="44450">
            <a:spAutoFit/>
          </a:bodyPr>
          <a:lstStyle/>
          <a:p>
            <a:pPr>
              <a:defRPr/>
            </a:pPr>
            <a:r>
              <a:rPr lang="en-US" b="1" smtClean="0">
                <a:solidFill>
                  <a:srgbClr val="FFC000"/>
                </a:solidFill>
                <a:latin typeface="Times New Roman" pitchFamily="18" charset="0"/>
                <a:cs typeface="Times New Roman" pitchFamily="18" charset="0"/>
              </a:rPr>
              <a:t>5-CCD PC</a:t>
            </a:r>
            <a:r>
              <a:rPr lang="en-US" b="1" smtClean="0">
                <a:latin typeface="Times New Roman" pitchFamily="18" charset="0"/>
                <a:cs typeface="Times New Roman" pitchFamily="18" charset="0"/>
              </a:rPr>
              <a:t>-ENaC</a:t>
            </a:r>
            <a:endParaRPr lang="en-US" b="1" dirty="0">
              <a:latin typeface="Times New Roman" pitchFamily="18" charset="0"/>
              <a:cs typeface="Times New Roman" pitchFamily="18" charset="0"/>
            </a:endParaRPr>
          </a:p>
        </p:txBody>
      </p:sp>
      <p:sp>
        <p:nvSpPr>
          <p:cNvPr id="195652" name="Rectangle 68"/>
          <p:cNvSpPr>
            <a:spLocks noChangeArrowheads="1"/>
          </p:cNvSpPr>
          <p:nvPr/>
        </p:nvSpPr>
        <p:spPr bwMode="auto">
          <a:xfrm>
            <a:off x="2866392" y="2209800"/>
            <a:ext cx="1400810" cy="859210"/>
          </a:xfrm>
          <a:prstGeom prst="rect">
            <a:avLst/>
          </a:prstGeom>
          <a:noFill/>
          <a:ln w="12700">
            <a:noFill/>
            <a:miter lim="800000"/>
            <a:headEnd/>
            <a:tailEnd/>
          </a:ln>
          <a:effectLst/>
        </p:spPr>
        <p:txBody>
          <a:bodyPr wrap="square" lIns="90488" tIns="44450" rIns="90488" bIns="44450">
            <a:spAutoFit/>
          </a:bodyPr>
          <a:lstStyle/>
          <a:p>
            <a:pPr>
              <a:defRPr/>
            </a:pPr>
            <a:r>
              <a:rPr lang="en-US" b="1" dirty="0" smtClean="0">
                <a:solidFill>
                  <a:srgbClr val="FFC000"/>
                </a:solidFill>
                <a:latin typeface="Times New Roman" pitchFamily="18" charset="0"/>
                <a:cs typeface="Times New Roman" pitchFamily="18" charset="0"/>
              </a:rPr>
              <a:t>1-PT</a:t>
            </a:r>
            <a:r>
              <a:rPr lang="en-US" b="1" dirty="0" smtClean="0">
                <a:latin typeface="Times New Roman" pitchFamily="18" charset="0"/>
                <a:cs typeface="Times New Roman" pitchFamily="18" charset="0"/>
              </a:rPr>
              <a:t>-  </a:t>
            </a:r>
            <a:r>
              <a:rPr lang="en-US" sz="1600" b="1" dirty="0">
                <a:latin typeface="Times New Roman" pitchFamily="18" charset="0"/>
                <a:cs typeface="Times New Roman" pitchFamily="18" charset="0"/>
              </a:rPr>
              <a:t>NHE3</a:t>
            </a:r>
          </a:p>
          <a:p>
            <a:pPr>
              <a:defRPr/>
            </a:pPr>
            <a:r>
              <a:rPr lang="en-US" sz="1600" b="1"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     </a:t>
            </a:r>
            <a:r>
              <a:rPr lang="en-US" sz="1600" b="1" dirty="0">
                <a:latin typeface="Times New Roman" pitchFamily="18" charset="0"/>
                <a:cs typeface="Times New Roman" pitchFamily="18" charset="0"/>
              </a:rPr>
              <a:t>NBC</a:t>
            </a:r>
          </a:p>
          <a:p>
            <a:pPr>
              <a:defRPr/>
            </a:pPr>
            <a:r>
              <a:rPr lang="en-US" sz="1600" b="1"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    Na </a:t>
            </a:r>
            <a:r>
              <a:rPr lang="en-US" sz="1600" b="1" dirty="0">
                <a:latin typeface="Times New Roman" pitchFamily="18" charset="0"/>
                <a:cs typeface="Times New Roman" pitchFamily="18" charset="0"/>
              </a:rPr>
              <a:t>S</a:t>
            </a:r>
          </a:p>
        </p:txBody>
      </p:sp>
      <p:sp>
        <p:nvSpPr>
          <p:cNvPr id="11321" name="Line 69"/>
          <p:cNvSpPr>
            <a:spLocks noChangeShapeType="1"/>
          </p:cNvSpPr>
          <p:nvPr/>
        </p:nvSpPr>
        <p:spPr bwMode="auto">
          <a:xfrm flipH="1">
            <a:off x="7570788" y="3552826"/>
            <a:ext cx="12700" cy="2486025"/>
          </a:xfrm>
          <a:prstGeom prst="line">
            <a:avLst/>
          </a:prstGeom>
          <a:noFill/>
          <a:ln w="19050">
            <a:solidFill>
              <a:schemeClr val="tx1"/>
            </a:solidFill>
            <a:round/>
            <a:headEnd/>
            <a:tailEnd/>
          </a:ln>
        </p:spPr>
        <p:txBody>
          <a:bodyPr/>
          <a:lstStyle/>
          <a:p>
            <a:endParaRPr lang="en-US"/>
          </a:p>
        </p:txBody>
      </p:sp>
      <p:sp>
        <p:nvSpPr>
          <p:cNvPr id="11322" name="Line 70"/>
          <p:cNvSpPr>
            <a:spLocks noChangeShapeType="1"/>
          </p:cNvSpPr>
          <p:nvPr/>
        </p:nvSpPr>
        <p:spPr bwMode="auto">
          <a:xfrm>
            <a:off x="5607426" y="4752103"/>
            <a:ext cx="2797" cy="1134347"/>
          </a:xfrm>
          <a:prstGeom prst="line">
            <a:avLst/>
          </a:prstGeom>
          <a:noFill/>
          <a:ln w="19050">
            <a:solidFill>
              <a:schemeClr val="tx1"/>
            </a:solidFill>
            <a:round/>
            <a:headEnd/>
            <a:tailEnd/>
          </a:ln>
        </p:spPr>
        <p:txBody>
          <a:bodyPr/>
          <a:lstStyle/>
          <a:p>
            <a:endParaRPr lang="en-US"/>
          </a:p>
        </p:txBody>
      </p:sp>
      <p:sp>
        <p:nvSpPr>
          <p:cNvPr id="195656" name="Text Box 72"/>
          <p:cNvSpPr txBox="1">
            <a:spLocks noChangeArrowheads="1"/>
          </p:cNvSpPr>
          <p:nvPr/>
        </p:nvSpPr>
        <p:spPr bwMode="auto">
          <a:xfrm>
            <a:off x="6313717" y="3856785"/>
            <a:ext cx="1219200" cy="621709"/>
          </a:xfrm>
          <a:prstGeom prst="rect">
            <a:avLst/>
          </a:prstGeom>
          <a:noFill/>
          <a:ln w="19050">
            <a:noFill/>
            <a:miter lim="800000"/>
            <a:headEnd/>
            <a:tailEnd/>
          </a:ln>
        </p:spPr>
        <p:txBody>
          <a:bodyPr wrap="square">
            <a:spAutoFit/>
          </a:bodyPr>
          <a:lstStyle/>
          <a:p>
            <a:pPr eaLnBrk="1" hangingPunct="1">
              <a:lnSpc>
                <a:spcPct val="40000"/>
              </a:lnSpc>
              <a:spcBef>
                <a:spcPct val="50000"/>
              </a:spcBef>
            </a:pPr>
            <a:endParaRPr lang="en-US" sz="1400" b="1" dirty="0">
              <a:solidFill>
                <a:srgbClr val="000066"/>
              </a:solidFill>
            </a:endParaRPr>
          </a:p>
          <a:p>
            <a:pPr eaLnBrk="1" hangingPunct="1">
              <a:lnSpc>
                <a:spcPct val="40000"/>
              </a:lnSpc>
              <a:spcBef>
                <a:spcPct val="50000"/>
              </a:spcBef>
            </a:pPr>
            <a:r>
              <a:rPr lang="en-US" sz="1600" b="1" dirty="0" smtClean="0">
                <a:latin typeface="Times New Roman" pitchFamily="18" charset="0"/>
                <a:cs typeface="Times New Roman" pitchFamily="18" charset="0"/>
              </a:rPr>
              <a:t> Bartter’s</a:t>
            </a:r>
            <a:endParaRPr lang="en-US" sz="1600" b="1" dirty="0">
              <a:latin typeface="Times New Roman" pitchFamily="18" charset="0"/>
              <a:cs typeface="Times New Roman" pitchFamily="18" charset="0"/>
            </a:endParaRPr>
          </a:p>
          <a:p>
            <a:pPr eaLnBrk="1" hangingPunct="1">
              <a:lnSpc>
                <a:spcPct val="40000"/>
              </a:lnSpc>
              <a:spcBef>
                <a:spcPct val="50000"/>
              </a:spcBef>
            </a:pPr>
            <a:r>
              <a:rPr lang="en-US" sz="1600" b="1" dirty="0" smtClean="0">
                <a:latin typeface="Times New Roman" pitchFamily="18" charset="0"/>
                <a:cs typeface="Times New Roman" pitchFamily="18" charset="0"/>
              </a:rPr>
              <a:t>Syndrome</a:t>
            </a:r>
            <a:endParaRPr lang="en-US" sz="1600" b="1" dirty="0">
              <a:latin typeface="Times New Roman" pitchFamily="18" charset="0"/>
              <a:cs typeface="Times New Roman" pitchFamily="18" charset="0"/>
            </a:endParaRPr>
          </a:p>
        </p:txBody>
      </p:sp>
      <p:sp>
        <p:nvSpPr>
          <p:cNvPr id="195657" name="Text Box 73"/>
          <p:cNvSpPr txBox="1">
            <a:spLocks noChangeArrowheads="1"/>
          </p:cNvSpPr>
          <p:nvPr/>
        </p:nvSpPr>
        <p:spPr bwMode="auto">
          <a:xfrm>
            <a:off x="7682213" y="3295213"/>
            <a:ext cx="3200400" cy="584775"/>
          </a:xfrm>
          <a:prstGeom prst="rect">
            <a:avLst/>
          </a:prstGeom>
          <a:noFill/>
          <a:ln w="12700">
            <a:noFill/>
            <a:miter lim="800000"/>
            <a:headEnd/>
            <a:tailEnd/>
          </a:ln>
        </p:spPr>
        <p:txBody>
          <a:bodyPr wrap="square">
            <a:spAutoFit/>
          </a:bodyPr>
          <a:lstStyle/>
          <a:p>
            <a:pPr eaLnBrk="1" hangingPunct="1"/>
            <a:r>
              <a:rPr lang="en-US" sz="1600" b="1" dirty="0">
                <a:latin typeface="Times New Roman" pitchFamily="18" charset="0"/>
                <a:cs typeface="Times New Roman" pitchFamily="18" charset="0"/>
              </a:rPr>
              <a:t> Liddle’s Syndrome</a:t>
            </a:r>
          </a:p>
          <a:p>
            <a:pPr eaLnBrk="1" hangingPunct="1"/>
            <a:r>
              <a:rPr lang="en-US" sz="1600" b="1" dirty="0">
                <a:latin typeface="Times New Roman" pitchFamily="18" charset="0"/>
                <a:cs typeface="Times New Roman" pitchFamily="18" charset="0"/>
              </a:rPr>
              <a:t> Pseudohypoaldosteronism (</a:t>
            </a:r>
            <a:r>
              <a:rPr lang="en-US" sz="1600" b="1" dirty="0" err="1">
                <a:latin typeface="Times New Roman" pitchFamily="18" charset="0"/>
                <a:cs typeface="Times New Roman" pitchFamily="18" charset="0"/>
              </a:rPr>
              <a:t>PHAl</a:t>
            </a:r>
            <a:r>
              <a:rPr lang="en-US" sz="1600" b="1" dirty="0">
                <a:latin typeface="Times New Roman" pitchFamily="18" charset="0"/>
                <a:cs typeface="Times New Roman" pitchFamily="18" charset="0"/>
              </a:rPr>
              <a:t>)</a:t>
            </a:r>
          </a:p>
        </p:txBody>
      </p:sp>
      <p:sp>
        <p:nvSpPr>
          <p:cNvPr id="11326" name="Line 74"/>
          <p:cNvSpPr>
            <a:spLocks noChangeShapeType="1"/>
          </p:cNvSpPr>
          <p:nvPr/>
        </p:nvSpPr>
        <p:spPr bwMode="auto">
          <a:xfrm>
            <a:off x="7239000" y="2743200"/>
            <a:ext cx="0" cy="0"/>
          </a:xfrm>
          <a:prstGeom prst="line">
            <a:avLst/>
          </a:prstGeom>
          <a:noFill/>
          <a:ln w="12700">
            <a:solidFill>
              <a:schemeClr val="tx1"/>
            </a:solidFill>
            <a:round/>
            <a:headEnd type="none" w="sm" len="sm"/>
            <a:tailEnd type="none" w="sm" len="sm"/>
          </a:ln>
        </p:spPr>
        <p:txBody>
          <a:bodyPr/>
          <a:lstStyle/>
          <a:p>
            <a:endParaRPr lang="en-US"/>
          </a:p>
        </p:txBody>
      </p:sp>
      <p:sp>
        <p:nvSpPr>
          <p:cNvPr id="11327" name="Line 75"/>
          <p:cNvSpPr>
            <a:spLocks noChangeShapeType="1"/>
          </p:cNvSpPr>
          <p:nvPr/>
        </p:nvSpPr>
        <p:spPr bwMode="auto">
          <a:xfrm>
            <a:off x="7162800" y="2743200"/>
            <a:ext cx="228600" cy="76200"/>
          </a:xfrm>
          <a:prstGeom prst="line">
            <a:avLst/>
          </a:prstGeom>
          <a:noFill/>
          <a:ln w="19050">
            <a:solidFill>
              <a:schemeClr val="tx1"/>
            </a:solidFill>
            <a:round/>
            <a:headEnd type="none" w="sm" len="sm"/>
            <a:tailEnd type="none" w="sm" len="sm"/>
          </a:ln>
        </p:spPr>
        <p:txBody>
          <a:bodyPr/>
          <a:lstStyle/>
          <a:p>
            <a:endParaRPr lang="en-US"/>
          </a:p>
        </p:txBody>
      </p:sp>
      <p:sp>
        <p:nvSpPr>
          <p:cNvPr id="11328" name="Line 76"/>
          <p:cNvSpPr>
            <a:spLocks noChangeShapeType="1"/>
          </p:cNvSpPr>
          <p:nvPr/>
        </p:nvSpPr>
        <p:spPr bwMode="auto">
          <a:xfrm>
            <a:off x="7391400" y="2819400"/>
            <a:ext cx="76200" cy="3276600"/>
          </a:xfrm>
          <a:prstGeom prst="line">
            <a:avLst/>
          </a:prstGeom>
          <a:noFill/>
          <a:ln w="19050">
            <a:solidFill>
              <a:schemeClr val="tx1"/>
            </a:solidFill>
            <a:round/>
            <a:headEnd type="none" w="sm" len="sm"/>
            <a:tailEnd type="none" w="sm" len="sm"/>
          </a:ln>
        </p:spPr>
        <p:txBody>
          <a:bodyPr/>
          <a:lstStyle/>
          <a:p>
            <a:endParaRPr lang="en-US"/>
          </a:p>
        </p:txBody>
      </p:sp>
      <p:sp>
        <p:nvSpPr>
          <p:cNvPr id="195661" name="Text Box 77"/>
          <p:cNvSpPr txBox="1">
            <a:spLocks noChangeArrowheads="1"/>
          </p:cNvSpPr>
          <p:nvPr/>
        </p:nvSpPr>
        <p:spPr bwMode="auto">
          <a:xfrm>
            <a:off x="3010677" y="3037117"/>
            <a:ext cx="1143000" cy="581025"/>
          </a:xfrm>
          <a:prstGeom prst="rect">
            <a:avLst/>
          </a:prstGeom>
          <a:noFill/>
          <a:ln w="19050">
            <a:noFill/>
            <a:miter lim="800000"/>
            <a:headEnd type="none" w="sm" len="sm"/>
            <a:tailEnd type="none" w="sm" len="sm"/>
          </a:ln>
        </p:spPr>
        <p:txBody>
          <a:bodyPr>
            <a:spAutoFit/>
          </a:bodyPr>
          <a:lstStyle/>
          <a:p>
            <a:r>
              <a:rPr lang="en-US" sz="1600" b="1" dirty="0" err="1">
                <a:latin typeface="Times New Roman" pitchFamily="18" charset="0"/>
                <a:cs typeface="Times New Roman" pitchFamily="18" charset="0"/>
              </a:rPr>
              <a:t>Fanconi</a:t>
            </a:r>
            <a:r>
              <a:rPr lang="en-US" sz="1600" b="1" dirty="0">
                <a:latin typeface="Times New Roman" pitchFamily="18" charset="0"/>
                <a:cs typeface="Times New Roman" pitchFamily="18" charset="0"/>
              </a:rPr>
              <a:t> Syndrome</a:t>
            </a:r>
          </a:p>
        </p:txBody>
      </p:sp>
      <p:sp>
        <p:nvSpPr>
          <p:cNvPr id="195667" name="Rectangle 83"/>
          <p:cNvSpPr>
            <a:spLocks noChangeArrowheads="1"/>
          </p:cNvSpPr>
          <p:nvPr/>
        </p:nvSpPr>
        <p:spPr bwMode="auto">
          <a:xfrm>
            <a:off x="6360982" y="1998333"/>
            <a:ext cx="1023678" cy="369332"/>
          </a:xfrm>
          <a:prstGeom prst="rect">
            <a:avLst/>
          </a:prstGeom>
          <a:noFill/>
          <a:ln w="9525">
            <a:noFill/>
            <a:miter lim="800000"/>
            <a:headEnd/>
            <a:tailEnd/>
          </a:ln>
          <a:effectLst/>
        </p:spPr>
        <p:txBody>
          <a:bodyPr wrap="none">
            <a:spAutoFit/>
          </a:bodyPr>
          <a:lstStyle/>
          <a:p>
            <a:pPr>
              <a:defRPr/>
            </a:pPr>
            <a:r>
              <a:rPr lang="en-US" sz="1600" b="1" dirty="0">
                <a:latin typeface="Arial" charset="0"/>
                <a:cs typeface="Arial" charset="0"/>
              </a:rPr>
              <a:t>  </a:t>
            </a:r>
            <a:r>
              <a:rPr lang="en-US" sz="1600" b="1" dirty="0" smtClean="0">
                <a:solidFill>
                  <a:schemeClr val="accent3">
                    <a:lumMod val="60000"/>
                    <a:lumOff val="40000"/>
                  </a:schemeClr>
                </a:solidFill>
                <a:latin typeface="Times New Roman" panose="02020603050405020304" pitchFamily="18" charset="0"/>
                <a:cs typeface="Times New Roman" panose="02020603050405020304" pitchFamily="18" charset="0"/>
              </a:rPr>
              <a:t>3</a:t>
            </a:r>
            <a:r>
              <a:rPr lang="en-US" sz="1600" b="1" dirty="0" smtClean="0">
                <a:solidFill>
                  <a:schemeClr val="accent3">
                    <a:lumMod val="60000"/>
                    <a:lumOff val="40000"/>
                  </a:schemeClr>
                </a:solidFill>
                <a:latin typeface="Arial" charset="0"/>
                <a:cs typeface="Arial" charset="0"/>
              </a:rPr>
              <a:t>-</a:t>
            </a:r>
            <a:r>
              <a:rPr lang="en-US" b="1" dirty="0" smtClean="0">
                <a:solidFill>
                  <a:srgbClr val="FFC000"/>
                </a:solidFill>
                <a:latin typeface="Times New Roman" pitchFamily="18" charset="0"/>
                <a:cs typeface="Times New Roman" pitchFamily="18" charset="0"/>
              </a:rPr>
              <a:t>DCT</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195668" name="Rectangle 84"/>
          <p:cNvSpPr>
            <a:spLocks noChangeArrowheads="1"/>
          </p:cNvSpPr>
          <p:nvPr/>
        </p:nvSpPr>
        <p:spPr bwMode="auto">
          <a:xfrm>
            <a:off x="6481659" y="1744535"/>
            <a:ext cx="793807" cy="369332"/>
          </a:xfrm>
          <a:prstGeom prst="rect">
            <a:avLst/>
          </a:prstGeom>
          <a:noFill/>
          <a:ln w="9525">
            <a:noFill/>
            <a:miter lim="800000"/>
            <a:headEnd/>
            <a:tailEnd/>
          </a:ln>
          <a:effectLst/>
        </p:spPr>
        <p:txBody>
          <a:bodyPr wrap="none">
            <a:spAutoFit/>
          </a:bodyPr>
          <a:lstStyle/>
          <a:p>
            <a:pPr>
              <a:defRPr/>
            </a:pPr>
            <a:r>
              <a:rPr lang="en-US" b="1" dirty="0">
                <a:latin typeface="Arial" charset="0"/>
                <a:cs typeface="Arial" charset="0"/>
              </a:rPr>
              <a:t> </a:t>
            </a:r>
            <a:r>
              <a:rPr lang="en-US" sz="1600" b="1" i="1" dirty="0">
                <a:latin typeface="Times New Roman" pitchFamily="18" charset="0"/>
                <a:cs typeface="Times New Roman" pitchFamily="18" charset="0"/>
              </a:rPr>
              <a:t>NCCT</a:t>
            </a:r>
          </a:p>
        </p:txBody>
      </p:sp>
      <p:sp>
        <p:nvSpPr>
          <p:cNvPr id="84" name="TextBox 83"/>
          <p:cNvSpPr txBox="1"/>
          <p:nvPr/>
        </p:nvSpPr>
        <p:spPr>
          <a:xfrm>
            <a:off x="8703310" y="1743423"/>
            <a:ext cx="1573511" cy="584775"/>
          </a:xfrm>
          <a:prstGeom prst="rect">
            <a:avLst/>
          </a:prstGeom>
          <a:noFill/>
        </p:spPr>
        <p:txBody>
          <a:bodyPr wrap="square" rtlCol="0">
            <a:spAutoFit/>
          </a:bodyPr>
          <a:lstStyle/>
          <a:p>
            <a:r>
              <a:rPr lang="en-US" sz="1400" b="1" dirty="0">
                <a:solidFill>
                  <a:schemeClr val="accent3">
                    <a:lumMod val="50000"/>
                  </a:schemeClr>
                </a:solidFill>
                <a:latin typeface="Times New Roman" pitchFamily="18" charset="0"/>
                <a:cs typeface="Times New Roman" pitchFamily="18" charset="0"/>
              </a:rPr>
              <a:t>    </a:t>
            </a:r>
            <a:r>
              <a:rPr lang="en-US" sz="1600" b="1" i="1" dirty="0">
                <a:latin typeface="Times New Roman" pitchFamily="18" charset="0"/>
                <a:cs typeface="Times New Roman" pitchFamily="18" charset="0"/>
              </a:rPr>
              <a:t>WNK1,4</a:t>
            </a:r>
          </a:p>
          <a:p>
            <a:r>
              <a:rPr lang="en-US" sz="1600" b="1" i="1" dirty="0">
                <a:latin typeface="Times New Roman" pitchFamily="18" charset="0"/>
                <a:cs typeface="Times New Roman" pitchFamily="18" charset="0"/>
              </a:rPr>
              <a:t>KLHL3,CUL3</a:t>
            </a:r>
          </a:p>
        </p:txBody>
      </p:sp>
      <p:cxnSp>
        <p:nvCxnSpPr>
          <p:cNvPr id="90" name="Straight Arrow Connector 89"/>
          <p:cNvCxnSpPr/>
          <p:nvPr/>
        </p:nvCxnSpPr>
        <p:spPr>
          <a:xfrm flipH="1">
            <a:off x="7512844" y="1989519"/>
            <a:ext cx="1371600" cy="55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01141" y="4742722"/>
            <a:ext cx="2802490" cy="646331"/>
          </a:xfrm>
          <a:prstGeom prst="rect">
            <a:avLst/>
          </a:prstGeom>
          <a:noFill/>
        </p:spPr>
        <p:txBody>
          <a:bodyPr wrap="square" rtlCol="0">
            <a:spAutoFit/>
          </a:bodyPr>
          <a:lstStyle/>
          <a:p>
            <a:r>
              <a:rPr lang="en-US" b="1" dirty="0" smtClean="0">
                <a:solidFill>
                  <a:srgbClr val="FFC000"/>
                </a:solidFill>
                <a:latin typeface="Constantia" panose="02030602050306030303" pitchFamily="18" charset="0"/>
              </a:rPr>
              <a:t>7-CD-PC</a:t>
            </a:r>
            <a:r>
              <a:rPr lang="en-US" b="1" dirty="0" smtClean="0">
                <a:solidFill>
                  <a:srgbClr val="FFFF00"/>
                </a:solidFill>
                <a:latin typeface="Constantia" panose="02030602050306030303" pitchFamily="18" charset="0"/>
              </a:rPr>
              <a:t>: </a:t>
            </a:r>
            <a:r>
              <a:rPr lang="en-US" b="1" i="1" dirty="0" smtClean="0">
                <a:latin typeface="Constantia" panose="02030602050306030303" pitchFamily="18" charset="0"/>
              </a:rPr>
              <a:t>V2R, AQP2</a:t>
            </a:r>
          </a:p>
          <a:p>
            <a:r>
              <a:rPr lang="en-US" b="1" dirty="0">
                <a:solidFill>
                  <a:srgbClr val="FFFF00"/>
                </a:solidFill>
                <a:latin typeface="Constantia" panose="02030602050306030303" pitchFamily="18" charset="0"/>
              </a:rPr>
              <a:t> </a:t>
            </a:r>
            <a:r>
              <a:rPr lang="en-US" b="1" dirty="0" smtClean="0">
                <a:solidFill>
                  <a:srgbClr val="FFFF00"/>
                </a:solidFill>
                <a:latin typeface="Constantia" panose="02030602050306030303" pitchFamily="18" charset="0"/>
              </a:rPr>
              <a:t>               NDI</a:t>
            </a:r>
            <a:endParaRPr lang="en-US" b="1" dirty="0">
              <a:solidFill>
                <a:srgbClr val="FFFF00"/>
              </a:solidFill>
              <a:latin typeface="Constantia" panose="02030602050306030303" pitchFamily="18" charset="0"/>
            </a:endParaRPr>
          </a:p>
        </p:txBody>
      </p:sp>
      <p:sp>
        <p:nvSpPr>
          <p:cNvPr id="82" name="TextBox 81"/>
          <p:cNvSpPr txBox="1"/>
          <p:nvPr/>
        </p:nvSpPr>
        <p:spPr>
          <a:xfrm>
            <a:off x="7599589" y="4136221"/>
            <a:ext cx="4166313" cy="646331"/>
          </a:xfrm>
          <a:prstGeom prst="rect">
            <a:avLst/>
          </a:prstGeom>
          <a:noFill/>
        </p:spPr>
        <p:txBody>
          <a:bodyPr wrap="square" rtlCol="0">
            <a:spAutoFit/>
          </a:bodyPr>
          <a:lstStyle/>
          <a:p>
            <a:r>
              <a:rPr lang="en-US" b="1" dirty="0" smtClean="0">
                <a:solidFill>
                  <a:srgbClr val="FFC000"/>
                </a:solidFill>
                <a:latin typeface="Constantia" panose="02030602050306030303" pitchFamily="18" charset="0"/>
              </a:rPr>
              <a:t>6-CD-AIC</a:t>
            </a:r>
            <a:r>
              <a:rPr lang="en-US" b="1" dirty="0" smtClean="0">
                <a:latin typeface="Constantia" panose="02030602050306030303" pitchFamily="18" charset="0"/>
              </a:rPr>
              <a:t>: </a:t>
            </a:r>
            <a:r>
              <a:rPr lang="en-US" b="1" i="1" dirty="0" smtClean="0">
                <a:latin typeface="Constantia" panose="02030602050306030303" pitchFamily="18" charset="0"/>
              </a:rPr>
              <a:t>ATP6B1, ATP6N1B, AEI</a:t>
            </a:r>
          </a:p>
          <a:p>
            <a:r>
              <a:rPr lang="en-US" b="1" dirty="0">
                <a:solidFill>
                  <a:srgbClr val="FFFF00"/>
                </a:solidFill>
                <a:latin typeface="Constantia" panose="02030602050306030303" pitchFamily="18" charset="0"/>
              </a:rPr>
              <a:t> </a:t>
            </a:r>
            <a:r>
              <a:rPr lang="en-US" b="1" dirty="0" smtClean="0">
                <a:solidFill>
                  <a:srgbClr val="FFFF00"/>
                </a:solidFill>
                <a:latin typeface="Constantia" panose="02030602050306030303" pitchFamily="18" charset="0"/>
              </a:rPr>
              <a:t>                              </a:t>
            </a:r>
            <a:r>
              <a:rPr lang="en-US" b="1" dirty="0">
                <a:solidFill>
                  <a:srgbClr val="FFFF00"/>
                </a:solidFill>
                <a:latin typeface="Constantia" panose="02030602050306030303" pitchFamily="18" charset="0"/>
              </a:rPr>
              <a:t>D</a:t>
            </a:r>
            <a:r>
              <a:rPr lang="en-US" b="1" dirty="0" smtClean="0">
                <a:solidFill>
                  <a:srgbClr val="FFFF00"/>
                </a:solidFill>
                <a:latin typeface="Constantia" panose="02030602050306030303" pitchFamily="18" charset="0"/>
              </a:rPr>
              <a:t>RTA</a:t>
            </a:r>
            <a:endParaRPr lang="en-US" b="1" dirty="0">
              <a:solidFill>
                <a:srgbClr val="FFFF00"/>
              </a:solidFill>
              <a:latin typeface="Constantia" panose="02030602050306030303" pitchFamily="18" charset="0"/>
            </a:endParaRPr>
          </a:p>
        </p:txBody>
      </p:sp>
      <p:sp>
        <p:nvSpPr>
          <p:cNvPr id="10" name="Rectangle 9"/>
          <p:cNvSpPr/>
          <p:nvPr/>
        </p:nvSpPr>
        <p:spPr>
          <a:xfrm>
            <a:off x="6229743" y="4477437"/>
            <a:ext cx="1465574" cy="923330"/>
          </a:xfrm>
          <a:prstGeom prst="rect">
            <a:avLst/>
          </a:prstGeom>
        </p:spPr>
        <p:txBody>
          <a:bodyPr wrap="square">
            <a:spAutoFit/>
          </a:bodyPr>
          <a:lstStyle/>
          <a:p>
            <a:r>
              <a:rPr lang="en-US" b="1" dirty="0" smtClean="0">
                <a:solidFill>
                  <a:srgbClr val="FFFF00"/>
                </a:solidFill>
                <a:latin typeface="Constantia" panose="02030602050306030303" pitchFamily="18" charset="0"/>
              </a:rPr>
              <a:t> </a:t>
            </a:r>
            <a:r>
              <a:rPr lang="en-US" sz="1600" b="1" i="1" dirty="0">
                <a:latin typeface="Constantia" panose="02030602050306030303" pitchFamily="18" charset="0"/>
              </a:rPr>
              <a:t>Cldn 16, 19 </a:t>
            </a:r>
            <a:r>
              <a:rPr lang="en-US" sz="1600" b="1" dirty="0" smtClean="0">
                <a:latin typeface="Constantia" panose="02030602050306030303" pitchFamily="18" charset="0"/>
              </a:rPr>
              <a:t>        </a:t>
            </a:r>
          </a:p>
          <a:p>
            <a:r>
              <a:rPr lang="en-US" b="1" dirty="0">
                <a:solidFill>
                  <a:srgbClr val="FFFF00"/>
                </a:solidFill>
                <a:latin typeface="Constantia" panose="02030602050306030303" pitchFamily="18" charset="0"/>
              </a:rPr>
              <a:t> </a:t>
            </a:r>
            <a:r>
              <a:rPr lang="en-US" b="1" dirty="0" smtClean="0">
                <a:solidFill>
                  <a:srgbClr val="FFFF00"/>
                </a:solidFill>
                <a:latin typeface="Constantia" panose="02030602050306030303" pitchFamily="18" charset="0"/>
              </a:rPr>
              <a:t> FHHNC</a:t>
            </a:r>
            <a:endParaRPr lang="en-US" b="1" dirty="0">
              <a:solidFill>
                <a:srgbClr val="FFFF00"/>
              </a:solidFill>
              <a:latin typeface="Constantia" panose="02030602050306030303" pitchFamily="18" charset="0"/>
            </a:endParaRPr>
          </a:p>
          <a:p>
            <a:r>
              <a:rPr lang="en-US" i="1" dirty="0">
                <a:solidFill>
                  <a:srgbClr val="FFFF00"/>
                </a:solidFill>
                <a:latin typeface="Constantia" panose="02030602050306030303" pitchFamily="18" charset="0"/>
              </a:rPr>
              <a:t>   </a:t>
            </a:r>
            <a:endParaRPr lang="en-US" b="1" i="1" dirty="0">
              <a:latin typeface="Constantia" panose="02030602050306030303" pitchFamily="18" charset="0"/>
            </a:endParaRPr>
          </a:p>
        </p:txBody>
      </p:sp>
      <p:sp>
        <p:nvSpPr>
          <p:cNvPr id="12" name="TextBox 11"/>
          <p:cNvSpPr txBox="1"/>
          <p:nvPr/>
        </p:nvSpPr>
        <p:spPr>
          <a:xfrm>
            <a:off x="6400803" y="3205191"/>
            <a:ext cx="1559764" cy="1107996"/>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NKCC2</a:t>
            </a:r>
          </a:p>
          <a:p>
            <a:r>
              <a:rPr lang="en-US" sz="1600" b="1" i="1" dirty="0" smtClean="0">
                <a:latin typeface="Times New Roman" panose="02020603050405020304" pitchFamily="18" charset="0"/>
                <a:cs typeface="Times New Roman" panose="02020603050405020304" pitchFamily="18" charset="0"/>
              </a:rPr>
              <a:t>ROMK</a:t>
            </a:r>
          </a:p>
          <a:p>
            <a:r>
              <a:rPr lang="en-US" sz="1600" b="1" i="1" dirty="0" err="1" smtClean="0">
                <a:latin typeface="Times New Roman" panose="02020603050405020304" pitchFamily="18" charset="0"/>
                <a:cs typeface="Times New Roman" panose="02020603050405020304" pitchFamily="18" charset="0"/>
              </a:rPr>
              <a:t>ClCKb</a:t>
            </a:r>
            <a:r>
              <a:rPr lang="en-US" sz="1600" b="1" i="1" dirty="0" smtClean="0">
                <a:latin typeface="Times New Roman" panose="02020603050405020304" pitchFamily="18" charset="0"/>
                <a:cs typeface="Times New Roman" panose="02020603050405020304" pitchFamily="18" charset="0"/>
              </a:rPr>
              <a:t>-a</a:t>
            </a:r>
          </a:p>
          <a:p>
            <a:endParaRPr lang="en-US" b="1" dirty="0">
              <a:latin typeface="Constantia" panose="02030602050306030303" pitchFamily="18" charset="0"/>
            </a:endParaRPr>
          </a:p>
        </p:txBody>
      </p:sp>
      <p:sp>
        <p:nvSpPr>
          <p:cNvPr id="3" name="Rectangle 2"/>
          <p:cNvSpPr/>
          <p:nvPr/>
        </p:nvSpPr>
        <p:spPr>
          <a:xfrm>
            <a:off x="10412956" y="-267"/>
            <a:ext cx="914400" cy="12114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62538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5652"/>
                                        </p:tgtEl>
                                        <p:attrNameLst>
                                          <p:attrName>style.visibility</p:attrName>
                                        </p:attrNameLst>
                                      </p:cBhvr>
                                      <p:to>
                                        <p:strVal val="visible"/>
                                      </p:to>
                                    </p:set>
                                    <p:animEffect transition="in" filter="fade">
                                      <p:cBhvr>
                                        <p:cTn id="7" dur="500"/>
                                        <p:tgtEl>
                                          <p:spTgt spid="195652"/>
                                        </p:tgtEl>
                                      </p:cBhvr>
                                    </p:animEffect>
                                    <p:anim calcmode="lin" valueType="num">
                                      <p:cBhvr>
                                        <p:cTn id="8" dur="500" fill="hold"/>
                                        <p:tgtEl>
                                          <p:spTgt spid="195652"/>
                                        </p:tgtEl>
                                        <p:attrNameLst>
                                          <p:attrName>ppt_x</p:attrName>
                                        </p:attrNameLst>
                                      </p:cBhvr>
                                      <p:tavLst>
                                        <p:tav tm="0">
                                          <p:val>
                                            <p:strVal val="#ppt_x"/>
                                          </p:val>
                                        </p:tav>
                                        <p:tav tm="100000">
                                          <p:val>
                                            <p:strVal val="#ppt_x"/>
                                          </p:val>
                                        </p:tav>
                                      </p:tavLst>
                                    </p:anim>
                                    <p:anim calcmode="lin" valueType="num">
                                      <p:cBhvr>
                                        <p:cTn id="9" dur="500" fill="hold"/>
                                        <p:tgtEl>
                                          <p:spTgt spid="1956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5661"/>
                                        </p:tgtEl>
                                        <p:attrNameLst>
                                          <p:attrName>style.visibility</p:attrName>
                                        </p:attrNameLst>
                                      </p:cBhvr>
                                      <p:to>
                                        <p:strVal val="visible"/>
                                      </p:to>
                                    </p:set>
                                    <p:animEffect transition="in" filter="fade">
                                      <p:cBhvr>
                                        <p:cTn id="14" dur="500"/>
                                        <p:tgtEl>
                                          <p:spTgt spid="195661"/>
                                        </p:tgtEl>
                                      </p:cBhvr>
                                    </p:animEffect>
                                    <p:anim calcmode="lin" valueType="num">
                                      <p:cBhvr>
                                        <p:cTn id="15" dur="500" fill="hold"/>
                                        <p:tgtEl>
                                          <p:spTgt spid="195661"/>
                                        </p:tgtEl>
                                        <p:attrNameLst>
                                          <p:attrName>ppt_x</p:attrName>
                                        </p:attrNameLst>
                                      </p:cBhvr>
                                      <p:tavLst>
                                        <p:tav tm="0">
                                          <p:val>
                                            <p:strVal val="#ppt_x"/>
                                          </p:val>
                                        </p:tav>
                                        <p:tav tm="100000">
                                          <p:val>
                                            <p:strVal val="#ppt_x"/>
                                          </p:val>
                                        </p:tav>
                                      </p:tavLst>
                                    </p:anim>
                                    <p:anim calcmode="lin" valueType="num">
                                      <p:cBhvr>
                                        <p:cTn id="16" dur="500" fill="hold"/>
                                        <p:tgtEl>
                                          <p:spTgt spid="19566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5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95656"/>
                                        </p:tgtEl>
                                        <p:attrNameLst>
                                          <p:attrName>style.visibility</p:attrName>
                                        </p:attrNameLst>
                                      </p:cBhvr>
                                      <p:to>
                                        <p:strVal val="visible"/>
                                      </p:to>
                                    </p:set>
                                    <p:animEffect transition="in" filter="fade">
                                      <p:cBhvr>
                                        <p:cTn id="33" dur="500"/>
                                        <p:tgtEl>
                                          <p:spTgt spid="195656"/>
                                        </p:tgtEl>
                                      </p:cBhvr>
                                    </p:animEffect>
                                    <p:anim calcmode="lin" valueType="num">
                                      <p:cBhvr>
                                        <p:cTn id="34" dur="500" fill="hold"/>
                                        <p:tgtEl>
                                          <p:spTgt spid="195656"/>
                                        </p:tgtEl>
                                        <p:attrNameLst>
                                          <p:attrName>ppt_x</p:attrName>
                                        </p:attrNameLst>
                                      </p:cBhvr>
                                      <p:tavLst>
                                        <p:tav tm="0">
                                          <p:val>
                                            <p:strVal val="#ppt_x"/>
                                          </p:val>
                                        </p:tav>
                                        <p:tav tm="100000">
                                          <p:val>
                                            <p:strVal val="#ppt_x"/>
                                          </p:val>
                                        </p:tav>
                                      </p:tavLst>
                                    </p:anim>
                                    <p:anim calcmode="lin" valueType="num">
                                      <p:cBhvr>
                                        <p:cTn id="35" dur="500" fill="hold"/>
                                        <p:tgtEl>
                                          <p:spTgt spid="19565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anim calcmode="lin" valueType="num">
                                      <p:cBhvr>
                                        <p:cTn id="41" dur="500" fill="hold"/>
                                        <p:tgtEl>
                                          <p:spTgt spid="10"/>
                                        </p:tgtEl>
                                        <p:attrNameLst>
                                          <p:attrName>ppt_x</p:attrName>
                                        </p:attrNameLst>
                                      </p:cBhvr>
                                      <p:tavLst>
                                        <p:tav tm="0">
                                          <p:val>
                                            <p:strVal val="#ppt_x"/>
                                          </p:val>
                                        </p:tav>
                                        <p:tav tm="100000">
                                          <p:val>
                                            <p:strVal val="#ppt_x"/>
                                          </p:val>
                                        </p:tav>
                                      </p:tavLst>
                                    </p:anim>
                                    <p:anim calcmode="lin" valueType="num">
                                      <p:cBhvr>
                                        <p:cTn id="4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95667">
                                            <p:txEl>
                                              <p:pRg st="0" end="0"/>
                                            </p:txEl>
                                          </p:spTgt>
                                        </p:tgtEl>
                                        <p:attrNameLst>
                                          <p:attrName>style.visibility</p:attrName>
                                        </p:attrNameLst>
                                      </p:cBhvr>
                                      <p:to>
                                        <p:strVal val="visible"/>
                                      </p:to>
                                    </p:set>
                                    <p:animEffect transition="in" filter="fade">
                                      <p:cBhvr>
                                        <p:cTn id="47" dur="500"/>
                                        <p:tgtEl>
                                          <p:spTgt spid="195667">
                                            <p:txEl>
                                              <p:pRg st="0" end="0"/>
                                            </p:txEl>
                                          </p:spTgt>
                                        </p:tgtEl>
                                      </p:cBhvr>
                                    </p:animEffect>
                                    <p:anim calcmode="lin" valueType="num">
                                      <p:cBhvr>
                                        <p:cTn id="48" dur="500" fill="hold"/>
                                        <p:tgtEl>
                                          <p:spTgt spid="195667">
                                            <p:txEl>
                                              <p:pRg st="0" end="0"/>
                                            </p:txEl>
                                          </p:spTgt>
                                        </p:tgtEl>
                                        <p:attrNameLst>
                                          <p:attrName>ppt_x</p:attrName>
                                        </p:attrNameLst>
                                      </p:cBhvr>
                                      <p:tavLst>
                                        <p:tav tm="0">
                                          <p:val>
                                            <p:strVal val="#ppt_x"/>
                                          </p:val>
                                        </p:tav>
                                        <p:tav tm="100000">
                                          <p:val>
                                            <p:strVal val="#ppt_x"/>
                                          </p:val>
                                        </p:tav>
                                      </p:tavLst>
                                    </p:anim>
                                    <p:anim calcmode="lin" valueType="num">
                                      <p:cBhvr>
                                        <p:cTn id="49" dur="500" fill="hold"/>
                                        <p:tgtEl>
                                          <p:spTgt spid="1956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95627"/>
                                        </p:tgtEl>
                                        <p:attrNameLst>
                                          <p:attrName>style.visibility</p:attrName>
                                        </p:attrNameLst>
                                      </p:cBhvr>
                                      <p:to>
                                        <p:strVal val="visible"/>
                                      </p:to>
                                    </p:set>
                                    <p:animEffect transition="in" filter="fade">
                                      <p:cBhvr>
                                        <p:cTn id="54" dur="500"/>
                                        <p:tgtEl>
                                          <p:spTgt spid="195627"/>
                                        </p:tgtEl>
                                      </p:cBhvr>
                                    </p:animEffect>
                                    <p:anim calcmode="lin" valueType="num">
                                      <p:cBhvr>
                                        <p:cTn id="55" dur="500" fill="hold"/>
                                        <p:tgtEl>
                                          <p:spTgt spid="195627"/>
                                        </p:tgtEl>
                                        <p:attrNameLst>
                                          <p:attrName>ppt_x</p:attrName>
                                        </p:attrNameLst>
                                      </p:cBhvr>
                                      <p:tavLst>
                                        <p:tav tm="0">
                                          <p:val>
                                            <p:strVal val="#ppt_x"/>
                                          </p:val>
                                        </p:tav>
                                        <p:tav tm="100000">
                                          <p:val>
                                            <p:strVal val="#ppt_x"/>
                                          </p:val>
                                        </p:tav>
                                      </p:tavLst>
                                    </p:anim>
                                    <p:anim calcmode="lin" valueType="num">
                                      <p:cBhvr>
                                        <p:cTn id="56" dur="500" fill="hold"/>
                                        <p:tgtEl>
                                          <p:spTgt spid="1956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95668"/>
                                        </p:tgtEl>
                                        <p:attrNameLst>
                                          <p:attrName>style.visibility</p:attrName>
                                        </p:attrNameLst>
                                      </p:cBhvr>
                                      <p:to>
                                        <p:strVal val="visible"/>
                                      </p:to>
                                    </p:set>
                                    <p:animEffect transition="in" filter="fade">
                                      <p:cBhvr>
                                        <p:cTn id="59" dur="500"/>
                                        <p:tgtEl>
                                          <p:spTgt spid="195668"/>
                                        </p:tgtEl>
                                      </p:cBhvr>
                                    </p:animEffect>
                                    <p:anim calcmode="lin" valueType="num">
                                      <p:cBhvr>
                                        <p:cTn id="60" dur="500" fill="hold"/>
                                        <p:tgtEl>
                                          <p:spTgt spid="195668"/>
                                        </p:tgtEl>
                                        <p:attrNameLst>
                                          <p:attrName>ppt_x</p:attrName>
                                        </p:attrNameLst>
                                      </p:cBhvr>
                                      <p:tavLst>
                                        <p:tav tm="0">
                                          <p:val>
                                            <p:strVal val="#ppt_x"/>
                                          </p:val>
                                        </p:tav>
                                        <p:tav tm="100000">
                                          <p:val>
                                            <p:strVal val="#ppt_x"/>
                                          </p:val>
                                        </p:tav>
                                      </p:tavLst>
                                    </p:anim>
                                    <p:anim calcmode="lin" valueType="num">
                                      <p:cBhvr>
                                        <p:cTn id="61" dur="500" fill="hold"/>
                                        <p:tgtEl>
                                          <p:spTgt spid="19566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fade">
                                      <p:cBhvr>
                                        <p:cTn id="66" dur="500"/>
                                        <p:tgtEl>
                                          <p:spTgt spid="84"/>
                                        </p:tgtEl>
                                      </p:cBhvr>
                                    </p:animEffect>
                                    <p:anim calcmode="lin" valueType="num">
                                      <p:cBhvr>
                                        <p:cTn id="67" dur="500" fill="hold"/>
                                        <p:tgtEl>
                                          <p:spTgt spid="84"/>
                                        </p:tgtEl>
                                        <p:attrNameLst>
                                          <p:attrName>ppt_x</p:attrName>
                                        </p:attrNameLst>
                                      </p:cBhvr>
                                      <p:tavLst>
                                        <p:tav tm="0">
                                          <p:val>
                                            <p:strVal val="#ppt_x"/>
                                          </p:val>
                                        </p:tav>
                                        <p:tav tm="100000">
                                          <p:val>
                                            <p:strVal val="#ppt_x"/>
                                          </p:val>
                                        </p:tav>
                                      </p:tavLst>
                                    </p:anim>
                                    <p:anim calcmode="lin" valueType="num">
                                      <p:cBhvr>
                                        <p:cTn id="68" dur="500" fill="hold"/>
                                        <p:tgtEl>
                                          <p:spTgt spid="84"/>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fade">
                                      <p:cBhvr>
                                        <p:cTn id="71" dur="500"/>
                                        <p:tgtEl>
                                          <p:spTgt spid="90"/>
                                        </p:tgtEl>
                                      </p:cBhvr>
                                    </p:animEffect>
                                    <p:anim calcmode="lin" valueType="num">
                                      <p:cBhvr>
                                        <p:cTn id="72" dur="500" fill="hold"/>
                                        <p:tgtEl>
                                          <p:spTgt spid="90"/>
                                        </p:tgtEl>
                                        <p:attrNameLst>
                                          <p:attrName>ppt_x</p:attrName>
                                        </p:attrNameLst>
                                      </p:cBhvr>
                                      <p:tavLst>
                                        <p:tav tm="0">
                                          <p:val>
                                            <p:strVal val="#ppt_x"/>
                                          </p:val>
                                        </p:tav>
                                        <p:tav tm="100000">
                                          <p:val>
                                            <p:strVal val="#ppt_x"/>
                                          </p:val>
                                        </p:tav>
                                      </p:tavLst>
                                    </p:anim>
                                    <p:anim calcmode="lin" valueType="num">
                                      <p:cBhvr>
                                        <p:cTn id="73" dur="5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95647"/>
                                        </p:tgtEl>
                                        <p:attrNameLst>
                                          <p:attrName>style.visibility</p:attrName>
                                        </p:attrNameLst>
                                      </p:cBhvr>
                                      <p:to>
                                        <p:strVal val="visible"/>
                                      </p:to>
                                    </p:set>
                                    <p:animEffect transition="in" filter="fade">
                                      <p:cBhvr>
                                        <p:cTn id="78" dur="500"/>
                                        <p:tgtEl>
                                          <p:spTgt spid="195647"/>
                                        </p:tgtEl>
                                      </p:cBhvr>
                                    </p:animEffect>
                                    <p:anim calcmode="lin" valueType="num">
                                      <p:cBhvr>
                                        <p:cTn id="79" dur="500" fill="hold"/>
                                        <p:tgtEl>
                                          <p:spTgt spid="195647"/>
                                        </p:tgtEl>
                                        <p:attrNameLst>
                                          <p:attrName>ppt_x</p:attrName>
                                        </p:attrNameLst>
                                      </p:cBhvr>
                                      <p:tavLst>
                                        <p:tav tm="0">
                                          <p:val>
                                            <p:strVal val="#ppt_x"/>
                                          </p:val>
                                        </p:tav>
                                        <p:tav tm="100000">
                                          <p:val>
                                            <p:strVal val="#ppt_x"/>
                                          </p:val>
                                        </p:tav>
                                      </p:tavLst>
                                    </p:anim>
                                    <p:anim calcmode="lin" valueType="num">
                                      <p:cBhvr>
                                        <p:cTn id="80" dur="500" fill="hold"/>
                                        <p:tgtEl>
                                          <p:spTgt spid="195647"/>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95657"/>
                                        </p:tgtEl>
                                        <p:attrNameLst>
                                          <p:attrName>style.visibility</p:attrName>
                                        </p:attrNameLst>
                                      </p:cBhvr>
                                      <p:to>
                                        <p:strVal val="visible"/>
                                      </p:to>
                                    </p:set>
                                    <p:animEffect transition="in" filter="fade">
                                      <p:cBhvr>
                                        <p:cTn id="85" dur="500"/>
                                        <p:tgtEl>
                                          <p:spTgt spid="195657"/>
                                        </p:tgtEl>
                                      </p:cBhvr>
                                    </p:animEffect>
                                    <p:anim calcmode="lin" valueType="num">
                                      <p:cBhvr>
                                        <p:cTn id="86" dur="500" fill="hold"/>
                                        <p:tgtEl>
                                          <p:spTgt spid="195657"/>
                                        </p:tgtEl>
                                        <p:attrNameLst>
                                          <p:attrName>ppt_x</p:attrName>
                                        </p:attrNameLst>
                                      </p:cBhvr>
                                      <p:tavLst>
                                        <p:tav tm="0">
                                          <p:val>
                                            <p:strVal val="#ppt_x"/>
                                          </p:val>
                                        </p:tav>
                                        <p:tav tm="100000">
                                          <p:val>
                                            <p:strVal val="#ppt_x"/>
                                          </p:val>
                                        </p:tav>
                                      </p:tavLst>
                                    </p:anim>
                                    <p:anim calcmode="lin" valueType="num">
                                      <p:cBhvr>
                                        <p:cTn id="87" dur="500" fill="hold"/>
                                        <p:tgtEl>
                                          <p:spTgt spid="19565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fade">
                                      <p:cBhvr>
                                        <p:cTn id="92" dur="500"/>
                                        <p:tgtEl>
                                          <p:spTgt spid="82"/>
                                        </p:tgtEl>
                                      </p:cBhvr>
                                    </p:animEffect>
                                    <p:anim calcmode="lin" valueType="num">
                                      <p:cBhvr>
                                        <p:cTn id="93" dur="500" fill="hold"/>
                                        <p:tgtEl>
                                          <p:spTgt spid="82"/>
                                        </p:tgtEl>
                                        <p:attrNameLst>
                                          <p:attrName>ppt_x</p:attrName>
                                        </p:attrNameLst>
                                      </p:cBhvr>
                                      <p:tavLst>
                                        <p:tav tm="0">
                                          <p:val>
                                            <p:strVal val="#ppt_x"/>
                                          </p:val>
                                        </p:tav>
                                        <p:tav tm="100000">
                                          <p:val>
                                            <p:strVal val="#ppt_x"/>
                                          </p:val>
                                        </p:tav>
                                      </p:tavLst>
                                    </p:anim>
                                    <p:anim calcmode="lin" valueType="num">
                                      <p:cBhvr>
                                        <p:cTn id="94"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fade">
                                      <p:cBhvr>
                                        <p:cTn id="99" dur="500"/>
                                        <p:tgtEl>
                                          <p:spTgt spid="9"/>
                                        </p:tgtEl>
                                      </p:cBhvr>
                                    </p:animEffect>
                                    <p:anim calcmode="lin" valueType="num">
                                      <p:cBhvr>
                                        <p:cTn id="100" dur="500" fill="hold"/>
                                        <p:tgtEl>
                                          <p:spTgt spid="9"/>
                                        </p:tgtEl>
                                        <p:attrNameLst>
                                          <p:attrName>ppt_x</p:attrName>
                                        </p:attrNameLst>
                                      </p:cBhvr>
                                      <p:tavLst>
                                        <p:tav tm="0">
                                          <p:val>
                                            <p:strVal val="#ppt_x"/>
                                          </p:val>
                                        </p:tav>
                                        <p:tav tm="100000">
                                          <p:val>
                                            <p:strVal val="#ppt_x"/>
                                          </p:val>
                                        </p:tav>
                                      </p:tavLst>
                                    </p:anim>
                                    <p:anim calcmode="lin" valueType="num">
                                      <p:cBhvr>
                                        <p:cTn id="10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27" grpId="0"/>
      <p:bldP spid="195647" grpId="0"/>
      <p:bldP spid="195652" grpId="0"/>
      <p:bldP spid="195656" grpId="0"/>
      <p:bldP spid="195657" grpId="0"/>
      <p:bldP spid="195661" grpId="0"/>
      <p:bldP spid="195668" grpId="0"/>
      <p:bldP spid="84" grpId="0"/>
      <p:bldP spid="9" grpId="0"/>
      <p:bldP spid="82"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WordArt 4"/>
          <p:cNvSpPr>
            <a:spLocks noChangeArrowheads="1" noChangeShapeType="1" noTextEdit="1"/>
          </p:cNvSpPr>
          <p:nvPr/>
        </p:nvSpPr>
        <p:spPr bwMode="auto">
          <a:xfrm rot="-1615943">
            <a:off x="3268663" y="2462213"/>
            <a:ext cx="5899150" cy="1712912"/>
          </a:xfrm>
          <a:prstGeom prst="rect">
            <a:avLst/>
          </a:prstGeom>
        </p:spPr>
        <p:txBody>
          <a:bodyPr wrap="none" fromWordArt="1">
            <a:prstTxWarp prst="textPlain">
              <a:avLst>
                <a:gd name="adj" fmla="val 50977"/>
              </a:avLst>
            </a:prstTxWarp>
          </a:bodyPr>
          <a:lstStyle/>
          <a:p>
            <a:pPr algn="ctr"/>
            <a:r>
              <a:rPr lang="en-US"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Thank You</a:t>
            </a:r>
          </a:p>
        </p:txBody>
      </p:sp>
    </p:spTree>
    <p:extLst>
      <p:ext uri="{BB962C8B-B14F-4D97-AF65-F5344CB8AC3E}">
        <p14:creationId xmlns:p14="http://schemas.microsoft.com/office/powerpoint/2010/main" val="1656566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141" y="395125"/>
            <a:ext cx="8916155" cy="5498579"/>
          </a:xfrm>
          <a:prstGeom prst="rect">
            <a:avLst/>
          </a:prstGeom>
        </p:spPr>
      </p:pic>
      <p:sp>
        <p:nvSpPr>
          <p:cNvPr id="4" name="Rectangle 3"/>
          <p:cNvSpPr/>
          <p:nvPr/>
        </p:nvSpPr>
        <p:spPr>
          <a:xfrm>
            <a:off x="1412836" y="5933010"/>
            <a:ext cx="8916155" cy="830997"/>
          </a:xfrm>
          <a:prstGeom prst="rect">
            <a:avLst/>
          </a:prstGeom>
        </p:spPr>
        <p:txBody>
          <a:bodyPr wrap="square">
            <a:spAutoFit/>
          </a:bodyPr>
          <a:lstStyle/>
          <a:p>
            <a:pPr algn="ctr"/>
            <a:r>
              <a:rPr lang="en-US" sz="2400" dirty="0">
                <a:latin typeface="Constantia" panose="02030602050306030303" pitchFamily="18" charset="0"/>
              </a:rPr>
              <a:t>Transport mechanisms participating in acid–base handling in a </a:t>
            </a:r>
            <a:r>
              <a:rPr lang="en-US" sz="2400" dirty="0">
                <a:solidFill>
                  <a:srgbClr val="FFFF00"/>
                </a:solidFill>
                <a:latin typeface="Constantia" panose="02030602050306030303" pitchFamily="18" charset="0"/>
              </a:rPr>
              <a:t>proximal tubular cell.</a:t>
            </a:r>
          </a:p>
        </p:txBody>
      </p:sp>
    </p:spTree>
    <p:extLst>
      <p:ext uri="{BB962C8B-B14F-4D97-AF65-F5344CB8AC3E}">
        <p14:creationId xmlns:p14="http://schemas.microsoft.com/office/powerpoint/2010/main" val="1423148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487" y="494520"/>
            <a:ext cx="8808590" cy="5352266"/>
          </a:xfrm>
          <a:prstGeom prst="rect">
            <a:avLst/>
          </a:prstGeom>
        </p:spPr>
      </p:pic>
      <p:sp>
        <p:nvSpPr>
          <p:cNvPr id="4" name="Rectangle 3"/>
          <p:cNvSpPr/>
          <p:nvPr/>
        </p:nvSpPr>
        <p:spPr>
          <a:xfrm>
            <a:off x="1754155" y="5915810"/>
            <a:ext cx="8679922" cy="830997"/>
          </a:xfrm>
          <a:prstGeom prst="rect">
            <a:avLst/>
          </a:prstGeom>
        </p:spPr>
        <p:txBody>
          <a:bodyPr wrap="square">
            <a:spAutoFit/>
          </a:bodyPr>
          <a:lstStyle/>
          <a:p>
            <a:pPr algn="ctr"/>
            <a:r>
              <a:rPr lang="en-US" sz="2400" dirty="0">
                <a:latin typeface="Constantia" panose="02030602050306030303" pitchFamily="18" charset="0"/>
              </a:rPr>
              <a:t>Transport pathways for several amino acids at the luminal and basolateral membranes of a </a:t>
            </a:r>
            <a:r>
              <a:rPr lang="en-US" sz="2400" dirty="0">
                <a:solidFill>
                  <a:srgbClr val="FFFF00"/>
                </a:solidFill>
                <a:latin typeface="Constantia" panose="02030602050306030303" pitchFamily="18" charset="0"/>
              </a:rPr>
              <a:t>proximal tubular cell</a:t>
            </a:r>
          </a:p>
        </p:txBody>
      </p:sp>
    </p:spTree>
    <p:extLst>
      <p:ext uri="{BB962C8B-B14F-4D97-AF65-F5344CB8AC3E}">
        <p14:creationId xmlns:p14="http://schemas.microsoft.com/office/powerpoint/2010/main" val="41219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9854" y="-2221"/>
            <a:ext cx="6746032" cy="6232566"/>
          </a:xfrm>
          <a:prstGeom prst="rect">
            <a:avLst/>
          </a:prstGeom>
        </p:spPr>
      </p:pic>
      <p:sp>
        <p:nvSpPr>
          <p:cNvPr id="4" name="Rectangle 3"/>
          <p:cNvSpPr/>
          <p:nvPr/>
        </p:nvSpPr>
        <p:spPr>
          <a:xfrm>
            <a:off x="606491" y="6225181"/>
            <a:ext cx="11439331" cy="646331"/>
          </a:xfrm>
          <a:prstGeom prst="rect">
            <a:avLst/>
          </a:prstGeom>
        </p:spPr>
        <p:txBody>
          <a:bodyPr wrap="square">
            <a:spAutoFit/>
          </a:bodyPr>
          <a:lstStyle/>
          <a:p>
            <a:pPr algn="ctr"/>
            <a:r>
              <a:rPr lang="en-US" dirty="0">
                <a:latin typeface="Constantia" panose="02030602050306030303" pitchFamily="18" charset="0"/>
              </a:rPr>
              <a:t>Glucose transport from lumen to cell in the </a:t>
            </a:r>
            <a:r>
              <a:rPr lang="en-US" dirty="0">
                <a:solidFill>
                  <a:srgbClr val="FFFF00"/>
                </a:solidFill>
                <a:latin typeface="Constantia" panose="02030602050306030303" pitchFamily="18" charset="0"/>
              </a:rPr>
              <a:t>proximal convoluted tubule and the proximal straight tubule </a:t>
            </a:r>
            <a:r>
              <a:rPr lang="en-US" dirty="0">
                <a:latin typeface="Constantia" panose="02030602050306030303" pitchFamily="18" charset="0"/>
              </a:rPr>
              <a:t>is mediated by the luminal Na</a:t>
            </a:r>
            <a:r>
              <a:rPr lang="en-US" baseline="30000" dirty="0">
                <a:latin typeface="Constantia" panose="02030602050306030303" pitchFamily="18" charset="0"/>
              </a:rPr>
              <a:t>+</a:t>
            </a:r>
            <a:r>
              <a:rPr lang="en-US" dirty="0">
                <a:latin typeface="Constantia" panose="02030602050306030303" pitchFamily="18" charset="0"/>
              </a:rPr>
              <a:t>-dependent glucose transporters SGLT2 and SGLT1, respectively. </a:t>
            </a:r>
          </a:p>
        </p:txBody>
      </p:sp>
      <p:sp>
        <p:nvSpPr>
          <p:cNvPr id="5" name="Rectangle 4"/>
          <p:cNvSpPr/>
          <p:nvPr/>
        </p:nvSpPr>
        <p:spPr>
          <a:xfrm>
            <a:off x="9535887" y="1727823"/>
            <a:ext cx="2593912" cy="2308324"/>
          </a:xfrm>
          <a:prstGeom prst="rect">
            <a:avLst/>
          </a:prstGeom>
        </p:spPr>
        <p:txBody>
          <a:bodyPr wrap="square">
            <a:spAutoFit/>
          </a:bodyPr>
          <a:lstStyle/>
          <a:p>
            <a:r>
              <a:rPr lang="en-US" dirty="0">
                <a:latin typeface="Constantia" panose="02030602050306030303" pitchFamily="18" charset="0"/>
              </a:rPr>
              <a:t>Glucose exit from cells in </a:t>
            </a:r>
            <a:r>
              <a:rPr lang="en-US" dirty="0" smtClean="0">
                <a:latin typeface="Constantia" panose="02030602050306030303" pitchFamily="18" charset="0"/>
              </a:rPr>
              <a:t>these </a:t>
            </a:r>
            <a:r>
              <a:rPr lang="en-US" dirty="0">
                <a:latin typeface="Constantia" panose="02030602050306030303" pitchFamily="18" charset="0"/>
              </a:rPr>
              <a:t>two </a:t>
            </a:r>
            <a:r>
              <a:rPr lang="en-US" dirty="0" smtClean="0">
                <a:latin typeface="Constantia" panose="02030602050306030303" pitchFamily="18" charset="0"/>
              </a:rPr>
              <a:t>nephron </a:t>
            </a:r>
            <a:r>
              <a:rPr lang="en-US" dirty="0">
                <a:latin typeface="Constantia" panose="02030602050306030303" pitchFamily="18" charset="0"/>
              </a:rPr>
              <a:t>segments occurs via the basolateral, </a:t>
            </a:r>
            <a:r>
              <a:rPr lang="en-US" dirty="0" smtClean="0">
                <a:latin typeface="Constantia" panose="02030602050306030303" pitchFamily="18" charset="0"/>
              </a:rPr>
              <a:t>facilitative </a:t>
            </a:r>
            <a:r>
              <a:rPr lang="en-US" dirty="0">
                <a:latin typeface="Constantia" panose="02030602050306030303" pitchFamily="18" charset="0"/>
              </a:rPr>
              <a:t>Na</a:t>
            </a:r>
            <a:r>
              <a:rPr lang="en-US" baseline="30000" dirty="0">
                <a:latin typeface="Constantia" panose="02030602050306030303" pitchFamily="18" charset="0"/>
              </a:rPr>
              <a:t>+</a:t>
            </a:r>
            <a:r>
              <a:rPr lang="en-US" dirty="0">
                <a:latin typeface="Constantia" panose="02030602050306030303" pitchFamily="18" charset="0"/>
              </a:rPr>
              <a:t>-independent glucose </a:t>
            </a:r>
            <a:r>
              <a:rPr lang="en-US" dirty="0" smtClean="0">
                <a:latin typeface="Constantia" panose="02030602050306030303" pitchFamily="18" charset="0"/>
              </a:rPr>
              <a:t>transporters </a:t>
            </a:r>
            <a:r>
              <a:rPr lang="en-US" dirty="0">
                <a:latin typeface="Constantia" panose="02030602050306030303" pitchFamily="18" charset="0"/>
              </a:rPr>
              <a:t>GLUT2 and GLUT1, respectively</a:t>
            </a:r>
          </a:p>
        </p:txBody>
      </p:sp>
    </p:spTree>
    <p:extLst>
      <p:ext uri="{BB962C8B-B14F-4D97-AF65-F5344CB8AC3E}">
        <p14:creationId xmlns:p14="http://schemas.microsoft.com/office/powerpoint/2010/main" val="801730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253" y="330261"/>
            <a:ext cx="9110871" cy="5225143"/>
          </a:xfrm>
          <a:prstGeom prst="rect">
            <a:avLst/>
          </a:prstGeom>
        </p:spPr>
      </p:pic>
      <p:sp>
        <p:nvSpPr>
          <p:cNvPr id="4" name="Rectangle 3"/>
          <p:cNvSpPr/>
          <p:nvPr/>
        </p:nvSpPr>
        <p:spPr>
          <a:xfrm>
            <a:off x="1418253" y="5879945"/>
            <a:ext cx="9110870" cy="707886"/>
          </a:xfrm>
          <a:prstGeom prst="rect">
            <a:avLst/>
          </a:prstGeom>
        </p:spPr>
        <p:txBody>
          <a:bodyPr wrap="square">
            <a:spAutoFit/>
          </a:bodyPr>
          <a:lstStyle/>
          <a:p>
            <a:pPr algn="ctr"/>
            <a:r>
              <a:rPr lang="en-US" sz="2000" dirty="0">
                <a:latin typeface="Constantia" panose="02030602050306030303" pitchFamily="18" charset="0"/>
              </a:rPr>
              <a:t>Transcellular and paracellular transport pathways in the </a:t>
            </a:r>
            <a:r>
              <a:rPr lang="en-US" sz="2000" dirty="0" smtClean="0">
                <a:solidFill>
                  <a:srgbClr val="FFFF00"/>
                </a:solidFill>
                <a:latin typeface="Constantia" panose="02030602050306030303" pitchFamily="18" charset="0"/>
              </a:rPr>
              <a:t>TALH</a:t>
            </a:r>
            <a:r>
              <a:rPr lang="en-US" sz="2000" dirty="0" smtClean="0">
                <a:latin typeface="Constantia" panose="02030602050306030303" pitchFamily="18" charset="0"/>
              </a:rPr>
              <a:t>. </a:t>
            </a:r>
            <a:r>
              <a:rPr lang="en-US" sz="2000" dirty="0">
                <a:latin typeface="Constantia" panose="02030602050306030303" pitchFamily="18" charset="0"/>
              </a:rPr>
              <a:t>Cl</a:t>
            </a:r>
            <a:r>
              <a:rPr lang="en-US" sz="2000" baseline="30000" dirty="0">
                <a:latin typeface="Constantia" panose="02030602050306030303" pitchFamily="18" charset="0"/>
              </a:rPr>
              <a:t>−</a:t>
            </a:r>
            <a:r>
              <a:rPr lang="en-US" sz="2000" dirty="0">
                <a:latin typeface="Constantia" panose="02030602050306030303" pitchFamily="18" charset="0"/>
              </a:rPr>
              <a:t> reabsorption across the luminal membrane occurs via the Na</a:t>
            </a:r>
            <a:r>
              <a:rPr lang="en-US" sz="2000" baseline="30000" dirty="0">
                <a:latin typeface="Constantia" panose="02030602050306030303" pitchFamily="18" charset="0"/>
              </a:rPr>
              <a:t>+</a:t>
            </a:r>
            <a:r>
              <a:rPr lang="en-US" sz="2000" dirty="0">
                <a:latin typeface="Constantia" panose="02030602050306030303" pitchFamily="18" charset="0"/>
              </a:rPr>
              <a:t>, K</a:t>
            </a:r>
            <a:r>
              <a:rPr lang="en-US" sz="2000" baseline="30000" dirty="0">
                <a:latin typeface="Constantia" panose="02030602050306030303" pitchFamily="18" charset="0"/>
              </a:rPr>
              <a:t>+</a:t>
            </a:r>
            <a:r>
              <a:rPr lang="en-US" sz="2000" dirty="0">
                <a:latin typeface="Constantia" panose="02030602050306030303" pitchFamily="18" charset="0"/>
              </a:rPr>
              <a:t>, 2Cl</a:t>
            </a:r>
            <a:r>
              <a:rPr lang="en-US" sz="2000" baseline="30000" dirty="0">
                <a:latin typeface="Constantia" panose="02030602050306030303" pitchFamily="18" charset="0"/>
              </a:rPr>
              <a:t>−</a:t>
            </a:r>
            <a:r>
              <a:rPr lang="en-US" sz="2000" dirty="0">
                <a:latin typeface="Constantia" panose="02030602050306030303" pitchFamily="18" charset="0"/>
              </a:rPr>
              <a:t> </a:t>
            </a:r>
            <a:r>
              <a:rPr lang="en-US" sz="2000" dirty="0" smtClean="0">
                <a:latin typeface="Constantia" panose="02030602050306030303" pitchFamily="18" charset="0"/>
              </a:rPr>
              <a:t>cotransporter (NKCC2) </a:t>
            </a:r>
            <a:endParaRPr lang="en-US" sz="2000" dirty="0">
              <a:latin typeface="Constantia" panose="02030602050306030303" pitchFamily="18" charset="0"/>
            </a:endParaRPr>
          </a:p>
        </p:txBody>
      </p:sp>
      <p:sp>
        <p:nvSpPr>
          <p:cNvPr id="5" name="TextBox 4"/>
          <p:cNvSpPr txBox="1"/>
          <p:nvPr/>
        </p:nvSpPr>
        <p:spPr>
          <a:xfrm>
            <a:off x="6046234" y="1474234"/>
            <a:ext cx="1156999" cy="369332"/>
          </a:xfrm>
          <a:prstGeom prst="rect">
            <a:avLst/>
          </a:prstGeom>
          <a:noFill/>
        </p:spPr>
        <p:txBody>
          <a:bodyPr wrap="square" rtlCol="0">
            <a:spAutoFit/>
          </a:bodyPr>
          <a:lstStyle/>
          <a:p>
            <a:r>
              <a:rPr lang="en-US" b="1" dirty="0" smtClean="0">
                <a:solidFill>
                  <a:schemeClr val="bg1"/>
                </a:solidFill>
                <a:latin typeface="Constantia" panose="02030602050306030303" pitchFamily="18" charset="0"/>
              </a:rPr>
              <a:t>X-linked</a:t>
            </a:r>
            <a:endParaRPr lang="en-US" b="1" dirty="0">
              <a:solidFill>
                <a:schemeClr val="bg1"/>
              </a:solidFill>
              <a:latin typeface="Constantia" panose="02030602050306030303" pitchFamily="18" charset="0"/>
            </a:endParaRPr>
          </a:p>
        </p:txBody>
      </p:sp>
      <p:sp>
        <p:nvSpPr>
          <p:cNvPr id="2" name="TextBox 1"/>
          <p:cNvSpPr txBox="1"/>
          <p:nvPr/>
        </p:nvSpPr>
        <p:spPr>
          <a:xfrm>
            <a:off x="3620278" y="5131836"/>
            <a:ext cx="1007706" cy="369332"/>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FHHNC</a:t>
            </a:r>
            <a:endParaRPr lang="en-US" b="1" dirty="0">
              <a:solidFill>
                <a:schemeClr val="bg1"/>
              </a:solidFill>
              <a:latin typeface="Arial" panose="020B0604020202020204" pitchFamily="34" charset="0"/>
              <a:cs typeface="Arial" panose="020B0604020202020204" pitchFamily="34" charset="0"/>
            </a:endParaRPr>
          </a:p>
        </p:txBody>
      </p:sp>
      <p:cxnSp>
        <p:nvCxnSpPr>
          <p:cNvPr id="7" name="Straight Arrow Connector 6"/>
          <p:cNvCxnSpPr/>
          <p:nvPr/>
        </p:nvCxnSpPr>
        <p:spPr>
          <a:xfrm flipV="1">
            <a:off x="4058816" y="4767942"/>
            <a:ext cx="0" cy="30790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554967" y="5148545"/>
            <a:ext cx="1073017" cy="3788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267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Fig12_29UniCotrans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315" y="625151"/>
            <a:ext cx="8321043" cy="580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6"/>
          <p:cNvSpPr txBox="1">
            <a:spLocks noChangeArrowheads="1"/>
          </p:cNvSpPr>
          <p:nvPr/>
        </p:nvSpPr>
        <p:spPr bwMode="auto">
          <a:xfrm>
            <a:off x="1668621" y="6413245"/>
            <a:ext cx="8839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200" dirty="0">
                <a:solidFill>
                  <a:srgbClr val="FFFF00"/>
                </a:solidFill>
                <a:latin typeface="Constantia" panose="02030602050306030303" pitchFamily="18" charset="0"/>
              </a:rPr>
              <a:t> </a:t>
            </a:r>
            <a:r>
              <a:rPr lang="en-US" altLang="en-US" sz="2200" dirty="0" smtClean="0">
                <a:solidFill>
                  <a:srgbClr val="FFFF00"/>
                </a:solidFill>
                <a:latin typeface="Constantia" panose="02030602050306030303" pitchFamily="18" charset="0"/>
              </a:rPr>
              <a:t>                        AGAINST </a:t>
            </a:r>
            <a:r>
              <a:rPr lang="en-US" altLang="en-US" sz="2200" dirty="0">
                <a:solidFill>
                  <a:srgbClr val="FFFF00"/>
                </a:solidFill>
                <a:latin typeface="Constantia" panose="02030602050306030303" pitchFamily="18" charset="0"/>
              </a:rPr>
              <a:t>A CONCENTRATION GRADIENT</a:t>
            </a:r>
          </a:p>
        </p:txBody>
      </p:sp>
      <p:sp>
        <p:nvSpPr>
          <p:cNvPr id="9221" name="TextBox 4"/>
          <p:cNvSpPr txBox="1">
            <a:spLocks noChangeArrowheads="1"/>
          </p:cNvSpPr>
          <p:nvPr/>
        </p:nvSpPr>
        <p:spPr bwMode="auto">
          <a:xfrm>
            <a:off x="3424332" y="928401"/>
            <a:ext cx="585962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dirty="0" smtClean="0">
                <a:solidFill>
                  <a:schemeClr val="bg1"/>
                </a:solidFill>
                <a:latin typeface="Arial" panose="020B0604020202020204" pitchFamily="34" charset="0"/>
              </a:rPr>
              <a:t>Na</a:t>
            </a:r>
            <a:r>
              <a:rPr lang="en-US" altLang="en-US" sz="1800" baseline="34000" dirty="0" smtClean="0">
                <a:solidFill>
                  <a:schemeClr val="bg1"/>
                </a:solidFill>
                <a:latin typeface="Arial" panose="020B0604020202020204" pitchFamily="34" charset="0"/>
              </a:rPr>
              <a:t>+</a:t>
            </a:r>
            <a:r>
              <a:rPr lang="en-US" altLang="en-US" sz="1800" dirty="0" smtClean="0">
                <a:solidFill>
                  <a:schemeClr val="bg1"/>
                </a:solidFill>
                <a:latin typeface="Arial" panose="020B0604020202020204" pitchFamily="34" charset="0"/>
              </a:rPr>
              <a:t>                        </a:t>
            </a:r>
            <a:r>
              <a:rPr lang="en-US" altLang="en-US" sz="1800" dirty="0">
                <a:solidFill>
                  <a:schemeClr val="bg1"/>
                </a:solidFill>
                <a:latin typeface="Arial" panose="020B0604020202020204" pitchFamily="34" charset="0"/>
              </a:rPr>
              <a:t>Na-----Pi                 </a:t>
            </a:r>
            <a:r>
              <a:rPr lang="en-US" altLang="en-US" sz="1800" dirty="0" smtClean="0">
                <a:solidFill>
                  <a:schemeClr val="bg1"/>
                </a:solidFill>
                <a:latin typeface="Arial" panose="020B0604020202020204" pitchFamily="34" charset="0"/>
              </a:rPr>
              <a:t>        Na/K</a:t>
            </a:r>
            <a:endParaRPr lang="en-US" altLang="en-US" sz="1800" dirty="0">
              <a:solidFill>
                <a:schemeClr val="bg1"/>
              </a:solidFill>
              <a:latin typeface="Arial" panose="020B0604020202020204" pitchFamily="34" charset="0"/>
            </a:endParaRPr>
          </a:p>
        </p:txBody>
      </p:sp>
      <p:sp>
        <p:nvSpPr>
          <p:cNvPr id="5" name="Text Box 6"/>
          <p:cNvSpPr txBox="1">
            <a:spLocks noChangeArrowheads="1"/>
          </p:cNvSpPr>
          <p:nvPr/>
        </p:nvSpPr>
        <p:spPr bwMode="auto">
          <a:xfrm>
            <a:off x="1752600" y="82968"/>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None/>
            </a:pPr>
            <a:r>
              <a:rPr lang="en-US" altLang="en-US" dirty="0">
                <a:solidFill>
                  <a:srgbClr val="FFFF00"/>
                </a:solidFill>
                <a:latin typeface="Constantia" panose="02030602050306030303" pitchFamily="18" charset="0"/>
              </a:rPr>
              <a:t>   </a:t>
            </a:r>
            <a:r>
              <a:rPr lang="en-US" altLang="en-US" dirty="0" smtClean="0">
                <a:solidFill>
                  <a:srgbClr val="FFFF00"/>
                </a:solidFill>
                <a:latin typeface="Constantia" panose="02030602050306030303" pitchFamily="18" charset="0"/>
              </a:rPr>
              <a:t>           SOLUTE TRANSPORT: ACTIVE</a:t>
            </a:r>
            <a:endParaRPr lang="en-US" altLang="en-US" dirty="0">
              <a:solidFill>
                <a:srgbClr val="FFFF00"/>
              </a:solidFill>
              <a:latin typeface="Constantia" panose="02030602050306030303" pitchFamily="18" charset="0"/>
            </a:endParaRPr>
          </a:p>
        </p:txBody>
      </p:sp>
    </p:spTree>
    <p:extLst>
      <p:ext uri="{BB962C8B-B14F-4D97-AF65-F5344CB8AC3E}">
        <p14:creationId xmlns:p14="http://schemas.microsoft.com/office/powerpoint/2010/main" val="2972227627"/>
      </p:ext>
    </p:extLst>
  </p:cSld>
  <p:clrMapOvr>
    <a:masterClrMapping/>
  </p:clrMapOvr>
  <mc:AlternateContent xmlns:mc="http://schemas.openxmlformats.org/markup-compatibility/2006" xmlns:p14="http://schemas.microsoft.com/office/powerpoint/2010/main">
    <mc:Choice Requires="p14">
      <p:transition spd="slow" p14:dur="2000" advTm="36406"/>
    </mc:Choice>
    <mc:Fallback xmlns="">
      <p:transition spd="slow" advTm="36406"/>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53" y="101418"/>
            <a:ext cx="7730359" cy="5834510"/>
          </a:xfrm>
          <a:prstGeom prst="rect">
            <a:avLst/>
          </a:prstGeom>
        </p:spPr>
      </p:pic>
      <p:sp>
        <p:nvSpPr>
          <p:cNvPr id="4" name="Rectangle 3"/>
          <p:cNvSpPr/>
          <p:nvPr/>
        </p:nvSpPr>
        <p:spPr>
          <a:xfrm>
            <a:off x="1791476" y="5917268"/>
            <a:ext cx="8378888" cy="1015663"/>
          </a:xfrm>
          <a:prstGeom prst="rect">
            <a:avLst/>
          </a:prstGeom>
        </p:spPr>
        <p:txBody>
          <a:bodyPr wrap="square">
            <a:spAutoFit/>
          </a:bodyPr>
          <a:lstStyle/>
          <a:p>
            <a:pPr algn="ctr"/>
            <a:r>
              <a:rPr lang="en-US" sz="2000" dirty="0">
                <a:latin typeface="Constantia" panose="02030602050306030303" pitchFamily="18" charset="0"/>
              </a:rPr>
              <a:t>Transport mechanisms in the </a:t>
            </a:r>
            <a:r>
              <a:rPr lang="en-US" sz="2000" dirty="0">
                <a:solidFill>
                  <a:srgbClr val="FFFF00"/>
                </a:solidFill>
                <a:latin typeface="Constantia" panose="02030602050306030303" pitchFamily="18" charset="0"/>
              </a:rPr>
              <a:t>distal convoluted tubule</a:t>
            </a:r>
            <a:r>
              <a:rPr lang="en-US" sz="2000" dirty="0">
                <a:latin typeface="Constantia" panose="02030602050306030303" pitchFamily="18" charset="0"/>
              </a:rPr>
              <a:t>. Na</a:t>
            </a:r>
            <a:r>
              <a:rPr lang="en-US" sz="2000" baseline="30000" dirty="0">
                <a:latin typeface="Constantia" panose="02030602050306030303" pitchFamily="18" charset="0"/>
              </a:rPr>
              <a:t>+</a:t>
            </a:r>
            <a:r>
              <a:rPr lang="en-US" sz="2000" dirty="0">
                <a:latin typeface="Constantia" panose="02030602050306030303" pitchFamily="18" charset="0"/>
              </a:rPr>
              <a:t> and Cl</a:t>
            </a:r>
            <a:r>
              <a:rPr lang="en-US" sz="2000" baseline="30000" dirty="0">
                <a:latin typeface="Constantia" panose="02030602050306030303" pitchFamily="18" charset="0"/>
              </a:rPr>
              <a:t>−</a:t>
            </a:r>
            <a:r>
              <a:rPr lang="en-US" sz="2000" dirty="0">
                <a:latin typeface="Constantia" panose="02030602050306030303" pitchFamily="18" charset="0"/>
              </a:rPr>
              <a:t> reabsorption occurs via the luminal, thiazide-sensitive NaCl cotransporter (TSC; NCCT). </a:t>
            </a:r>
          </a:p>
        </p:txBody>
      </p:sp>
    </p:spTree>
    <p:extLst>
      <p:ext uri="{BB962C8B-B14F-4D97-AF65-F5344CB8AC3E}">
        <p14:creationId xmlns:p14="http://schemas.microsoft.com/office/powerpoint/2010/main" val="2810619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192" y="-4217"/>
            <a:ext cx="7651242" cy="6162422"/>
          </a:xfrm>
          <a:prstGeom prst="rect">
            <a:avLst/>
          </a:prstGeom>
        </p:spPr>
      </p:pic>
      <p:sp>
        <p:nvSpPr>
          <p:cNvPr id="4" name="Rectangle 3"/>
          <p:cNvSpPr/>
          <p:nvPr/>
        </p:nvSpPr>
        <p:spPr>
          <a:xfrm>
            <a:off x="2491276" y="6214396"/>
            <a:ext cx="7576455" cy="646331"/>
          </a:xfrm>
          <a:prstGeom prst="rect">
            <a:avLst/>
          </a:prstGeom>
        </p:spPr>
        <p:txBody>
          <a:bodyPr wrap="square">
            <a:spAutoFit/>
          </a:bodyPr>
          <a:lstStyle/>
          <a:p>
            <a:r>
              <a:rPr lang="en-US" dirty="0">
                <a:latin typeface="Constantia" panose="02030602050306030303" pitchFamily="18" charset="0"/>
              </a:rPr>
              <a:t>Transport mechanisms involved in electrolyte and acid–base handling in </a:t>
            </a:r>
            <a:r>
              <a:rPr lang="en-US" dirty="0">
                <a:solidFill>
                  <a:srgbClr val="FFFF00"/>
                </a:solidFill>
                <a:latin typeface="Constantia" panose="02030602050306030303" pitchFamily="18" charset="0"/>
              </a:rPr>
              <a:t>principal </a:t>
            </a:r>
            <a:r>
              <a:rPr lang="en-US" dirty="0" smtClean="0">
                <a:solidFill>
                  <a:srgbClr val="FFFF00"/>
                </a:solidFill>
                <a:latin typeface="Constantia" panose="02030602050306030303" pitchFamily="18" charset="0"/>
              </a:rPr>
              <a:t>cell (A</a:t>
            </a:r>
            <a:r>
              <a:rPr lang="en-US" dirty="0">
                <a:solidFill>
                  <a:srgbClr val="FFFF00"/>
                </a:solidFill>
                <a:latin typeface="Constantia" panose="02030602050306030303" pitchFamily="18" charset="0"/>
              </a:rPr>
              <a:t>) and α-intercalated cell (B) of the cortical collecting duct.</a:t>
            </a:r>
          </a:p>
        </p:txBody>
      </p:sp>
    </p:spTree>
    <p:extLst>
      <p:ext uri="{BB962C8B-B14F-4D97-AF65-F5344CB8AC3E}">
        <p14:creationId xmlns:p14="http://schemas.microsoft.com/office/powerpoint/2010/main" val="1673413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831" y="1110343"/>
            <a:ext cx="10253565" cy="4058816"/>
          </a:xfrm>
          <a:prstGeom prst="rect">
            <a:avLst/>
          </a:prstGeom>
        </p:spPr>
      </p:pic>
      <p:sp>
        <p:nvSpPr>
          <p:cNvPr id="4" name="Rectangle 3"/>
          <p:cNvSpPr/>
          <p:nvPr/>
        </p:nvSpPr>
        <p:spPr>
          <a:xfrm>
            <a:off x="979832" y="5492442"/>
            <a:ext cx="10394184" cy="1323439"/>
          </a:xfrm>
          <a:prstGeom prst="rect">
            <a:avLst/>
          </a:prstGeom>
        </p:spPr>
        <p:txBody>
          <a:bodyPr wrap="square">
            <a:spAutoFit/>
          </a:bodyPr>
          <a:lstStyle/>
          <a:p>
            <a:r>
              <a:rPr lang="en-US" sz="2000" dirty="0">
                <a:latin typeface="Constantia" panose="02030602050306030303" pitchFamily="18" charset="0"/>
              </a:rPr>
              <a:t>Regulation of aquaporin 2 (AQP2) recycling in a </a:t>
            </a:r>
            <a:r>
              <a:rPr lang="en-US" sz="2000" dirty="0">
                <a:solidFill>
                  <a:srgbClr val="FFFF00"/>
                </a:solidFill>
                <a:latin typeface="Constantia" panose="02030602050306030303" pitchFamily="18" charset="0"/>
              </a:rPr>
              <a:t>principal </a:t>
            </a:r>
            <a:r>
              <a:rPr lang="en-US" sz="2000" dirty="0" smtClean="0">
                <a:solidFill>
                  <a:srgbClr val="FFFF00"/>
                </a:solidFill>
                <a:latin typeface="Constantia" panose="02030602050306030303" pitchFamily="18" charset="0"/>
              </a:rPr>
              <a:t>cell of </a:t>
            </a:r>
            <a:r>
              <a:rPr lang="en-US" sz="2000" dirty="0">
                <a:solidFill>
                  <a:srgbClr val="FFFF00"/>
                </a:solidFill>
                <a:latin typeface="Constantia" panose="02030602050306030303" pitchFamily="18" charset="0"/>
              </a:rPr>
              <a:t>the collecting duct</a:t>
            </a:r>
            <a:r>
              <a:rPr lang="en-US" sz="2000" dirty="0">
                <a:latin typeface="Constantia" panose="02030602050306030303" pitchFamily="18" charset="0"/>
              </a:rPr>
              <a:t>. Binding of arginine vasopressin (AVP) to the G protein-coupled vasopressin type 2 receptor (V2R) at the basolateral </a:t>
            </a:r>
            <a:r>
              <a:rPr lang="en-US" sz="2000" dirty="0" smtClean="0">
                <a:latin typeface="Constantia" panose="02030602050306030303" pitchFamily="18" charset="0"/>
              </a:rPr>
              <a:t>membrane triggers </a:t>
            </a:r>
            <a:r>
              <a:rPr lang="en-US" sz="2000" dirty="0">
                <a:latin typeface="Constantia" panose="02030602050306030303" pitchFamily="18" charset="0"/>
              </a:rPr>
              <a:t>a signaling cascade, which results in protein kinase A (PKA)-induced phosphorylation of AQP2 in intracellular vesicles.</a:t>
            </a:r>
          </a:p>
        </p:txBody>
      </p:sp>
    </p:spTree>
    <p:extLst>
      <p:ext uri="{BB962C8B-B14F-4D97-AF65-F5344CB8AC3E}">
        <p14:creationId xmlns:p14="http://schemas.microsoft.com/office/powerpoint/2010/main" val="1698673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068" y="569167"/>
            <a:ext cx="8786937" cy="536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66121" y="6195726"/>
            <a:ext cx="8985379" cy="400110"/>
          </a:xfrm>
          <a:prstGeom prst="rect">
            <a:avLst/>
          </a:prstGeom>
        </p:spPr>
        <p:txBody>
          <a:bodyPr wrap="square">
            <a:spAutoFit/>
          </a:bodyPr>
          <a:lstStyle/>
          <a:p>
            <a:r>
              <a:rPr lang="en-US" sz="2000" dirty="0">
                <a:solidFill>
                  <a:schemeClr val="bg2">
                    <a:lumMod val="20000"/>
                    <a:lumOff val="80000"/>
                  </a:schemeClr>
                </a:solidFill>
                <a:latin typeface="Constantia" panose="02030602050306030303" pitchFamily="18" charset="0"/>
                <a:ea typeface="Times New Roman" panose="02020603050405020304" pitchFamily="18" charset="0"/>
              </a:rPr>
              <a:t>Pathophysiology of Pseudohypoaldosteronism type 1 and Liddle’s </a:t>
            </a:r>
            <a:r>
              <a:rPr lang="en-US" sz="2000" dirty="0" smtClean="0">
                <a:solidFill>
                  <a:schemeClr val="bg2">
                    <a:lumMod val="20000"/>
                    <a:lumOff val="80000"/>
                  </a:schemeClr>
                </a:solidFill>
                <a:latin typeface="Constantia" panose="02030602050306030303" pitchFamily="18" charset="0"/>
                <a:ea typeface="Times New Roman" panose="02020603050405020304" pitchFamily="18" charset="0"/>
              </a:rPr>
              <a:t>syndrome</a:t>
            </a:r>
            <a:endParaRPr lang="en-US" sz="2000" dirty="0">
              <a:solidFill>
                <a:schemeClr val="bg2">
                  <a:lumMod val="20000"/>
                  <a:lumOff val="80000"/>
                </a:schemeClr>
              </a:solidFill>
              <a:effectLst/>
              <a:latin typeface="Constantia" panose="02030602050306030303" pitchFamily="18" charset="0"/>
              <a:ea typeface="Times New Roman" panose="02020603050405020304" pitchFamily="18" charset="0"/>
            </a:endParaRPr>
          </a:p>
        </p:txBody>
      </p:sp>
      <p:sp>
        <p:nvSpPr>
          <p:cNvPr id="3" name="TextBox 2"/>
          <p:cNvSpPr txBox="1"/>
          <p:nvPr/>
        </p:nvSpPr>
        <p:spPr>
          <a:xfrm>
            <a:off x="6400794" y="5066521"/>
            <a:ext cx="298480"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610250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8" descr="1ADK01F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019" y="549328"/>
            <a:ext cx="4937100" cy="612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10"/>
          <p:cNvSpPr txBox="1">
            <a:spLocks noChangeArrowheads="1"/>
          </p:cNvSpPr>
          <p:nvPr/>
        </p:nvSpPr>
        <p:spPr bwMode="auto">
          <a:xfrm>
            <a:off x="155501" y="26108"/>
            <a:ext cx="10397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latin typeface="Garamond" panose="02020404030301010803" pitchFamily="18" charset="0"/>
              </a:rPr>
              <a:t>INTRACELLULAR ACTION OF ANTIDIURETIC HORMONE</a:t>
            </a:r>
          </a:p>
        </p:txBody>
      </p:sp>
      <p:sp>
        <p:nvSpPr>
          <p:cNvPr id="24582" name="Text Box 11"/>
          <p:cNvSpPr txBox="1">
            <a:spLocks noChangeArrowheads="1"/>
          </p:cNvSpPr>
          <p:nvPr/>
        </p:nvSpPr>
        <p:spPr bwMode="auto">
          <a:xfrm>
            <a:off x="3968798" y="5099790"/>
            <a:ext cx="7778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1" dirty="0" smtClean="0">
                <a:solidFill>
                  <a:srgbClr val="003366"/>
                </a:solidFill>
                <a:latin typeface="Garamond" panose="02020404030301010803" pitchFamily="18" charset="0"/>
              </a:rPr>
              <a:t>V2R</a:t>
            </a:r>
            <a:endParaRPr lang="en-US" altLang="en-US" sz="2200" b="1" dirty="0">
              <a:solidFill>
                <a:srgbClr val="003366"/>
              </a:solidFill>
              <a:latin typeface="Garamond" panose="02020404030301010803" pitchFamily="18" charset="0"/>
            </a:endParaRPr>
          </a:p>
        </p:txBody>
      </p:sp>
      <p:sp>
        <p:nvSpPr>
          <p:cNvPr id="24583" name="Line 12"/>
          <p:cNvSpPr>
            <a:spLocks noChangeShapeType="1"/>
          </p:cNvSpPr>
          <p:nvPr/>
        </p:nvSpPr>
        <p:spPr bwMode="auto">
          <a:xfrm>
            <a:off x="4724400" y="44196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Line 13"/>
          <p:cNvSpPr>
            <a:spLocks noChangeShapeType="1"/>
          </p:cNvSpPr>
          <p:nvPr/>
        </p:nvSpPr>
        <p:spPr bwMode="auto">
          <a:xfrm>
            <a:off x="4724400" y="5105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5" name="Line 14"/>
          <p:cNvSpPr>
            <a:spLocks noChangeShapeType="1"/>
          </p:cNvSpPr>
          <p:nvPr/>
        </p:nvSpPr>
        <p:spPr bwMode="auto">
          <a:xfrm flipH="1">
            <a:off x="4572000" y="5257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6" name="Line 15"/>
          <p:cNvSpPr>
            <a:spLocks noChangeShapeType="1"/>
          </p:cNvSpPr>
          <p:nvPr/>
        </p:nvSpPr>
        <p:spPr bwMode="auto">
          <a:xfrm flipH="1">
            <a:off x="4572000" y="4419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0" name="Oval 19"/>
          <p:cNvSpPr>
            <a:spLocks noChangeArrowheads="1"/>
          </p:cNvSpPr>
          <p:nvPr/>
        </p:nvSpPr>
        <p:spPr bwMode="auto">
          <a:xfrm>
            <a:off x="4495800" y="2256454"/>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dirty="0"/>
              <a:t>3</a:t>
            </a:r>
          </a:p>
        </p:txBody>
      </p:sp>
      <p:sp>
        <p:nvSpPr>
          <p:cNvPr id="24591" name="Oval 20"/>
          <p:cNvSpPr>
            <a:spLocks noChangeArrowheads="1"/>
          </p:cNvSpPr>
          <p:nvPr/>
        </p:nvSpPr>
        <p:spPr bwMode="auto">
          <a:xfrm>
            <a:off x="4419600" y="3352800"/>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dirty="0"/>
              <a:t>4</a:t>
            </a:r>
          </a:p>
        </p:txBody>
      </p:sp>
      <p:sp>
        <p:nvSpPr>
          <p:cNvPr id="24592" name="Oval 21"/>
          <p:cNvSpPr>
            <a:spLocks noChangeArrowheads="1"/>
          </p:cNvSpPr>
          <p:nvPr/>
        </p:nvSpPr>
        <p:spPr bwMode="auto">
          <a:xfrm>
            <a:off x="5410200" y="5105400"/>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a:t>5</a:t>
            </a:r>
          </a:p>
        </p:txBody>
      </p:sp>
      <p:sp>
        <p:nvSpPr>
          <p:cNvPr id="24593" name="Oval 22"/>
          <p:cNvSpPr>
            <a:spLocks noChangeArrowheads="1"/>
          </p:cNvSpPr>
          <p:nvPr/>
        </p:nvSpPr>
        <p:spPr bwMode="auto">
          <a:xfrm>
            <a:off x="5334000" y="1143000"/>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dirty="0"/>
              <a:t>6</a:t>
            </a:r>
          </a:p>
        </p:txBody>
      </p:sp>
      <p:sp>
        <p:nvSpPr>
          <p:cNvPr id="24595" name="Oval 24"/>
          <p:cNvSpPr>
            <a:spLocks noChangeArrowheads="1"/>
          </p:cNvSpPr>
          <p:nvPr/>
        </p:nvSpPr>
        <p:spPr bwMode="auto">
          <a:xfrm>
            <a:off x="3886200" y="5486400"/>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a:t>7</a:t>
            </a:r>
          </a:p>
        </p:txBody>
      </p:sp>
      <p:sp>
        <p:nvSpPr>
          <p:cNvPr id="24596" name="Text Box 25"/>
          <p:cNvSpPr txBox="1">
            <a:spLocks noChangeArrowheads="1"/>
          </p:cNvSpPr>
          <p:nvPr/>
        </p:nvSpPr>
        <p:spPr bwMode="auto">
          <a:xfrm>
            <a:off x="7921690" y="1278291"/>
            <a:ext cx="359228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2">
                    <a:lumMod val="20000"/>
                    <a:lumOff val="80000"/>
                  </a:schemeClr>
                </a:solidFill>
                <a:latin typeface="Garamond" panose="02020404030301010803" pitchFamily="18" charset="0"/>
              </a:rPr>
              <a:t>AVP regulated transcellular water permeation of apical membrane of CD </a:t>
            </a:r>
            <a:r>
              <a:rPr lang="en-US" altLang="en-US" sz="2800" b="1" dirty="0" smtClean="0">
                <a:solidFill>
                  <a:schemeClr val="bg2">
                    <a:lumMod val="20000"/>
                    <a:lumOff val="80000"/>
                  </a:schemeClr>
                </a:solidFill>
                <a:latin typeface="Garamond" panose="02020404030301010803" pitchFamily="18" charset="0"/>
              </a:rPr>
              <a:t>Principal </a:t>
            </a:r>
            <a:r>
              <a:rPr lang="en-US" altLang="en-US" sz="2800" b="1" dirty="0">
                <a:solidFill>
                  <a:schemeClr val="bg2">
                    <a:lumMod val="20000"/>
                    <a:lumOff val="80000"/>
                  </a:schemeClr>
                </a:solidFill>
                <a:latin typeface="Garamond" panose="02020404030301010803" pitchFamily="18" charset="0"/>
              </a:rPr>
              <a:t>C</a:t>
            </a:r>
            <a:r>
              <a:rPr lang="en-US" altLang="en-US" sz="2800" b="1" dirty="0" smtClean="0">
                <a:solidFill>
                  <a:schemeClr val="bg2">
                    <a:lumMod val="20000"/>
                    <a:lumOff val="80000"/>
                  </a:schemeClr>
                </a:solidFill>
                <a:latin typeface="Garamond" panose="02020404030301010803" pitchFamily="18" charset="0"/>
              </a:rPr>
              <a:t>ell </a:t>
            </a:r>
            <a:r>
              <a:rPr lang="en-US" altLang="en-US" sz="2800" b="1" dirty="0">
                <a:solidFill>
                  <a:schemeClr val="bg2">
                    <a:lumMod val="20000"/>
                    <a:lumOff val="80000"/>
                  </a:schemeClr>
                </a:solidFill>
                <a:latin typeface="Garamond" panose="02020404030301010803" pitchFamily="18" charset="0"/>
              </a:rPr>
              <a:t>via AQP2 and constitutive</a:t>
            </a:r>
          </a:p>
          <a:p>
            <a:pPr eaLnBrk="1" hangingPunct="1">
              <a:spcBef>
                <a:spcPct val="0"/>
              </a:spcBef>
              <a:buFontTx/>
              <a:buNone/>
            </a:pPr>
            <a:r>
              <a:rPr lang="en-US" altLang="en-US" sz="2800" b="1" dirty="0">
                <a:solidFill>
                  <a:schemeClr val="bg2">
                    <a:lumMod val="20000"/>
                    <a:lumOff val="80000"/>
                  </a:schemeClr>
                </a:solidFill>
                <a:latin typeface="Garamond" panose="02020404030301010803" pitchFamily="18" charset="0"/>
              </a:rPr>
              <a:t>permeation of BL membrane via AQP3 and AQP4</a:t>
            </a:r>
          </a:p>
          <a:p>
            <a:pPr eaLnBrk="1" hangingPunct="1">
              <a:spcBef>
                <a:spcPct val="0"/>
              </a:spcBef>
              <a:buFontTx/>
              <a:buNone/>
            </a:pPr>
            <a:endParaRPr lang="en-US" altLang="en-US" sz="2800" b="1" u="sng" dirty="0">
              <a:solidFill>
                <a:schemeClr val="bg2">
                  <a:lumMod val="20000"/>
                  <a:lumOff val="80000"/>
                </a:schemeClr>
              </a:solidFill>
              <a:latin typeface="Garamond" panose="02020404030301010803" pitchFamily="18" charset="0"/>
            </a:endParaRPr>
          </a:p>
        </p:txBody>
      </p:sp>
      <p:sp>
        <p:nvSpPr>
          <p:cNvPr id="2" name="Oval 1"/>
          <p:cNvSpPr/>
          <p:nvPr/>
        </p:nvSpPr>
        <p:spPr>
          <a:xfrm>
            <a:off x="4495801" y="1570655"/>
            <a:ext cx="304799" cy="3256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panose="020B0604020202020204" pitchFamily="34" charset="0"/>
                <a:cs typeface="Arial" panose="020B0604020202020204" pitchFamily="34" charset="0"/>
              </a:rPr>
              <a:t>3</a:t>
            </a:r>
            <a:endParaRPr lang="en-US" dirty="0">
              <a:solidFill>
                <a:schemeClr val="bg1"/>
              </a:solidFill>
              <a:latin typeface="Arial" panose="020B0604020202020204" pitchFamily="34" charset="0"/>
              <a:cs typeface="Arial" panose="020B0604020202020204" pitchFamily="34" charset="0"/>
            </a:endParaRPr>
          </a:p>
        </p:txBody>
      </p:sp>
      <p:sp>
        <p:nvSpPr>
          <p:cNvPr id="23" name="Oval 22"/>
          <p:cNvSpPr/>
          <p:nvPr/>
        </p:nvSpPr>
        <p:spPr>
          <a:xfrm>
            <a:off x="4172338" y="6024463"/>
            <a:ext cx="304799" cy="3256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panose="020B0604020202020204" pitchFamily="34" charset="0"/>
                <a:cs typeface="Arial" panose="020B0604020202020204" pitchFamily="34" charset="0"/>
              </a:rPr>
              <a:t>7</a:t>
            </a:r>
            <a:endParaRPr lang="en-US" dirty="0">
              <a:solidFill>
                <a:schemeClr val="bg1"/>
              </a:solidFill>
              <a:latin typeface="Arial" panose="020B0604020202020204" pitchFamily="34" charset="0"/>
              <a:cs typeface="Arial" panose="020B0604020202020204" pitchFamily="34" charset="0"/>
            </a:endParaRPr>
          </a:p>
        </p:txBody>
      </p:sp>
      <p:sp>
        <p:nvSpPr>
          <p:cNvPr id="24" name="Oval 23"/>
          <p:cNvSpPr/>
          <p:nvPr/>
        </p:nvSpPr>
        <p:spPr>
          <a:xfrm>
            <a:off x="4166117" y="1101012"/>
            <a:ext cx="304799" cy="3256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panose="020B0604020202020204" pitchFamily="34" charset="0"/>
                <a:cs typeface="Arial" panose="020B0604020202020204" pitchFamily="34" charset="0"/>
              </a:rPr>
              <a:t>7</a:t>
            </a:r>
            <a:endParaRPr lang="en-US" dirty="0">
              <a:solidFill>
                <a:schemeClr val="bg1"/>
              </a:solidFill>
              <a:latin typeface="Arial" panose="020B0604020202020204" pitchFamily="34" charset="0"/>
              <a:cs typeface="Arial" panose="020B0604020202020204" pitchFamily="34" charset="0"/>
            </a:endParaRPr>
          </a:p>
        </p:txBody>
      </p:sp>
      <p:sp>
        <p:nvSpPr>
          <p:cNvPr id="25" name="Oval 24"/>
          <p:cNvSpPr/>
          <p:nvPr/>
        </p:nvSpPr>
        <p:spPr>
          <a:xfrm>
            <a:off x="5351106" y="1474234"/>
            <a:ext cx="304799" cy="3256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panose="020B0604020202020204" pitchFamily="34" charset="0"/>
                <a:cs typeface="Arial" panose="020B0604020202020204" pitchFamily="34" charset="0"/>
              </a:rPr>
              <a:t>6</a:t>
            </a:r>
            <a:endParaRPr lang="en-US" dirty="0">
              <a:solidFill>
                <a:schemeClr val="bg1"/>
              </a:solidFill>
              <a:latin typeface="Arial" panose="020B0604020202020204" pitchFamily="34" charset="0"/>
              <a:cs typeface="Arial" panose="020B0604020202020204" pitchFamily="34" charset="0"/>
            </a:endParaRPr>
          </a:p>
        </p:txBody>
      </p:sp>
      <p:sp>
        <p:nvSpPr>
          <p:cNvPr id="26" name="Oval 25"/>
          <p:cNvSpPr/>
          <p:nvPr/>
        </p:nvSpPr>
        <p:spPr>
          <a:xfrm>
            <a:off x="4492693" y="3694924"/>
            <a:ext cx="304799" cy="3256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panose="020B0604020202020204" pitchFamily="34" charset="0"/>
                <a:cs typeface="Arial" panose="020B0604020202020204" pitchFamily="34" charset="0"/>
              </a:rPr>
              <a:t>4</a:t>
            </a:r>
            <a:endParaRPr lang="en-US" dirty="0">
              <a:solidFill>
                <a:schemeClr val="bg1"/>
              </a:solidFill>
              <a:latin typeface="Arial" panose="020B0604020202020204" pitchFamily="34" charset="0"/>
              <a:cs typeface="Arial" panose="020B0604020202020204" pitchFamily="34" charset="0"/>
            </a:endParaRPr>
          </a:p>
        </p:txBody>
      </p:sp>
      <p:sp>
        <p:nvSpPr>
          <p:cNvPr id="27" name="Oval 26"/>
          <p:cNvSpPr/>
          <p:nvPr/>
        </p:nvSpPr>
        <p:spPr>
          <a:xfrm>
            <a:off x="5388430" y="5598364"/>
            <a:ext cx="304799" cy="3256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panose="020B0604020202020204" pitchFamily="34" charset="0"/>
                <a:cs typeface="Arial" panose="020B0604020202020204" pitchFamily="34" charset="0"/>
              </a:rPr>
              <a:t>5</a:t>
            </a:r>
            <a:endParaRPr lang="en-US" dirty="0">
              <a:solidFill>
                <a:schemeClr val="bg1"/>
              </a:solidFill>
              <a:latin typeface="Arial" panose="020B0604020202020204" pitchFamily="34" charset="0"/>
              <a:cs typeface="Arial" panose="020B0604020202020204" pitchFamily="34" charset="0"/>
            </a:endParaRPr>
          </a:p>
        </p:txBody>
      </p:sp>
      <p:sp>
        <p:nvSpPr>
          <p:cNvPr id="28" name="Oval 27"/>
          <p:cNvSpPr/>
          <p:nvPr/>
        </p:nvSpPr>
        <p:spPr>
          <a:xfrm>
            <a:off x="3083763" y="2267335"/>
            <a:ext cx="304799" cy="3256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panose="020B0604020202020204" pitchFamily="34" charset="0"/>
                <a:cs typeface="Arial" panose="020B0604020202020204" pitchFamily="34" charset="0"/>
              </a:rPr>
              <a:t>2</a:t>
            </a:r>
            <a:endParaRPr lang="en-US" dirty="0">
              <a:solidFill>
                <a:schemeClr val="bg1"/>
              </a:solidFill>
              <a:latin typeface="Arial" panose="020B0604020202020204" pitchFamily="34" charset="0"/>
              <a:cs typeface="Arial" panose="020B0604020202020204" pitchFamily="34" charset="0"/>
            </a:endParaRPr>
          </a:p>
        </p:txBody>
      </p:sp>
      <p:sp>
        <p:nvSpPr>
          <p:cNvPr id="29" name="Oval 28"/>
          <p:cNvSpPr/>
          <p:nvPr/>
        </p:nvSpPr>
        <p:spPr>
          <a:xfrm>
            <a:off x="3065103" y="4982538"/>
            <a:ext cx="304799" cy="3256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panose="020B0604020202020204" pitchFamily="34" charset="0"/>
                <a:cs typeface="Arial" panose="020B0604020202020204" pitchFamily="34" charset="0"/>
              </a:rPr>
              <a:t>1</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836094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6400800" y="152401"/>
            <a:ext cx="4038600" cy="5826125"/>
          </a:xfrm>
        </p:spPr>
        <p:txBody>
          <a:bodyPr>
            <a:normAutofit lnSpcReduction="10000"/>
          </a:bodyPr>
          <a:lstStyle/>
          <a:p>
            <a:pPr eaLnBrk="1" hangingPunct="1">
              <a:lnSpc>
                <a:spcPct val="90000"/>
              </a:lnSpc>
              <a:buFont typeface="Wingdings" panose="05000000000000000000" pitchFamily="2" charset="2"/>
              <a:buNone/>
            </a:pPr>
            <a:r>
              <a:rPr lang="en-US" altLang="en-US" b="1" dirty="0" smtClean="0">
                <a:solidFill>
                  <a:schemeClr val="bg2">
                    <a:lumMod val="20000"/>
                    <a:lumOff val="80000"/>
                  </a:schemeClr>
                </a:solidFill>
              </a:rPr>
              <a:t>     </a:t>
            </a:r>
            <a:r>
              <a:rPr lang="en-US" altLang="en-US" sz="2400" b="1" dirty="0" smtClean="0">
                <a:solidFill>
                  <a:schemeClr val="bg2">
                    <a:lumMod val="20000"/>
                    <a:lumOff val="80000"/>
                  </a:schemeClr>
                </a:solidFill>
                <a:latin typeface="Times New Roman" panose="02020603050405020304" pitchFamily="18" charset="0"/>
                <a:cs typeface="Times New Roman" panose="02020603050405020304" pitchFamily="18" charset="0"/>
              </a:rPr>
              <a:t>Paracellin-1</a:t>
            </a: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 a Renal Tight Junction Protein          Required for Paracellular Mg2+ Resorption </a:t>
            </a:r>
          </a:p>
          <a:p>
            <a:pPr eaLnBrk="1" hangingPunct="1">
              <a:lnSpc>
                <a:spcPct val="90000"/>
              </a:lnSpc>
              <a:buFont typeface="Wingdings" panose="05000000000000000000" pitchFamily="2" charset="2"/>
              <a:buNone/>
            </a:pP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    </a:t>
            </a:r>
          </a:p>
          <a:p>
            <a:pPr eaLnBrk="1" hangingPunct="1">
              <a:lnSpc>
                <a:spcPct val="90000"/>
              </a:lnSpc>
              <a:buFont typeface="Wingdings" panose="05000000000000000000" pitchFamily="2" charset="2"/>
              <a:buNone/>
            </a:pP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    David B. Simon, Yin Lu, Keith A. Choate, </a:t>
            </a:r>
            <a:r>
              <a:rPr lang="en-US" altLang="en-US" sz="2400" b="1" dirty="0" err="1">
                <a:solidFill>
                  <a:schemeClr val="bg2">
                    <a:lumMod val="20000"/>
                    <a:lumOff val="80000"/>
                  </a:schemeClr>
                </a:solidFill>
                <a:latin typeface="Times New Roman" panose="02020603050405020304" pitchFamily="18" charset="0"/>
                <a:cs typeface="Times New Roman" panose="02020603050405020304" pitchFamily="18" charset="0"/>
              </a:rPr>
              <a:t>Heino</a:t>
            </a: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 Velazquez, </a:t>
            </a:r>
            <a:r>
              <a:rPr lang="en-US" altLang="en-US" sz="2400" b="1" dirty="0" err="1">
                <a:solidFill>
                  <a:schemeClr val="bg2">
                    <a:lumMod val="20000"/>
                    <a:lumOff val="80000"/>
                  </a:schemeClr>
                </a:solidFill>
                <a:latin typeface="Times New Roman" panose="02020603050405020304" pitchFamily="18" charset="0"/>
                <a:cs typeface="Times New Roman" panose="02020603050405020304" pitchFamily="18" charset="0"/>
              </a:rPr>
              <a:t>Essam</a:t>
            </a: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 Al-</a:t>
            </a:r>
            <a:r>
              <a:rPr lang="en-US" altLang="en-US" sz="2400" b="1" dirty="0" err="1">
                <a:solidFill>
                  <a:schemeClr val="bg2">
                    <a:lumMod val="20000"/>
                    <a:lumOff val="80000"/>
                  </a:schemeClr>
                </a:solidFill>
                <a:latin typeface="Times New Roman" panose="02020603050405020304" pitchFamily="18" charset="0"/>
                <a:cs typeface="Times New Roman" panose="02020603050405020304" pitchFamily="18" charset="0"/>
              </a:rPr>
              <a:t>Sabban</a:t>
            </a: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 Manuel </a:t>
            </a:r>
            <a:r>
              <a:rPr lang="en-US" altLang="en-US" sz="2400" b="1" dirty="0" err="1">
                <a:solidFill>
                  <a:schemeClr val="bg2">
                    <a:lumMod val="20000"/>
                    <a:lumOff val="80000"/>
                  </a:schemeClr>
                </a:solidFill>
                <a:latin typeface="Times New Roman" panose="02020603050405020304" pitchFamily="18" charset="0"/>
                <a:cs typeface="Times New Roman" panose="02020603050405020304" pitchFamily="18" charset="0"/>
              </a:rPr>
              <a:t>Praga</a:t>
            </a: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 Giorgio </a:t>
            </a:r>
            <a:r>
              <a:rPr lang="en-US" altLang="en-US" sz="2400" b="1" dirty="0" err="1">
                <a:solidFill>
                  <a:schemeClr val="bg2">
                    <a:lumMod val="20000"/>
                    <a:lumOff val="80000"/>
                  </a:schemeClr>
                </a:solidFill>
                <a:latin typeface="Times New Roman" panose="02020603050405020304" pitchFamily="18" charset="0"/>
                <a:cs typeface="Times New Roman" panose="02020603050405020304" pitchFamily="18" charset="0"/>
              </a:rPr>
              <a:t>Casari</a:t>
            </a: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 Alberto </a:t>
            </a:r>
            <a:r>
              <a:rPr lang="en-US" altLang="en-US" sz="2400" b="1" dirty="0" err="1">
                <a:solidFill>
                  <a:schemeClr val="bg2">
                    <a:lumMod val="20000"/>
                    <a:lumOff val="80000"/>
                  </a:schemeClr>
                </a:solidFill>
                <a:latin typeface="Times New Roman" panose="02020603050405020304" pitchFamily="18" charset="0"/>
                <a:cs typeface="Times New Roman" panose="02020603050405020304" pitchFamily="18" charset="0"/>
              </a:rPr>
              <a:t>Bettinelli</a:t>
            </a: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 Giacomo </a:t>
            </a:r>
            <a:r>
              <a:rPr lang="en-US" altLang="en-US" sz="2400" b="1" dirty="0" err="1">
                <a:solidFill>
                  <a:schemeClr val="bg2">
                    <a:lumMod val="20000"/>
                    <a:lumOff val="80000"/>
                  </a:schemeClr>
                </a:solidFill>
                <a:latin typeface="Times New Roman" panose="02020603050405020304" pitchFamily="18" charset="0"/>
                <a:cs typeface="Times New Roman" panose="02020603050405020304" pitchFamily="18" charset="0"/>
              </a:rPr>
              <a:t>Colussi</a:t>
            </a: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 Juan Rodriguez-Soriano, David McCredie, David Milford, Sami Sanjad, Richard P. Lifton </a:t>
            </a:r>
            <a:r>
              <a:rPr lang="en-US" altLang="en-US" sz="2400" b="1" i="1" dirty="0">
                <a:solidFill>
                  <a:schemeClr val="bg2">
                    <a:lumMod val="20000"/>
                    <a:lumOff val="80000"/>
                  </a:schemeClr>
                </a:solidFill>
                <a:latin typeface="Times New Roman" panose="02020603050405020304" pitchFamily="18" charset="0"/>
                <a:cs typeface="Times New Roman" panose="02020603050405020304" pitchFamily="18" charset="0"/>
              </a:rPr>
              <a:t>Science</a:t>
            </a: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 1999, 285: 103-106</a:t>
            </a:r>
          </a:p>
        </p:txBody>
      </p:sp>
      <p:sp>
        <p:nvSpPr>
          <p:cNvPr id="56323" name="Text Box 3"/>
          <p:cNvSpPr txBox="1">
            <a:spLocks noChangeArrowheads="1"/>
          </p:cNvSpPr>
          <p:nvPr/>
        </p:nvSpPr>
        <p:spPr bwMode="auto">
          <a:xfrm>
            <a:off x="1950098" y="238126"/>
            <a:ext cx="4572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Familial Hypomagnesemia, Hypercalciuria and Nephrocalcinosis</a:t>
            </a:r>
          </a:p>
          <a:p>
            <a:pPr eaLnBrk="1" hangingPunct="1">
              <a:spcBef>
                <a:spcPct val="0"/>
              </a:spcBef>
              <a:buClrTx/>
              <a:buSzTx/>
              <a:buFontTx/>
              <a:buNone/>
            </a:pPr>
            <a:endPar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b="1" dirty="0" smtClean="0">
                <a:solidFill>
                  <a:schemeClr val="bg2">
                    <a:lumMod val="20000"/>
                    <a:lumOff val="80000"/>
                  </a:schemeClr>
                </a:solidFill>
                <a:latin typeface="Times New Roman" panose="02020603050405020304" pitchFamily="18" charset="0"/>
                <a:cs typeface="Times New Roman" panose="02020603050405020304" pitchFamily="18" charset="0"/>
              </a:rPr>
              <a:t>1972: </a:t>
            </a:r>
            <a:r>
              <a:rPr lang="en-US" altLang="en-US" sz="2400" b="1" dirty="0" err="1">
                <a:solidFill>
                  <a:schemeClr val="bg2">
                    <a:lumMod val="20000"/>
                    <a:lumOff val="80000"/>
                  </a:schemeClr>
                </a:solidFill>
                <a:latin typeface="Times New Roman" panose="02020603050405020304" pitchFamily="18" charset="0"/>
                <a:cs typeface="Times New Roman" panose="02020603050405020304" pitchFamily="18" charset="0"/>
              </a:rPr>
              <a:t>Michelis</a:t>
            </a: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 et al</a:t>
            </a:r>
          </a:p>
          <a:p>
            <a:pPr eaLnBrk="1" hangingPunct="1">
              <a:spcBef>
                <a:spcPct val="0"/>
              </a:spcBef>
              <a:buClrTx/>
              <a:buSzTx/>
              <a:buFontTx/>
              <a:buNone/>
            </a:pP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1978: </a:t>
            </a:r>
            <a:r>
              <a:rPr lang="en-US" altLang="en-US" sz="2400" b="1" dirty="0" err="1">
                <a:solidFill>
                  <a:schemeClr val="bg2">
                    <a:lumMod val="20000"/>
                    <a:lumOff val="80000"/>
                  </a:schemeClr>
                </a:solidFill>
                <a:latin typeface="Times New Roman" panose="02020603050405020304" pitchFamily="18" charset="0"/>
                <a:cs typeface="Times New Roman" panose="02020603050405020304" pitchFamily="18" charset="0"/>
              </a:rPr>
              <a:t>Manz</a:t>
            </a: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 et al</a:t>
            </a:r>
          </a:p>
          <a:p>
            <a:pPr eaLnBrk="1" hangingPunct="1">
              <a:spcBef>
                <a:spcPct val="0"/>
              </a:spcBef>
              <a:buClrTx/>
              <a:buSzTx/>
              <a:buFontTx/>
              <a:buNone/>
            </a:pP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1980s-1990s: Scattered case reports</a:t>
            </a:r>
          </a:p>
          <a:p>
            <a:pPr eaLnBrk="1" hangingPunct="1">
              <a:spcBef>
                <a:spcPct val="0"/>
              </a:spcBef>
              <a:buClrTx/>
              <a:buSzTx/>
              <a:buFontTx/>
              <a:buNone/>
            </a:pPr>
            <a:endPar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Molecular characterization</a:t>
            </a:r>
          </a:p>
          <a:p>
            <a:pPr eaLnBrk="1" hangingPunct="1">
              <a:spcBef>
                <a:spcPct val="0"/>
              </a:spcBef>
              <a:buClrTx/>
              <a:buSzTx/>
              <a:buFontTx/>
              <a:buNone/>
            </a:pP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1999:</a:t>
            </a:r>
            <a:r>
              <a:rPr lang="en-US" altLang="en-US" sz="2400" b="1" i="1" dirty="0">
                <a:solidFill>
                  <a:schemeClr val="bg2">
                    <a:lumMod val="20000"/>
                    <a:lumOff val="80000"/>
                  </a:schemeClr>
                </a:solidFill>
                <a:latin typeface="Times New Roman" panose="02020603050405020304" pitchFamily="18" charset="0"/>
                <a:cs typeface="Times New Roman" panose="02020603050405020304" pitchFamily="18" charset="0"/>
              </a:rPr>
              <a:t>       Claudin 16</a:t>
            </a:r>
          </a:p>
          <a:p>
            <a:pPr eaLnBrk="1" hangingPunct="1">
              <a:spcBef>
                <a:spcPct val="0"/>
              </a:spcBef>
              <a:buClrTx/>
              <a:buSzTx/>
              <a:buFontTx/>
              <a:buNone/>
            </a:pP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2006:</a:t>
            </a:r>
            <a:r>
              <a:rPr lang="en-US" altLang="en-US" sz="2400" b="1" i="1" dirty="0">
                <a:solidFill>
                  <a:schemeClr val="bg2">
                    <a:lumMod val="20000"/>
                    <a:lumOff val="80000"/>
                  </a:schemeClr>
                </a:solidFill>
                <a:latin typeface="Times New Roman" panose="02020603050405020304" pitchFamily="18" charset="0"/>
                <a:cs typeface="Times New Roman" panose="02020603050405020304" pitchFamily="18" charset="0"/>
              </a:rPr>
              <a:t>       Claudin 19</a:t>
            </a:r>
          </a:p>
          <a:p>
            <a:pPr eaLnBrk="1" hangingPunct="1">
              <a:spcBef>
                <a:spcPct val="0"/>
              </a:spcBef>
              <a:buClrTx/>
              <a:buSzTx/>
              <a:buFontTx/>
              <a:buNone/>
            </a:pPr>
            <a:endPar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b="1" dirty="0">
                <a:solidFill>
                  <a:schemeClr val="bg2">
                    <a:lumMod val="20000"/>
                    <a:lumOff val="80000"/>
                  </a:schemeClr>
                </a:solidFill>
                <a:latin typeface="Times New Roman" panose="02020603050405020304" pitchFamily="18" charset="0"/>
                <a:cs typeface="Times New Roman" panose="02020603050405020304" pitchFamily="18" charset="0"/>
              </a:rPr>
              <a:t>By 2015 less than 80 families reported</a:t>
            </a:r>
          </a:p>
        </p:txBody>
      </p:sp>
    </p:spTree>
    <p:extLst>
      <p:ext uri="{BB962C8B-B14F-4D97-AF65-F5344CB8AC3E}">
        <p14:creationId xmlns:p14="http://schemas.microsoft.com/office/powerpoint/2010/main" val="770419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834626" y="346791"/>
            <a:ext cx="63093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a:solidFill>
                  <a:srgbClr val="000066"/>
                </a:solidFill>
                <a:latin typeface="Garamond" panose="02020404030301010803" pitchFamily="18" charset="0"/>
              </a:rPr>
              <a:t>   </a:t>
            </a:r>
            <a:r>
              <a:rPr lang="en-US" altLang="en-US" b="1" dirty="0">
                <a:latin typeface="Garamond" panose="02020404030301010803" pitchFamily="18" charset="0"/>
              </a:rPr>
              <a:t>Nephrogenic Diabetes Insipidus</a:t>
            </a:r>
          </a:p>
        </p:txBody>
      </p:sp>
      <p:sp>
        <p:nvSpPr>
          <p:cNvPr id="28675" name="Text Box 3"/>
          <p:cNvSpPr txBox="1">
            <a:spLocks noChangeArrowheads="1"/>
          </p:cNvSpPr>
          <p:nvPr/>
        </p:nvSpPr>
        <p:spPr bwMode="auto">
          <a:xfrm>
            <a:off x="1676400" y="1524000"/>
            <a:ext cx="868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latin typeface="Garamond" panose="02020404030301010803" pitchFamily="18" charset="0"/>
              </a:rPr>
              <a:t>2-Acquired: Causes /Mechanisms: Several Diseases</a:t>
            </a:r>
          </a:p>
        </p:txBody>
      </p:sp>
      <p:sp>
        <p:nvSpPr>
          <p:cNvPr id="28676" name="Text Box 4"/>
          <p:cNvSpPr txBox="1">
            <a:spLocks noChangeArrowheads="1"/>
          </p:cNvSpPr>
          <p:nvPr/>
        </p:nvSpPr>
        <p:spPr bwMode="auto">
          <a:xfrm>
            <a:off x="1001484" y="2438401"/>
            <a:ext cx="1019524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a:solidFill>
                  <a:srgbClr val="003366"/>
                </a:solidFill>
              </a:rPr>
              <a:t>  </a:t>
            </a:r>
            <a:r>
              <a:rPr lang="en-US" altLang="en-US" sz="2400" b="1" dirty="0">
                <a:latin typeface="Garamond" panose="02020404030301010803" pitchFamily="18" charset="0"/>
              </a:rPr>
              <a:t>Disease State           Med tonicity        Def c-AMP         Down </a:t>
            </a:r>
            <a:r>
              <a:rPr lang="en-US" altLang="en-US" sz="2400" b="1" dirty="0" err="1">
                <a:latin typeface="Garamond" panose="02020404030301010803" pitchFamily="18" charset="0"/>
              </a:rPr>
              <a:t>regul</a:t>
            </a:r>
            <a:r>
              <a:rPr lang="en-US" altLang="en-US" sz="2400" b="1" dirty="0">
                <a:latin typeface="Garamond" panose="02020404030301010803" pitchFamily="18" charset="0"/>
              </a:rPr>
              <a:t> of AQP2</a:t>
            </a:r>
          </a:p>
          <a:p>
            <a:pPr eaLnBrk="1" hangingPunct="1">
              <a:spcBef>
                <a:spcPct val="0"/>
              </a:spcBef>
              <a:buFontTx/>
              <a:buNone/>
            </a:pPr>
            <a:r>
              <a:rPr lang="en-US" altLang="en-US" sz="2400" b="1" dirty="0">
                <a:latin typeface="Garamond" panose="02020404030301010803" pitchFamily="18" charset="0"/>
              </a:rPr>
              <a:t>  </a:t>
            </a:r>
          </a:p>
          <a:p>
            <a:pPr eaLnBrk="1" hangingPunct="1">
              <a:spcBef>
                <a:spcPct val="0"/>
              </a:spcBef>
              <a:buFontTx/>
              <a:buNone/>
            </a:pPr>
            <a:endParaRPr lang="en-US" altLang="en-US" sz="2400" b="1" dirty="0">
              <a:latin typeface="Garamond" panose="02020404030301010803" pitchFamily="18" charset="0"/>
            </a:endParaRPr>
          </a:p>
          <a:p>
            <a:pPr eaLnBrk="1" hangingPunct="1">
              <a:spcBef>
                <a:spcPct val="0"/>
              </a:spcBef>
              <a:buFontTx/>
              <a:buNone/>
            </a:pPr>
            <a:r>
              <a:rPr lang="en-US" altLang="en-US" sz="2400" b="1" dirty="0">
                <a:latin typeface="Garamond" panose="02020404030301010803" pitchFamily="18" charset="0"/>
              </a:rPr>
              <a:t>  </a:t>
            </a:r>
            <a:r>
              <a:rPr lang="en-US" altLang="en-US" sz="2400" b="1" dirty="0" err="1">
                <a:latin typeface="Garamond" panose="02020404030301010803" pitchFamily="18" charset="0"/>
              </a:rPr>
              <a:t>Chr</a:t>
            </a:r>
            <a:r>
              <a:rPr lang="en-US" altLang="en-US" sz="2400" b="1" dirty="0">
                <a:latin typeface="Garamond" panose="02020404030301010803" pitchFamily="18" charset="0"/>
              </a:rPr>
              <a:t> Renal Failure         +                            +                                 +</a:t>
            </a:r>
          </a:p>
          <a:p>
            <a:pPr eaLnBrk="1" hangingPunct="1">
              <a:spcBef>
                <a:spcPct val="0"/>
              </a:spcBef>
              <a:buFontTx/>
              <a:buNone/>
            </a:pPr>
            <a:r>
              <a:rPr lang="en-US" altLang="en-US" sz="2400" b="1" dirty="0">
                <a:latin typeface="Garamond" panose="02020404030301010803" pitchFamily="18" charset="0"/>
              </a:rPr>
              <a:t>  Hypokalemia                +                            +                                 +</a:t>
            </a:r>
          </a:p>
          <a:p>
            <a:pPr eaLnBrk="1" hangingPunct="1">
              <a:spcBef>
                <a:spcPct val="0"/>
              </a:spcBef>
              <a:buFontTx/>
              <a:buNone/>
            </a:pPr>
            <a:r>
              <a:rPr lang="en-US" altLang="en-US" sz="2400" b="1" dirty="0">
                <a:latin typeface="Garamond" panose="02020404030301010803" pitchFamily="18" charset="0"/>
              </a:rPr>
              <a:t>  Hypercalcemia             +                            +                                 +</a:t>
            </a:r>
          </a:p>
          <a:p>
            <a:pPr eaLnBrk="1" hangingPunct="1">
              <a:spcBef>
                <a:spcPct val="0"/>
              </a:spcBef>
              <a:buFontTx/>
              <a:buNone/>
            </a:pPr>
            <a:r>
              <a:rPr lang="en-US" altLang="en-US" sz="2400" b="1" dirty="0">
                <a:latin typeface="Garamond" panose="02020404030301010803" pitchFamily="18" charset="0"/>
              </a:rPr>
              <a:t>  S-S Disease                    +                   </a:t>
            </a:r>
          </a:p>
          <a:p>
            <a:pPr eaLnBrk="1" hangingPunct="1">
              <a:spcBef>
                <a:spcPct val="0"/>
              </a:spcBef>
              <a:buFontTx/>
              <a:buNone/>
            </a:pPr>
            <a:r>
              <a:rPr lang="en-US" altLang="en-US" sz="2400" b="1" dirty="0">
                <a:latin typeface="Garamond" panose="02020404030301010803" pitchFamily="18" charset="0"/>
              </a:rPr>
              <a:t>  Protein Malnutrition     +                                                               +</a:t>
            </a:r>
          </a:p>
          <a:p>
            <a:pPr eaLnBrk="1" hangingPunct="1">
              <a:spcBef>
                <a:spcPct val="0"/>
              </a:spcBef>
              <a:buFontTx/>
              <a:buNone/>
            </a:pPr>
            <a:r>
              <a:rPr lang="en-US" altLang="en-US" sz="2400" b="1" dirty="0">
                <a:latin typeface="Garamond" panose="02020404030301010803" pitchFamily="18" charset="0"/>
              </a:rPr>
              <a:t>  Demeclocycline                                           +                                  </a:t>
            </a:r>
          </a:p>
          <a:p>
            <a:pPr eaLnBrk="1" hangingPunct="1">
              <a:spcBef>
                <a:spcPct val="0"/>
              </a:spcBef>
              <a:buFontTx/>
              <a:buNone/>
            </a:pPr>
            <a:r>
              <a:rPr lang="en-US" altLang="en-US" sz="2400" b="1" dirty="0">
                <a:latin typeface="Garamond" panose="02020404030301010803" pitchFamily="18" charset="0"/>
              </a:rPr>
              <a:t>  Lithium                                                        +                                 +</a:t>
            </a:r>
          </a:p>
          <a:p>
            <a:pPr eaLnBrk="1" hangingPunct="1">
              <a:spcBef>
                <a:spcPct val="0"/>
              </a:spcBef>
              <a:buFontTx/>
              <a:buNone/>
            </a:pPr>
            <a:r>
              <a:rPr lang="en-US" altLang="en-US" sz="2400" b="1" dirty="0">
                <a:latin typeface="Garamond" panose="02020404030301010803" pitchFamily="18" charset="0"/>
              </a:rPr>
              <a:t>  Pregnancy                      Placental secretion of </a:t>
            </a:r>
            <a:r>
              <a:rPr lang="en-US" altLang="en-US" sz="2400" b="1" dirty="0" err="1">
                <a:latin typeface="Garamond" panose="02020404030301010803" pitchFamily="18" charset="0"/>
              </a:rPr>
              <a:t>vasopressinase</a:t>
            </a:r>
            <a:endParaRPr lang="en-US" altLang="en-US" sz="2400" b="1" dirty="0">
              <a:latin typeface="Garamond" panose="02020404030301010803" pitchFamily="18" charset="0"/>
            </a:endParaRPr>
          </a:p>
        </p:txBody>
      </p:sp>
      <p:sp>
        <p:nvSpPr>
          <p:cNvPr id="28677" name="Line 5"/>
          <p:cNvSpPr>
            <a:spLocks noChangeShapeType="1"/>
          </p:cNvSpPr>
          <p:nvPr/>
        </p:nvSpPr>
        <p:spPr bwMode="auto">
          <a:xfrm>
            <a:off x="3715135" y="2514600"/>
            <a:ext cx="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60925388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086" y="578498"/>
            <a:ext cx="10409853" cy="5605133"/>
          </a:xfrm>
          <a:prstGeom prst="rect">
            <a:avLst/>
          </a:prstGeom>
        </p:spPr>
      </p:pic>
      <p:sp>
        <p:nvSpPr>
          <p:cNvPr id="5" name="TextBox 4"/>
          <p:cNvSpPr txBox="1"/>
          <p:nvPr/>
        </p:nvSpPr>
        <p:spPr>
          <a:xfrm>
            <a:off x="877077" y="979713"/>
            <a:ext cx="2761862" cy="323165"/>
          </a:xfrm>
          <a:prstGeom prst="rect">
            <a:avLst/>
          </a:prstGeom>
          <a:noFill/>
        </p:spPr>
        <p:txBody>
          <a:bodyPr wrap="square" rtlCol="0">
            <a:spAutoFit/>
          </a:bodyPr>
          <a:lstStyle/>
          <a:p>
            <a:r>
              <a:rPr lang="en-US" sz="1500" dirty="0" smtClean="0">
                <a:solidFill>
                  <a:schemeClr val="bg1"/>
                </a:solidFill>
                <a:latin typeface="Arial" panose="020B0604020202020204" pitchFamily="34" charset="0"/>
                <a:cs typeface="Arial" panose="020B0604020202020204" pitchFamily="34" charset="0"/>
              </a:rPr>
              <a:t>Fanconi Syndrome….</a:t>
            </a:r>
            <a:endParaRPr lang="en-US"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261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js0396115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082" y="779103"/>
            <a:ext cx="9836707" cy="48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1034141" y="6209202"/>
            <a:ext cx="10311882" cy="241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altLang="en-US" sz="2200" b="1" dirty="0" smtClean="0">
                <a:latin typeface="Garamond" panose="02020404030301010803" pitchFamily="18" charset="0"/>
              </a:rPr>
              <a:t>Changes </a:t>
            </a:r>
            <a:r>
              <a:rPr lang="en-US" altLang="en-US" sz="2200" b="1" dirty="0">
                <a:latin typeface="Garamond" panose="02020404030301010803" pitchFamily="18" charset="0"/>
              </a:rPr>
              <a:t>in AQP2 expression with various water balance disorders  </a:t>
            </a:r>
            <a:r>
              <a:rPr lang="en-US" altLang="en-US" sz="2200" b="1" i="1" dirty="0">
                <a:latin typeface="Garamond" panose="02020404030301010803" pitchFamily="18" charset="0"/>
              </a:rPr>
              <a:t>JASN,10:647,1999</a:t>
            </a:r>
          </a:p>
          <a:p>
            <a:pPr eaLnBrk="1" hangingPunct="1">
              <a:spcBef>
                <a:spcPct val="50000"/>
              </a:spcBef>
              <a:buFontTx/>
              <a:buNone/>
            </a:pPr>
            <a:r>
              <a:rPr lang="en-US" altLang="en-US" sz="2200" b="1" dirty="0" smtClean="0">
                <a:latin typeface="Garamond" panose="02020404030301010803" pitchFamily="18" charset="0"/>
              </a:rPr>
              <a:t> </a:t>
            </a:r>
            <a:endParaRPr lang="en-US" altLang="en-US" sz="2200" b="1" dirty="0">
              <a:latin typeface="Garamond" panose="02020404030301010803" pitchFamily="18" charset="0"/>
            </a:endParaRPr>
          </a:p>
          <a:p>
            <a:pPr eaLnBrk="1" hangingPunct="1">
              <a:spcBef>
                <a:spcPct val="50000"/>
              </a:spcBef>
              <a:buFontTx/>
              <a:buNone/>
            </a:pPr>
            <a:r>
              <a:rPr lang="en-US" altLang="en-US" sz="2200" b="1" i="1" dirty="0">
                <a:latin typeface="Garamond" panose="02020404030301010803" pitchFamily="18" charset="0"/>
              </a:rPr>
              <a:t>                                                                                                </a:t>
            </a:r>
          </a:p>
          <a:p>
            <a:pPr eaLnBrk="1" hangingPunct="1">
              <a:spcBef>
                <a:spcPct val="50000"/>
              </a:spcBef>
              <a:buFontTx/>
              <a:buNone/>
            </a:pPr>
            <a:r>
              <a:rPr lang="en-US" altLang="en-US" sz="2200" b="1" i="1" dirty="0">
                <a:latin typeface="Garamond" panose="02020404030301010803" pitchFamily="18" charset="0"/>
              </a:rPr>
              <a:t>                                                                                            </a:t>
            </a:r>
            <a:endParaRPr lang="en-US" altLang="en-US" sz="2000" b="1" dirty="0">
              <a:latin typeface="Garamond" panose="02020404030301010803" pitchFamily="18" charset="0"/>
            </a:endParaRPr>
          </a:p>
          <a:p>
            <a:pPr eaLnBrk="1" hangingPunct="1">
              <a:spcBef>
                <a:spcPct val="50000"/>
              </a:spcBef>
              <a:buFontTx/>
              <a:buNone/>
            </a:pPr>
            <a:r>
              <a:rPr lang="en-US" altLang="en-US" sz="2000" b="1" i="1" dirty="0">
                <a:latin typeface="Garamond" panose="02020404030301010803" pitchFamily="18" charset="0"/>
              </a:rPr>
              <a:t>                               </a:t>
            </a:r>
          </a:p>
        </p:txBody>
      </p:sp>
    </p:spTree>
    <p:extLst>
      <p:ext uri="{BB962C8B-B14F-4D97-AF65-F5344CB8AC3E}">
        <p14:creationId xmlns:p14="http://schemas.microsoft.com/office/powerpoint/2010/main" val="5519401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970250" y="85531"/>
            <a:ext cx="7848600" cy="914400"/>
          </a:xfrm>
          <a:noFill/>
        </p:spPr>
        <p:txBody>
          <a:bodyPr vert="horz" lIns="92075" tIns="46038" rIns="92075" bIns="46038" rtlCol="0" anchor="ctr">
            <a:noAutofit/>
          </a:bodyPr>
          <a:lstStyle/>
          <a:p>
            <a:r>
              <a:rPr lang="en-US" sz="3600" dirty="0" smtClean="0">
                <a:latin typeface="Constantia" panose="02030602050306030303" pitchFamily="18" charset="0"/>
              </a:rPr>
              <a:t>   </a:t>
            </a:r>
            <a:r>
              <a:rPr lang="en-US" sz="3600" dirty="0" smtClean="0">
                <a:solidFill>
                  <a:srgbClr val="FFFF00"/>
                </a:solidFill>
                <a:latin typeface="Constantia" panose="02030602050306030303" pitchFamily="18" charset="0"/>
              </a:rPr>
              <a:t>Bartter’s </a:t>
            </a:r>
            <a:r>
              <a:rPr lang="en-US" sz="3600" dirty="0">
                <a:solidFill>
                  <a:srgbClr val="FFFF00"/>
                </a:solidFill>
                <a:latin typeface="Constantia" panose="02030602050306030303" pitchFamily="18" charset="0"/>
              </a:rPr>
              <a:t>Syndrome: </a:t>
            </a:r>
            <a:r>
              <a:rPr lang="en-US" sz="3600" dirty="0" smtClean="0">
                <a:solidFill>
                  <a:srgbClr val="FFFF00"/>
                </a:solidFill>
                <a:latin typeface="Constantia" panose="02030602050306030303" pitchFamily="18" charset="0"/>
              </a:rPr>
              <a:t>Phenotypes</a:t>
            </a:r>
            <a:endParaRPr lang="en-US" altLang="en-US" sz="3600" b="1" dirty="0">
              <a:solidFill>
                <a:srgbClr val="FFFF00"/>
              </a:solidFill>
              <a:latin typeface="Constantia" panose="02030602050306030303" pitchFamily="18" charset="0"/>
              <a:cs typeface="Times New Roman" panose="02020603050405020304" pitchFamily="18" charset="0"/>
            </a:endParaRPr>
          </a:p>
        </p:txBody>
      </p:sp>
      <p:graphicFrame>
        <p:nvGraphicFramePr>
          <p:cNvPr id="48131" name="Object 3"/>
          <p:cNvGraphicFramePr>
            <a:graphicFrameLocks/>
          </p:cNvGraphicFramePr>
          <p:nvPr/>
        </p:nvGraphicFramePr>
        <p:xfrm>
          <a:off x="2133601" y="1600200"/>
          <a:ext cx="7993063" cy="4211638"/>
        </p:xfrm>
        <a:graphic>
          <a:graphicData uri="http://schemas.openxmlformats.org/presentationml/2006/ole">
            <mc:AlternateContent xmlns:mc="http://schemas.openxmlformats.org/markup-compatibility/2006">
              <mc:Choice xmlns:v="urn:schemas-microsoft-com:vml" Requires="v">
                <p:oleObj spid="_x0000_s1130" name="Document" r:id="rId4" imgW="7993063" imgH="4211638" progId="Word.Document.6">
                  <p:embed/>
                </p:oleObj>
              </mc:Choice>
              <mc:Fallback>
                <p:oleObj name="Document" r:id="rId4" imgW="7993063" imgH="4211638" progId="Word.Document.6">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1" y="1600200"/>
                        <a:ext cx="7993063"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2" name="Rectangle 4"/>
          <p:cNvSpPr>
            <a:spLocks noChangeArrowheads="1"/>
          </p:cNvSpPr>
          <p:nvPr/>
        </p:nvSpPr>
        <p:spPr bwMode="auto">
          <a:xfrm>
            <a:off x="1981200" y="990601"/>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400" dirty="0">
                <a:latin typeface="Times New Roman" panose="02020603050405020304" pitchFamily="18" charset="0"/>
              </a:rPr>
              <a:t>                       </a:t>
            </a:r>
            <a:r>
              <a:rPr lang="en-US" altLang="en-US" sz="2400" b="1" dirty="0">
                <a:latin typeface="Times New Roman" panose="02020603050405020304" pitchFamily="18" charset="0"/>
              </a:rPr>
              <a:t>BS 1            BS 2             BS 3          BS 4        BS 5</a:t>
            </a:r>
          </a:p>
        </p:txBody>
      </p:sp>
      <p:sp>
        <p:nvSpPr>
          <p:cNvPr id="48133" name="Rectangle 5"/>
          <p:cNvSpPr>
            <a:spLocks noChangeArrowheads="1"/>
          </p:cNvSpPr>
          <p:nvPr/>
        </p:nvSpPr>
        <p:spPr bwMode="auto">
          <a:xfrm>
            <a:off x="1827245" y="2041525"/>
            <a:ext cx="8839200" cy="409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000" dirty="0">
                <a:latin typeface="Times New Roman" panose="02020603050405020304" pitchFamily="18" charset="0"/>
              </a:rPr>
              <a:t>AGE </a:t>
            </a:r>
          </a:p>
          <a:p>
            <a:pPr>
              <a:spcBef>
                <a:spcPct val="0"/>
              </a:spcBef>
              <a:buClrTx/>
              <a:buSzTx/>
              <a:buFontTx/>
              <a:buNone/>
            </a:pPr>
            <a:endParaRPr lang="en-US" altLang="en-US" sz="2000" dirty="0">
              <a:latin typeface="Times New Roman" panose="02020603050405020304" pitchFamily="18" charset="0"/>
            </a:endParaRPr>
          </a:p>
          <a:p>
            <a:pPr>
              <a:spcBef>
                <a:spcPct val="0"/>
              </a:spcBef>
              <a:buClrTx/>
              <a:buSzTx/>
              <a:buFontTx/>
              <a:buNone/>
            </a:pPr>
            <a:r>
              <a:rPr lang="en-US" altLang="en-US" sz="2000" dirty="0">
                <a:latin typeface="Times New Roman" panose="02020603050405020304" pitchFamily="18" charset="0"/>
              </a:rPr>
              <a:t>POLYHYDR</a:t>
            </a:r>
          </a:p>
          <a:p>
            <a:pPr>
              <a:spcBef>
                <a:spcPct val="0"/>
              </a:spcBef>
              <a:buClrTx/>
              <a:buSzTx/>
              <a:buFontTx/>
              <a:buNone/>
            </a:pPr>
            <a:endParaRPr lang="en-US" altLang="en-US" sz="2000" dirty="0">
              <a:latin typeface="Times New Roman" panose="02020603050405020304" pitchFamily="18" charset="0"/>
            </a:endParaRPr>
          </a:p>
          <a:p>
            <a:pPr>
              <a:spcBef>
                <a:spcPct val="0"/>
              </a:spcBef>
              <a:buClrTx/>
              <a:buSzTx/>
              <a:buFontTx/>
              <a:buNone/>
            </a:pPr>
            <a:r>
              <a:rPr lang="en-US" altLang="en-US" sz="2000" dirty="0">
                <a:latin typeface="Times New Roman" panose="02020603050405020304" pitchFamily="18" charset="0"/>
              </a:rPr>
              <a:t>PREMAT</a:t>
            </a:r>
          </a:p>
          <a:p>
            <a:pPr>
              <a:spcBef>
                <a:spcPct val="0"/>
              </a:spcBef>
              <a:buClrTx/>
              <a:buSzTx/>
              <a:buFontTx/>
              <a:buNone/>
            </a:pPr>
            <a:endParaRPr lang="en-US" altLang="en-US" sz="2000" dirty="0">
              <a:latin typeface="Times New Roman" panose="02020603050405020304" pitchFamily="18" charset="0"/>
            </a:endParaRPr>
          </a:p>
          <a:p>
            <a:pPr>
              <a:spcBef>
                <a:spcPct val="0"/>
              </a:spcBef>
              <a:buClrTx/>
              <a:buSzTx/>
              <a:buFontTx/>
              <a:buNone/>
            </a:pPr>
            <a:r>
              <a:rPr lang="en-US" altLang="en-US" sz="2000" dirty="0">
                <a:latin typeface="Times New Roman" panose="02020603050405020304" pitchFamily="18" charset="0"/>
              </a:rPr>
              <a:t>SERUM K                                                                            </a:t>
            </a:r>
          </a:p>
          <a:p>
            <a:pPr>
              <a:spcBef>
                <a:spcPct val="0"/>
              </a:spcBef>
              <a:buClrTx/>
              <a:buSzTx/>
              <a:buFontTx/>
              <a:buNone/>
            </a:pPr>
            <a:endParaRPr lang="en-US" altLang="en-US" sz="2000" dirty="0">
              <a:latin typeface="Times New Roman" panose="02020603050405020304" pitchFamily="18" charset="0"/>
            </a:endParaRPr>
          </a:p>
          <a:p>
            <a:pPr>
              <a:spcBef>
                <a:spcPct val="0"/>
              </a:spcBef>
              <a:buClrTx/>
              <a:buSzTx/>
              <a:buFontTx/>
              <a:buNone/>
            </a:pPr>
            <a:r>
              <a:rPr lang="en-US" altLang="en-US" sz="2000" dirty="0">
                <a:latin typeface="Times New Roman" panose="02020603050405020304" pitchFamily="18" charset="0"/>
              </a:rPr>
              <a:t>SERUM Mg              N                     </a:t>
            </a:r>
            <a:r>
              <a:rPr lang="en-US" altLang="en-US" sz="2000" dirty="0" err="1">
                <a:latin typeface="Times New Roman" panose="02020603050405020304" pitchFamily="18" charset="0"/>
              </a:rPr>
              <a:t>N</a:t>
            </a:r>
            <a:r>
              <a:rPr lang="en-US" altLang="en-US" sz="2000" dirty="0">
                <a:latin typeface="Times New Roman" panose="02020603050405020304" pitchFamily="18" charset="0"/>
              </a:rPr>
              <a:t>                      N/L                N/L           N/L</a:t>
            </a:r>
          </a:p>
          <a:p>
            <a:pPr>
              <a:spcBef>
                <a:spcPct val="0"/>
              </a:spcBef>
              <a:buClrTx/>
              <a:buSzTx/>
              <a:buFontTx/>
              <a:buNone/>
            </a:pPr>
            <a:endParaRPr lang="en-US" altLang="en-US" sz="2000" dirty="0">
              <a:latin typeface="Times New Roman" panose="02020603050405020304" pitchFamily="18" charset="0"/>
            </a:endParaRPr>
          </a:p>
          <a:p>
            <a:pPr>
              <a:spcBef>
                <a:spcPct val="0"/>
              </a:spcBef>
              <a:buClrTx/>
              <a:buSzTx/>
              <a:buFontTx/>
              <a:buNone/>
            </a:pPr>
            <a:r>
              <a:rPr lang="en-US" altLang="en-US" sz="2000" dirty="0">
                <a:latin typeface="Times New Roman" panose="02020603050405020304" pitchFamily="18" charset="0"/>
              </a:rPr>
              <a:t>NEPHROCAL          </a:t>
            </a:r>
            <a:r>
              <a:rPr lang="en-US" altLang="en-US" sz="2000" dirty="0" smtClean="0">
                <a:latin typeface="Times New Roman" panose="02020603050405020304" pitchFamily="18" charset="0"/>
              </a:rPr>
              <a:t>YES                </a:t>
            </a:r>
            <a:r>
              <a:rPr lang="en-US" altLang="en-US" sz="2000" dirty="0" err="1" smtClean="0">
                <a:latin typeface="Times New Roman" panose="02020603050405020304" pitchFamily="18" charset="0"/>
              </a:rPr>
              <a:t>YES</a:t>
            </a:r>
            <a:r>
              <a:rPr lang="en-US" altLang="en-US" sz="2000" dirty="0" smtClean="0">
                <a:latin typeface="Times New Roman" panose="02020603050405020304" pitchFamily="18" charset="0"/>
              </a:rPr>
              <a:t>                 RARE            </a:t>
            </a:r>
            <a:r>
              <a:rPr lang="en-US" altLang="en-US" sz="2000" dirty="0">
                <a:latin typeface="Times New Roman" panose="02020603050405020304" pitchFamily="18" charset="0"/>
              </a:rPr>
              <a:t>YES              +</a:t>
            </a:r>
          </a:p>
          <a:p>
            <a:pPr>
              <a:spcBef>
                <a:spcPct val="0"/>
              </a:spcBef>
              <a:buClrTx/>
              <a:buSzTx/>
              <a:buFontTx/>
              <a:buNone/>
            </a:pPr>
            <a:r>
              <a:rPr lang="en-US" altLang="en-US" sz="2000" dirty="0">
                <a:latin typeface="Times New Roman" panose="02020603050405020304" pitchFamily="18" charset="0"/>
              </a:rPr>
              <a:t>	     </a:t>
            </a:r>
          </a:p>
          <a:p>
            <a:pPr>
              <a:spcBef>
                <a:spcPct val="0"/>
              </a:spcBef>
              <a:buClrTx/>
              <a:buSzTx/>
              <a:buFontTx/>
              <a:buNone/>
            </a:pPr>
            <a:r>
              <a:rPr lang="en-US" altLang="en-US" sz="2000" dirty="0">
                <a:latin typeface="Times New Roman" panose="02020603050405020304" pitchFamily="18" charset="0"/>
              </a:rPr>
              <a:t>U Ca                                                                                                 CRF</a:t>
            </a:r>
          </a:p>
        </p:txBody>
      </p:sp>
      <p:sp>
        <p:nvSpPr>
          <p:cNvPr id="48134" name="Rectangle 6"/>
          <p:cNvSpPr>
            <a:spLocks noChangeArrowheads="1"/>
          </p:cNvSpPr>
          <p:nvPr/>
        </p:nvSpPr>
        <p:spPr bwMode="auto">
          <a:xfrm>
            <a:off x="3886200" y="1997075"/>
            <a:ext cx="6705600" cy="267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2000" dirty="0">
                <a:latin typeface="Times New Roman" panose="02020603050405020304" pitchFamily="18" charset="0"/>
              </a:rPr>
              <a:t>NB                  </a:t>
            </a:r>
            <a:r>
              <a:rPr lang="en-US" altLang="en-US" sz="2000" dirty="0" err="1">
                <a:latin typeface="Times New Roman" panose="02020603050405020304" pitchFamily="18" charset="0"/>
              </a:rPr>
              <a:t>NB</a:t>
            </a:r>
            <a:r>
              <a:rPr lang="en-US" altLang="en-US" sz="2000" dirty="0">
                <a:latin typeface="Times New Roman" panose="02020603050405020304" pitchFamily="18" charset="0"/>
              </a:rPr>
              <a:t>                   ANY              NB             </a:t>
            </a:r>
            <a:r>
              <a:rPr lang="en-US" altLang="en-US" sz="2000" dirty="0" err="1">
                <a:latin typeface="Times New Roman" panose="02020603050405020304" pitchFamily="18" charset="0"/>
              </a:rPr>
              <a:t>NB</a:t>
            </a:r>
            <a:endParaRPr lang="en-US" altLang="en-US" sz="2000" dirty="0">
              <a:latin typeface="Times New Roman" panose="02020603050405020304" pitchFamily="18" charset="0"/>
            </a:endParaRPr>
          </a:p>
          <a:p>
            <a:pPr>
              <a:spcBef>
                <a:spcPct val="0"/>
              </a:spcBef>
              <a:buClrTx/>
              <a:buSzTx/>
              <a:buFontTx/>
              <a:buNone/>
            </a:pPr>
            <a:endParaRPr lang="en-US" altLang="en-US" sz="2000" dirty="0">
              <a:latin typeface="Times New Roman" panose="02020603050405020304" pitchFamily="18" charset="0"/>
            </a:endParaRPr>
          </a:p>
          <a:p>
            <a:pPr>
              <a:spcBef>
                <a:spcPct val="0"/>
              </a:spcBef>
              <a:buClrTx/>
              <a:buSzTx/>
              <a:buFontTx/>
              <a:buNone/>
            </a:pPr>
            <a:r>
              <a:rPr lang="en-US" altLang="en-US" sz="2000" dirty="0">
                <a:latin typeface="Times New Roman" panose="02020603050405020304" pitchFamily="18" charset="0"/>
              </a:rPr>
              <a:t>YES               </a:t>
            </a:r>
            <a:r>
              <a:rPr lang="en-US" altLang="en-US" sz="2000" dirty="0" err="1">
                <a:latin typeface="Times New Roman" panose="02020603050405020304" pitchFamily="18" charset="0"/>
              </a:rPr>
              <a:t>YES</a:t>
            </a:r>
            <a:r>
              <a:rPr lang="en-US" altLang="en-US" sz="2000" dirty="0">
                <a:latin typeface="Times New Roman" panose="02020603050405020304" pitchFamily="18" charset="0"/>
              </a:rPr>
              <a:t>                     +/-               YES          </a:t>
            </a:r>
            <a:r>
              <a:rPr lang="en-US" altLang="en-US" sz="2000" dirty="0" err="1">
                <a:latin typeface="Times New Roman" panose="02020603050405020304" pitchFamily="18" charset="0"/>
              </a:rPr>
              <a:t>YES</a:t>
            </a:r>
            <a:endParaRPr lang="en-US" altLang="en-US" sz="2000" dirty="0">
              <a:latin typeface="Times New Roman" panose="02020603050405020304" pitchFamily="18" charset="0"/>
            </a:endParaRPr>
          </a:p>
          <a:p>
            <a:pPr>
              <a:spcBef>
                <a:spcPct val="0"/>
              </a:spcBef>
              <a:buClrTx/>
              <a:buSzTx/>
              <a:buFontTx/>
              <a:buNone/>
            </a:pPr>
            <a:endParaRPr lang="en-US" altLang="en-US" sz="2000" dirty="0">
              <a:latin typeface="Times New Roman" panose="02020603050405020304" pitchFamily="18" charset="0"/>
            </a:endParaRPr>
          </a:p>
          <a:p>
            <a:pPr>
              <a:spcBef>
                <a:spcPct val="0"/>
              </a:spcBef>
              <a:buClrTx/>
              <a:buSzTx/>
              <a:buFontTx/>
              <a:buNone/>
            </a:pPr>
            <a:r>
              <a:rPr lang="en-US" altLang="en-US" sz="2000" dirty="0">
                <a:latin typeface="Times New Roman" panose="02020603050405020304" pitchFamily="18" charset="0"/>
              </a:rPr>
              <a:t>YES               </a:t>
            </a:r>
            <a:r>
              <a:rPr lang="en-US" altLang="en-US" sz="2000" dirty="0" err="1">
                <a:latin typeface="Times New Roman" panose="02020603050405020304" pitchFamily="18" charset="0"/>
              </a:rPr>
              <a:t>YES</a:t>
            </a:r>
            <a:r>
              <a:rPr lang="en-US" altLang="en-US" sz="2000" dirty="0">
                <a:latin typeface="Times New Roman" panose="02020603050405020304" pitchFamily="18" charset="0"/>
              </a:rPr>
              <a:t>                     +/-               YES            +/-</a:t>
            </a:r>
          </a:p>
          <a:p>
            <a:pPr>
              <a:spcBef>
                <a:spcPct val="0"/>
              </a:spcBef>
              <a:buClrTx/>
              <a:buSzTx/>
              <a:buFontTx/>
              <a:buNone/>
            </a:pPr>
            <a:endParaRPr lang="en-US" altLang="en-US" sz="2000" dirty="0">
              <a:latin typeface="Times New Roman" panose="02020603050405020304" pitchFamily="18" charset="0"/>
            </a:endParaRPr>
          </a:p>
          <a:p>
            <a:pPr>
              <a:spcBef>
                <a:spcPct val="0"/>
              </a:spcBef>
              <a:buClrTx/>
              <a:buSzTx/>
              <a:buFontTx/>
              <a:buNone/>
            </a:pPr>
            <a:r>
              <a:rPr lang="en-US" altLang="en-US" sz="2400" dirty="0">
                <a:latin typeface="Times New Roman" panose="02020603050405020304" pitchFamily="18" charset="0"/>
              </a:rPr>
              <a:t>                                                                                  </a:t>
            </a:r>
          </a:p>
          <a:p>
            <a:pPr>
              <a:spcBef>
                <a:spcPct val="0"/>
              </a:spcBef>
              <a:buClrTx/>
              <a:buSzTx/>
              <a:buFontTx/>
              <a:buNone/>
            </a:pPr>
            <a:r>
              <a:rPr lang="en-US" altLang="en-US" sz="2400" dirty="0">
                <a:latin typeface="Times New Roman" panose="02020603050405020304" pitchFamily="18" charset="0"/>
              </a:rPr>
              <a:t> </a:t>
            </a:r>
          </a:p>
        </p:txBody>
      </p:sp>
      <p:sp>
        <p:nvSpPr>
          <p:cNvPr id="48135" name="Line 7"/>
          <p:cNvSpPr>
            <a:spLocks noChangeShapeType="1"/>
          </p:cNvSpPr>
          <p:nvPr/>
        </p:nvSpPr>
        <p:spPr bwMode="auto">
          <a:xfrm>
            <a:off x="4191000" y="3811588"/>
            <a:ext cx="0" cy="3794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8136" name="Line 8"/>
          <p:cNvSpPr>
            <a:spLocks noChangeShapeType="1"/>
          </p:cNvSpPr>
          <p:nvPr/>
        </p:nvSpPr>
        <p:spPr bwMode="auto">
          <a:xfrm>
            <a:off x="5562600" y="3733801"/>
            <a:ext cx="0" cy="455613"/>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37" name="Line 9"/>
          <p:cNvSpPr>
            <a:spLocks noChangeShapeType="1"/>
          </p:cNvSpPr>
          <p:nvPr/>
        </p:nvSpPr>
        <p:spPr bwMode="auto">
          <a:xfrm>
            <a:off x="4114800" y="5486401"/>
            <a:ext cx="0" cy="455613"/>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38" name="Line 10"/>
          <p:cNvSpPr>
            <a:spLocks noChangeShapeType="1"/>
          </p:cNvSpPr>
          <p:nvPr/>
        </p:nvSpPr>
        <p:spPr bwMode="auto">
          <a:xfrm>
            <a:off x="5638800" y="5487988"/>
            <a:ext cx="0" cy="455612"/>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39" name="Line 11"/>
          <p:cNvSpPr>
            <a:spLocks noChangeShapeType="1"/>
          </p:cNvSpPr>
          <p:nvPr/>
        </p:nvSpPr>
        <p:spPr bwMode="auto">
          <a:xfrm>
            <a:off x="7315200" y="5486401"/>
            <a:ext cx="0" cy="455613"/>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40" name="Line 12"/>
          <p:cNvSpPr>
            <a:spLocks noChangeShapeType="1"/>
          </p:cNvSpPr>
          <p:nvPr/>
        </p:nvSpPr>
        <p:spPr bwMode="auto">
          <a:xfrm flipV="1">
            <a:off x="7315200" y="3732214"/>
            <a:ext cx="0" cy="458787"/>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41" name="Line 13"/>
          <p:cNvSpPr>
            <a:spLocks noChangeShapeType="1"/>
          </p:cNvSpPr>
          <p:nvPr/>
        </p:nvSpPr>
        <p:spPr bwMode="auto">
          <a:xfrm flipV="1">
            <a:off x="8763000" y="3732214"/>
            <a:ext cx="0" cy="458787"/>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42" name="Line 14"/>
          <p:cNvSpPr>
            <a:spLocks noChangeShapeType="1"/>
          </p:cNvSpPr>
          <p:nvPr/>
        </p:nvSpPr>
        <p:spPr bwMode="auto">
          <a:xfrm flipV="1">
            <a:off x="5715000" y="3733800"/>
            <a:ext cx="0" cy="458788"/>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43" name="Line 15"/>
          <p:cNvSpPr>
            <a:spLocks noChangeShapeType="1"/>
          </p:cNvSpPr>
          <p:nvPr/>
        </p:nvSpPr>
        <p:spPr bwMode="auto">
          <a:xfrm>
            <a:off x="7467600" y="5486401"/>
            <a:ext cx="0" cy="4556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4" name="Line 16"/>
          <p:cNvSpPr>
            <a:spLocks noChangeShapeType="1"/>
          </p:cNvSpPr>
          <p:nvPr/>
        </p:nvSpPr>
        <p:spPr bwMode="auto">
          <a:xfrm>
            <a:off x="9906000" y="3733800"/>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5" name="Text Box 17"/>
          <p:cNvSpPr txBox="1">
            <a:spLocks noChangeArrowheads="1"/>
          </p:cNvSpPr>
          <p:nvPr/>
        </p:nvSpPr>
        <p:spPr bwMode="auto">
          <a:xfrm>
            <a:off x="3756026" y="1447801"/>
            <a:ext cx="2339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50000"/>
              </a:spcBef>
              <a:buClrTx/>
              <a:buSzTx/>
              <a:buFontTx/>
              <a:buNone/>
            </a:pPr>
            <a:r>
              <a:rPr lang="en-US" altLang="en-US" sz="1800" dirty="0">
                <a:solidFill>
                  <a:srgbClr val="000066"/>
                </a:solidFill>
                <a:latin typeface="Arial" panose="020B0604020202020204" pitchFamily="34" charset="0"/>
              </a:rPr>
              <a:t> </a:t>
            </a:r>
            <a:r>
              <a:rPr lang="en-US" altLang="en-US" sz="1800" dirty="0" err="1">
                <a:latin typeface="Times New Roman" panose="02020603050405020304" pitchFamily="18" charset="0"/>
                <a:cs typeface="Times New Roman" panose="02020603050405020304" pitchFamily="18" charset="0"/>
              </a:rPr>
              <a:t>aBS</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aBS</a:t>
            </a:r>
            <a:endParaRPr lang="en-US" altLang="en-US" sz="1800" dirty="0">
              <a:latin typeface="Times New Roman" panose="02020603050405020304" pitchFamily="18" charset="0"/>
              <a:cs typeface="Times New Roman" panose="02020603050405020304" pitchFamily="18" charset="0"/>
            </a:endParaRPr>
          </a:p>
        </p:txBody>
      </p:sp>
      <p:sp>
        <p:nvSpPr>
          <p:cNvPr id="48146" name="Rectangle 18"/>
          <p:cNvSpPr>
            <a:spLocks noChangeArrowheads="1"/>
          </p:cNvSpPr>
          <p:nvPr/>
        </p:nvSpPr>
        <p:spPr bwMode="auto">
          <a:xfrm>
            <a:off x="8001000" y="144780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50000"/>
              </a:spcBef>
              <a:buClrTx/>
              <a:buSzTx/>
              <a:buFontTx/>
              <a:buNone/>
            </a:pPr>
            <a:r>
              <a:rPr lang="en-US" altLang="en-US" sz="1800" dirty="0">
                <a:latin typeface="Arial" panose="020B0604020202020204" pitchFamily="34" charset="0"/>
              </a:rPr>
              <a:t> </a:t>
            </a:r>
            <a:r>
              <a:rPr lang="en-US" altLang="en-US" sz="1800" dirty="0" err="1">
                <a:latin typeface="Times New Roman" panose="02020603050405020304" pitchFamily="18" charset="0"/>
                <a:cs typeface="Times New Roman" panose="02020603050405020304" pitchFamily="18" charset="0"/>
              </a:rPr>
              <a:t>aBS</a:t>
            </a:r>
            <a:r>
              <a:rPr lang="en-US" altLang="en-US" sz="1800" dirty="0">
                <a:latin typeface="Times New Roman" panose="02020603050405020304" pitchFamily="18" charset="0"/>
                <a:cs typeface="Times New Roman" panose="02020603050405020304" pitchFamily="18" charset="0"/>
              </a:rPr>
              <a:t> SND</a:t>
            </a:r>
          </a:p>
        </p:txBody>
      </p:sp>
      <p:sp>
        <p:nvSpPr>
          <p:cNvPr id="48147" name="Rectangle 19"/>
          <p:cNvSpPr>
            <a:spLocks noChangeArrowheads="1"/>
          </p:cNvSpPr>
          <p:nvPr/>
        </p:nvSpPr>
        <p:spPr bwMode="auto">
          <a:xfrm>
            <a:off x="6781800" y="14620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50000"/>
              </a:spcBef>
              <a:buClrTx/>
              <a:buSzTx/>
              <a:buFontTx/>
              <a:buNone/>
            </a:pPr>
            <a:r>
              <a:rPr lang="en-US" altLang="en-US" sz="1800" dirty="0">
                <a:solidFill>
                  <a:srgbClr val="000066"/>
                </a:solidFill>
                <a:latin typeface="Arial" panose="020B0604020202020204" pitchFamily="34" charset="0"/>
              </a:rPr>
              <a:t>  </a:t>
            </a:r>
            <a:r>
              <a:rPr lang="en-US" altLang="en-US" sz="1800" dirty="0" err="1">
                <a:latin typeface="Times New Roman" panose="02020603050405020304" pitchFamily="18" charset="0"/>
                <a:cs typeface="Times New Roman" panose="02020603050405020304" pitchFamily="18" charset="0"/>
              </a:rPr>
              <a:t>cBS</a:t>
            </a:r>
            <a:r>
              <a:rPr lang="en-US" altLang="en-US" sz="1800" dirty="0">
                <a:latin typeface="Times New Roman" panose="02020603050405020304" pitchFamily="18" charset="0"/>
                <a:cs typeface="Times New Roman" panose="02020603050405020304" pitchFamily="18" charset="0"/>
              </a:rPr>
              <a:t> </a:t>
            </a:r>
          </a:p>
        </p:txBody>
      </p:sp>
      <p:sp>
        <p:nvSpPr>
          <p:cNvPr id="48148" name="Text Box 20"/>
          <p:cNvSpPr txBox="1">
            <a:spLocks noChangeArrowheads="1"/>
          </p:cNvSpPr>
          <p:nvPr/>
        </p:nvSpPr>
        <p:spPr bwMode="auto">
          <a:xfrm>
            <a:off x="1828800" y="6208714"/>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dirty="0">
                <a:latin typeface="Arial" panose="020B0604020202020204" pitchFamily="34" charset="0"/>
              </a:rPr>
              <a:t>     </a:t>
            </a:r>
            <a:r>
              <a:rPr lang="en-US" altLang="en-US" sz="2000" dirty="0" err="1">
                <a:latin typeface="Times New Roman" panose="02020603050405020304" pitchFamily="18" charset="0"/>
                <a:cs typeface="Times New Roman" panose="02020603050405020304" pitchFamily="18" charset="0"/>
              </a:rPr>
              <a:t>aBS</a:t>
            </a:r>
            <a:r>
              <a:rPr lang="en-US" altLang="en-US" sz="2000" dirty="0">
                <a:latin typeface="Times New Roman" panose="02020603050405020304" pitchFamily="18" charset="0"/>
                <a:cs typeface="Times New Roman" panose="02020603050405020304" pitchFamily="18" charset="0"/>
              </a:rPr>
              <a:t>-antenatal Bartter’s, </a:t>
            </a:r>
            <a:r>
              <a:rPr lang="en-US" altLang="en-US" sz="2000" dirty="0" err="1">
                <a:latin typeface="Times New Roman" panose="02020603050405020304" pitchFamily="18" charset="0"/>
                <a:cs typeface="Times New Roman" panose="02020603050405020304" pitchFamily="18" charset="0"/>
              </a:rPr>
              <a:t>cBS</a:t>
            </a:r>
            <a:r>
              <a:rPr lang="en-US" altLang="en-US" sz="2000" dirty="0">
                <a:latin typeface="Times New Roman" panose="02020603050405020304" pitchFamily="18" charset="0"/>
                <a:cs typeface="Times New Roman" panose="02020603050405020304" pitchFamily="18" charset="0"/>
              </a:rPr>
              <a:t>-classical Bartter’s, SND-sensorineural deafness</a:t>
            </a:r>
          </a:p>
        </p:txBody>
      </p:sp>
      <p:sp>
        <p:nvSpPr>
          <p:cNvPr id="48149" name="Line 21"/>
          <p:cNvSpPr>
            <a:spLocks noChangeShapeType="1"/>
          </p:cNvSpPr>
          <p:nvPr/>
        </p:nvSpPr>
        <p:spPr bwMode="auto">
          <a:xfrm>
            <a:off x="9906000" y="5486401"/>
            <a:ext cx="0" cy="455613"/>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50" name="Rectangle 22"/>
          <p:cNvSpPr>
            <a:spLocks noChangeArrowheads="1"/>
          </p:cNvSpPr>
          <p:nvPr/>
        </p:nvSpPr>
        <p:spPr bwMode="auto">
          <a:xfrm>
            <a:off x="9525000" y="144780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50000"/>
              </a:spcBef>
              <a:buClrTx/>
              <a:buSzTx/>
              <a:buFontTx/>
              <a:buNone/>
            </a:pPr>
            <a:r>
              <a:rPr lang="en-US" altLang="en-US" sz="1800" dirty="0">
                <a:solidFill>
                  <a:srgbClr val="000066"/>
                </a:solidFill>
                <a:latin typeface="Arial" panose="020B0604020202020204" pitchFamily="34" charset="0"/>
              </a:rPr>
              <a:t> </a:t>
            </a:r>
            <a:r>
              <a:rPr lang="en-US" altLang="en-US" sz="1800" dirty="0">
                <a:latin typeface="Times New Roman" panose="02020603050405020304" pitchFamily="18" charset="0"/>
                <a:cs typeface="Times New Roman" panose="02020603050405020304" pitchFamily="18" charset="0"/>
              </a:rPr>
              <a:t>AD </a:t>
            </a:r>
          </a:p>
        </p:txBody>
      </p:sp>
      <p:sp>
        <p:nvSpPr>
          <p:cNvPr id="48151" name="Line 24"/>
          <p:cNvSpPr>
            <a:spLocks noChangeShapeType="1"/>
          </p:cNvSpPr>
          <p:nvPr/>
        </p:nvSpPr>
        <p:spPr bwMode="auto">
          <a:xfrm flipV="1">
            <a:off x="3756026" y="1828800"/>
            <a:ext cx="6401897" cy="30164"/>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3516964"/>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carri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5225" y="990600"/>
            <a:ext cx="5564841" cy="432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6" descr="channe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9927" y="990600"/>
            <a:ext cx="5564841" cy="432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7"/>
          <p:cNvSpPr txBox="1">
            <a:spLocks noChangeArrowheads="1"/>
          </p:cNvSpPr>
          <p:nvPr/>
        </p:nvSpPr>
        <p:spPr bwMode="auto">
          <a:xfrm>
            <a:off x="3234611" y="6103776"/>
            <a:ext cx="58720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dirty="0" smtClean="0">
                <a:solidFill>
                  <a:srgbClr val="FFFF00"/>
                </a:solidFill>
                <a:latin typeface="Constantia" panose="02030602050306030303" pitchFamily="18" charset="0"/>
                <a:cs typeface="Times New Roman" panose="02020603050405020304" pitchFamily="18" charset="0"/>
              </a:rPr>
              <a:t> Down a concentration gradient</a:t>
            </a:r>
            <a:endParaRPr lang="en-US" altLang="en-US" dirty="0">
              <a:solidFill>
                <a:srgbClr val="FFFF00"/>
              </a:solidFill>
              <a:latin typeface="Constantia" panose="02030602050306030303" pitchFamily="18" charset="0"/>
              <a:cs typeface="Times New Roman" panose="02020603050405020304" pitchFamily="18" charset="0"/>
            </a:endParaRPr>
          </a:p>
        </p:txBody>
      </p:sp>
      <p:sp>
        <p:nvSpPr>
          <p:cNvPr id="10245" name="Text Box 8"/>
          <p:cNvSpPr txBox="1">
            <a:spLocks noChangeArrowheads="1"/>
          </p:cNvSpPr>
          <p:nvPr/>
        </p:nvSpPr>
        <p:spPr bwMode="auto">
          <a:xfrm>
            <a:off x="2315224" y="5361085"/>
            <a:ext cx="1616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dirty="0">
                <a:solidFill>
                  <a:srgbClr val="FFFF00"/>
                </a:solidFill>
                <a:latin typeface="Constantia" panose="02030602050306030303" pitchFamily="18" charset="0"/>
                <a:cs typeface="Iskoola Pota" panose="020B0502040204020203" pitchFamily="34" charset="0"/>
              </a:rPr>
              <a:t>CARRIER</a:t>
            </a:r>
          </a:p>
        </p:txBody>
      </p:sp>
      <p:sp>
        <p:nvSpPr>
          <p:cNvPr id="10246" name="Text Box 9"/>
          <p:cNvSpPr txBox="1">
            <a:spLocks noChangeArrowheads="1"/>
          </p:cNvSpPr>
          <p:nvPr/>
        </p:nvSpPr>
        <p:spPr bwMode="auto">
          <a:xfrm>
            <a:off x="8125086" y="5366658"/>
            <a:ext cx="283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dirty="0">
                <a:solidFill>
                  <a:srgbClr val="FFFF00"/>
                </a:solidFill>
                <a:latin typeface="Constantia" panose="02030602050306030303" pitchFamily="18" charset="0"/>
                <a:cs typeface="Times New Roman" panose="02020603050405020304" pitchFamily="18" charset="0"/>
              </a:rPr>
              <a:t>CHANNEL</a:t>
            </a:r>
          </a:p>
        </p:txBody>
      </p:sp>
      <p:sp>
        <p:nvSpPr>
          <p:cNvPr id="2" name="TextBox 1"/>
          <p:cNvSpPr txBox="1"/>
          <p:nvPr/>
        </p:nvSpPr>
        <p:spPr>
          <a:xfrm>
            <a:off x="774441" y="1343608"/>
            <a:ext cx="2062065" cy="461665"/>
          </a:xfrm>
          <a:prstGeom prst="rect">
            <a:avLst/>
          </a:prstGeom>
          <a:noFill/>
        </p:spPr>
        <p:txBody>
          <a:bodyPr wrap="square" rtlCol="0">
            <a:spAutoFit/>
          </a:bodyPr>
          <a:lstStyle/>
          <a:p>
            <a:r>
              <a:rPr lang="en-US" sz="2400" dirty="0" smtClean="0">
                <a:solidFill>
                  <a:srgbClr val="FFFF00"/>
                </a:solidFill>
                <a:latin typeface="Constantia" panose="02030602050306030303" pitchFamily="18" charset="0"/>
              </a:rPr>
              <a:t>BL Membrane</a:t>
            </a:r>
            <a:endParaRPr lang="en-US" sz="2400" dirty="0">
              <a:solidFill>
                <a:srgbClr val="FFFF00"/>
              </a:solidFill>
              <a:latin typeface="Constantia" panose="02030602050306030303" pitchFamily="18" charset="0"/>
            </a:endParaRPr>
          </a:p>
        </p:txBody>
      </p:sp>
      <p:sp>
        <p:nvSpPr>
          <p:cNvPr id="8" name="TextBox 7"/>
          <p:cNvSpPr txBox="1"/>
          <p:nvPr/>
        </p:nvSpPr>
        <p:spPr>
          <a:xfrm>
            <a:off x="926841" y="4528459"/>
            <a:ext cx="1388383" cy="461665"/>
          </a:xfrm>
          <a:prstGeom prst="rect">
            <a:avLst/>
          </a:prstGeom>
          <a:noFill/>
        </p:spPr>
        <p:txBody>
          <a:bodyPr wrap="square" rtlCol="0">
            <a:spAutoFit/>
          </a:bodyPr>
          <a:lstStyle/>
          <a:p>
            <a:r>
              <a:rPr lang="en-US" sz="2400" dirty="0" smtClean="0">
                <a:solidFill>
                  <a:srgbClr val="FFFF00"/>
                </a:solidFill>
                <a:latin typeface="Constantia" panose="02030602050306030303" pitchFamily="18" charset="0"/>
              </a:rPr>
              <a:t>Lumen</a:t>
            </a:r>
            <a:endParaRPr lang="en-US" sz="2400" dirty="0">
              <a:solidFill>
                <a:srgbClr val="FFFF00"/>
              </a:solidFill>
              <a:latin typeface="Constantia" panose="02030602050306030303" pitchFamily="18" charset="0"/>
            </a:endParaRPr>
          </a:p>
        </p:txBody>
      </p:sp>
      <p:sp>
        <p:nvSpPr>
          <p:cNvPr id="9" name="Text Box 6"/>
          <p:cNvSpPr txBox="1">
            <a:spLocks noChangeArrowheads="1"/>
          </p:cNvSpPr>
          <p:nvPr/>
        </p:nvSpPr>
        <p:spPr bwMode="auto">
          <a:xfrm>
            <a:off x="632926" y="269582"/>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None/>
            </a:pPr>
            <a:r>
              <a:rPr lang="en-US" altLang="en-US" dirty="0" smtClean="0">
                <a:solidFill>
                  <a:srgbClr val="FFFF00"/>
                </a:solidFill>
                <a:latin typeface="Constantia" panose="02030602050306030303" pitchFamily="18" charset="0"/>
              </a:rPr>
              <a:t>                        SOLUTE TRANSPORT:</a:t>
            </a:r>
            <a:r>
              <a:rPr lang="en-US" altLang="en-US" dirty="0">
                <a:solidFill>
                  <a:srgbClr val="FFFF00"/>
                </a:solidFill>
                <a:latin typeface="Constantia" panose="02030602050306030303" pitchFamily="18" charset="0"/>
                <a:cs typeface="Times New Roman" panose="02020603050405020304" pitchFamily="18" charset="0"/>
              </a:rPr>
              <a:t> PASSIVE</a:t>
            </a:r>
            <a:r>
              <a:rPr lang="en-US" altLang="en-US" dirty="0" smtClean="0">
                <a:solidFill>
                  <a:srgbClr val="FFFF00"/>
                </a:solidFill>
                <a:latin typeface="Constantia" panose="02030602050306030303" pitchFamily="18" charset="0"/>
              </a:rPr>
              <a:t>  </a:t>
            </a:r>
            <a:endParaRPr lang="en-US" altLang="en-US" dirty="0">
              <a:solidFill>
                <a:srgbClr val="FFFF00"/>
              </a:solidFill>
              <a:latin typeface="Constantia" panose="02030602050306030303" pitchFamily="18" charset="0"/>
            </a:endParaRPr>
          </a:p>
        </p:txBody>
      </p:sp>
    </p:spTree>
    <p:extLst>
      <p:ext uri="{BB962C8B-B14F-4D97-AF65-F5344CB8AC3E}">
        <p14:creationId xmlns:p14="http://schemas.microsoft.com/office/powerpoint/2010/main" val="3053807403"/>
      </p:ext>
    </p:extLst>
  </p:cSld>
  <p:clrMapOvr>
    <a:masterClrMapping/>
  </p:clrMapOvr>
  <mc:AlternateContent xmlns:mc="http://schemas.openxmlformats.org/markup-compatibility/2006" xmlns:p14="http://schemas.microsoft.com/office/powerpoint/2010/main">
    <mc:Choice Requires="p14">
      <p:transition spd="slow" p14:dur="2000" advTm="29016"/>
    </mc:Choice>
    <mc:Fallback xmlns="">
      <p:transition spd="slow" advTm="29016"/>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341" y="539762"/>
            <a:ext cx="6328030" cy="601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7721441" y="6553819"/>
            <a:ext cx="43259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9" tIns="40820" rIns="81639" bIns="40820">
            <a:spAutoFit/>
          </a:bodyPr>
          <a:lstStyle>
            <a:lvl1pPr defTabSz="828675">
              <a:spcBef>
                <a:spcPct val="20000"/>
              </a:spcBef>
              <a:buChar char="•"/>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3200">
                <a:solidFill>
                  <a:schemeClr val="tx1"/>
                </a:solidFill>
                <a:latin typeface="Arial" panose="020B0604020202020204" pitchFamily="34" charset="0"/>
                <a:cs typeface="Arial" panose="020B0604020202020204" pitchFamily="34" charset="0"/>
              </a:defRPr>
            </a:lvl1pPr>
            <a:lvl2pPr marL="742950" indent="-285750" defTabSz="828675">
              <a:spcBef>
                <a:spcPct val="20000"/>
              </a:spcBef>
              <a:buChar char="–"/>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800">
                <a:solidFill>
                  <a:schemeClr val="tx1"/>
                </a:solidFill>
                <a:latin typeface="Arial" panose="020B0604020202020204" pitchFamily="34" charset="0"/>
                <a:cs typeface="Arial" panose="020B0604020202020204" pitchFamily="34" charset="0"/>
              </a:defRPr>
            </a:lvl2pPr>
            <a:lvl3pPr marL="1143000" indent="-228600" defTabSz="828675">
              <a:spcBef>
                <a:spcPct val="20000"/>
              </a:spcBef>
              <a:buChar char="•"/>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400">
                <a:solidFill>
                  <a:schemeClr val="tx1"/>
                </a:solidFill>
                <a:latin typeface="Arial" panose="020B0604020202020204" pitchFamily="34" charset="0"/>
                <a:cs typeface="Arial" panose="020B0604020202020204" pitchFamily="34" charset="0"/>
              </a:defRPr>
            </a:lvl3pPr>
            <a:lvl4pPr marL="1600200" indent="-228600" defTabSz="828675">
              <a:spcBef>
                <a:spcPct val="20000"/>
              </a:spcBef>
              <a:buChar char="–"/>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Arial" panose="020B0604020202020204" pitchFamily="34" charset="0"/>
                <a:cs typeface="Arial" panose="020B0604020202020204" pitchFamily="34" charset="0"/>
              </a:defRPr>
            </a:lvl4pPr>
            <a:lvl5pPr marL="2057400" indent="-228600" defTabSz="828675">
              <a:spcBef>
                <a:spcPct val="20000"/>
              </a:spcBef>
              <a:buChar char="»"/>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Arial" panose="020B0604020202020204" pitchFamily="34" charset="0"/>
                <a:cs typeface="Arial" panose="020B0604020202020204" pitchFamily="34" charset="0"/>
              </a:defRPr>
            </a:lvl5pPr>
            <a:lvl6pPr marL="2514600" indent="-228600" defTabSz="828675" eaLnBrk="0" fontAlgn="base" hangingPunct="0">
              <a:spcBef>
                <a:spcPct val="20000"/>
              </a:spcBef>
              <a:spcAft>
                <a:spcPct val="0"/>
              </a:spcAft>
              <a:buChar char="»"/>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Arial" panose="020B0604020202020204" pitchFamily="34" charset="0"/>
                <a:cs typeface="Arial" panose="020B0604020202020204" pitchFamily="34" charset="0"/>
              </a:defRPr>
            </a:lvl6pPr>
            <a:lvl7pPr marL="2971800" indent="-228600" defTabSz="828675" eaLnBrk="0" fontAlgn="base" hangingPunct="0">
              <a:spcBef>
                <a:spcPct val="20000"/>
              </a:spcBef>
              <a:spcAft>
                <a:spcPct val="0"/>
              </a:spcAft>
              <a:buChar char="»"/>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Arial" panose="020B0604020202020204" pitchFamily="34" charset="0"/>
                <a:cs typeface="Arial" panose="020B0604020202020204" pitchFamily="34" charset="0"/>
              </a:defRPr>
            </a:lvl7pPr>
            <a:lvl8pPr marL="3429000" indent="-228600" defTabSz="828675" eaLnBrk="0" fontAlgn="base" hangingPunct="0">
              <a:spcBef>
                <a:spcPct val="20000"/>
              </a:spcBef>
              <a:spcAft>
                <a:spcPct val="0"/>
              </a:spcAft>
              <a:buChar char="»"/>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Arial" panose="020B0604020202020204" pitchFamily="34" charset="0"/>
                <a:cs typeface="Arial" panose="020B0604020202020204" pitchFamily="34" charset="0"/>
              </a:defRPr>
            </a:lvl8pPr>
            <a:lvl9pPr marL="3886200" indent="-228600" defTabSz="828675" eaLnBrk="0" fontAlgn="base" hangingPunct="0">
              <a:spcBef>
                <a:spcPct val="20000"/>
              </a:spcBef>
              <a:spcAft>
                <a:spcPct val="0"/>
              </a:spcAft>
              <a:buChar char="»"/>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Arial" panose="020B0604020202020204" pitchFamily="34" charset="0"/>
                <a:cs typeface="Arial" panose="020B0604020202020204" pitchFamily="34" charset="0"/>
              </a:defRPr>
            </a:lvl9pPr>
          </a:lstStyle>
          <a:p>
            <a:pPr>
              <a:lnSpc>
                <a:spcPct val="97000"/>
              </a:lnSpc>
              <a:spcBef>
                <a:spcPct val="0"/>
              </a:spcBef>
              <a:buClr>
                <a:srgbClr val="000000"/>
              </a:buClr>
              <a:buFont typeface="Times New Roman" panose="02020603050405020304" pitchFamily="18" charset="0"/>
              <a:buNone/>
            </a:pPr>
            <a:r>
              <a:rPr lang="en-GB" altLang="en-US" sz="1400" b="1" dirty="0" smtClean="0">
                <a:latin typeface="Garamond" panose="02020404030301010803" pitchFamily="18" charset="0"/>
              </a:rPr>
              <a:t>      Marr</a:t>
            </a:r>
            <a:r>
              <a:rPr lang="en-GB" altLang="en-US" sz="1400" b="1" dirty="0">
                <a:latin typeface="Garamond" panose="02020404030301010803" pitchFamily="18" charset="0"/>
              </a:rPr>
              <a:t>, N. et al. J Am </a:t>
            </a:r>
            <a:r>
              <a:rPr lang="en-GB" altLang="en-US" sz="1400" b="1" dirty="0" err="1">
                <a:latin typeface="Garamond" panose="02020404030301010803" pitchFamily="18" charset="0"/>
              </a:rPr>
              <a:t>Soc</a:t>
            </a:r>
            <a:r>
              <a:rPr lang="en-GB" altLang="en-US" sz="1400" b="1" dirty="0">
                <a:latin typeface="Garamond" panose="02020404030301010803" pitchFamily="18" charset="0"/>
              </a:rPr>
              <a:t> Nephrol 2002;13:2267-2277</a:t>
            </a:r>
          </a:p>
        </p:txBody>
      </p:sp>
      <p:sp>
        <p:nvSpPr>
          <p:cNvPr id="33796" name="Text Box 6"/>
          <p:cNvSpPr txBox="1">
            <a:spLocks noChangeArrowheads="1"/>
          </p:cNvSpPr>
          <p:nvPr/>
        </p:nvSpPr>
        <p:spPr bwMode="auto">
          <a:xfrm>
            <a:off x="438539" y="57172"/>
            <a:ext cx="10422293" cy="50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39" tIns="40820" rIns="81639" bIns="40820" anchor="ctr" anchorCtr="1">
            <a:spAutoFit/>
          </a:bodyPr>
          <a:lstStyle>
            <a:lvl1pPr defTabSz="828675">
              <a:spcBef>
                <a:spcPct val="20000"/>
              </a:spcBef>
              <a:buChar char="•"/>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3200">
                <a:solidFill>
                  <a:schemeClr val="tx1"/>
                </a:solidFill>
                <a:latin typeface="Arial" panose="020B0604020202020204" pitchFamily="34" charset="0"/>
                <a:cs typeface="Arial" panose="020B0604020202020204" pitchFamily="34" charset="0"/>
              </a:defRPr>
            </a:lvl1pPr>
            <a:lvl2pPr marL="742950" indent="-285750" defTabSz="828675">
              <a:spcBef>
                <a:spcPct val="20000"/>
              </a:spcBef>
              <a:buChar char="–"/>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800">
                <a:solidFill>
                  <a:schemeClr val="tx1"/>
                </a:solidFill>
                <a:latin typeface="Arial" panose="020B0604020202020204" pitchFamily="34" charset="0"/>
                <a:cs typeface="Arial" panose="020B0604020202020204" pitchFamily="34" charset="0"/>
              </a:defRPr>
            </a:lvl2pPr>
            <a:lvl3pPr marL="1143000" indent="-228600" defTabSz="828675">
              <a:spcBef>
                <a:spcPct val="20000"/>
              </a:spcBef>
              <a:buChar char="•"/>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400">
                <a:solidFill>
                  <a:schemeClr val="tx1"/>
                </a:solidFill>
                <a:latin typeface="Arial" panose="020B0604020202020204" pitchFamily="34" charset="0"/>
                <a:cs typeface="Arial" panose="020B0604020202020204" pitchFamily="34" charset="0"/>
              </a:defRPr>
            </a:lvl3pPr>
            <a:lvl4pPr marL="1600200" indent="-228600" defTabSz="828675">
              <a:spcBef>
                <a:spcPct val="20000"/>
              </a:spcBef>
              <a:buChar char="–"/>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Arial" panose="020B0604020202020204" pitchFamily="34" charset="0"/>
                <a:cs typeface="Arial" panose="020B0604020202020204" pitchFamily="34" charset="0"/>
              </a:defRPr>
            </a:lvl4pPr>
            <a:lvl5pPr marL="2057400" indent="-228600" defTabSz="828675">
              <a:spcBef>
                <a:spcPct val="20000"/>
              </a:spcBef>
              <a:buChar char="»"/>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Arial" panose="020B0604020202020204" pitchFamily="34" charset="0"/>
                <a:cs typeface="Arial" panose="020B0604020202020204" pitchFamily="34" charset="0"/>
              </a:defRPr>
            </a:lvl5pPr>
            <a:lvl6pPr marL="2514600" indent="-228600" defTabSz="828675" eaLnBrk="0" fontAlgn="base" hangingPunct="0">
              <a:spcBef>
                <a:spcPct val="20000"/>
              </a:spcBef>
              <a:spcAft>
                <a:spcPct val="0"/>
              </a:spcAft>
              <a:buChar char="»"/>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Arial" panose="020B0604020202020204" pitchFamily="34" charset="0"/>
                <a:cs typeface="Arial" panose="020B0604020202020204" pitchFamily="34" charset="0"/>
              </a:defRPr>
            </a:lvl6pPr>
            <a:lvl7pPr marL="2971800" indent="-228600" defTabSz="828675" eaLnBrk="0" fontAlgn="base" hangingPunct="0">
              <a:spcBef>
                <a:spcPct val="20000"/>
              </a:spcBef>
              <a:spcAft>
                <a:spcPct val="0"/>
              </a:spcAft>
              <a:buChar char="»"/>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Arial" panose="020B0604020202020204" pitchFamily="34" charset="0"/>
                <a:cs typeface="Arial" panose="020B0604020202020204" pitchFamily="34" charset="0"/>
              </a:defRPr>
            </a:lvl7pPr>
            <a:lvl8pPr marL="3429000" indent="-228600" defTabSz="828675" eaLnBrk="0" fontAlgn="base" hangingPunct="0">
              <a:spcBef>
                <a:spcPct val="20000"/>
              </a:spcBef>
              <a:spcAft>
                <a:spcPct val="0"/>
              </a:spcAft>
              <a:buChar char="»"/>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Arial" panose="020B0604020202020204" pitchFamily="34" charset="0"/>
                <a:cs typeface="Arial" panose="020B0604020202020204" pitchFamily="34" charset="0"/>
              </a:defRPr>
            </a:lvl8pPr>
            <a:lvl9pPr marL="3886200" indent="-228600" defTabSz="828675" eaLnBrk="0" fontAlgn="base" hangingPunct="0">
              <a:spcBef>
                <a:spcPct val="20000"/>
              </a:spcBef>
              <a:spcAft>
                <a:spcPct val="0"/>
              </a:spcAft>
              <a:buChar char="»"/>
              <a:tabLst>
                <a:tab pos="0" algn="l"/>
                <a:tab pos="828675" algn="l"/>
                <a:tab pos="1658938" algn="l"/>
                <a:tab pos="2487613" algn="l"/>
                <a:tab pos="3317875" algn="l"/>
                <a:tab pos="4146550" algn="l"/>
                <a:tab pos="4976813" algn="l"/>
                <a:tab pos="5805488" algn="l"/>
                <a:tab pos="6635750" algn="l"/>
                <a:tab pos="7464425" algn="l"/>
                <a:tab pos="8294688" algn="l"/>
                <a:tab pos="9123363" algn="l"/>
              </a:tabLst>
              <a:defRPr sz="2000">
                <a:solidFill>
                  <a:schemeClr val="tx1"/>
                </a:solidFill>
                <a:latin typeface="Arial" panose="020B0604020202020204" pitchFamily="34" charset="0"/>
                <a:cs typeface="Arial" panose="020B0604020202020204" pitchFamily="34" charset="0"/>
              </a:defRPr>
            </a:lvl9pPr>
          </a:lstStyle>
          <a:p>
            <a:pPr>
              <a:lnSpc>
                <a:spcPct val="97000"/>
              </a:lnSpc>
              <a:spcBef>
                <a:spcPct val="0"/>
              </a:spcBef>
              <a:buClr>
                <a:srgbClr val="000000"/>
              </a:buClr>
              <a:buFont typeface="Times New Roman" panose="02020603050405020304" pitchFamily="18" charset="0"/>
              <a:buNone/>
            </a:pPr>
            <a:r>
              <a:rPr lang="en-GB" altLang="en-US" sz="2800" b="1" dirty="0" smtClean="0">
                <a:latin typeface="Garamond" panose="02020404030301010803" pitchFamily="18" charset="0"/>
              </a:rPr>
              <a:t>Segregation </a:t>
            </a:r>
            <a:r>
              <a:rPr lang="en-GB" altLang="en-US" sz="2800" b="1" dirty="0">
                <a:latin typeface="Garamond" panose="02020404030301010803" pitchFamily="18" charset="0"/>
              </a:rPr>
              <a:t>of </a:t>
            </a:r>
            <a:r>
              <a:rPr lang="en-GB" altLang="en-US" sz="2800" b="1" dirty="0" smtClean="0">
                <a:latin typeface="Garamond" panose="02020404030301010803" pitchFamily="18" charset="0"/>
              </a:rPr>
              <a:t>NDI and AQP2 </a:t>
            </a:r>
            <a:r>
              <a:rPr lang="en-GB" altLang="en-US" sz="2800" b="1" dirty="0">
                <a:latin typeface="Garamond" panose="02020404030301010803" pitchFamily="18" charset="0"/>
              </a:rPr>
              <a:t>mutations in the studied families</a:t>
            </a:r>
          </a:p>
        </p:txBody>
      </p:sp>
    </p:spTree>
    <p:extLst>
      <p:ext uri="{BB962C8B-B14F-4D97-AF65-F5344CB8AC3E}">
        <p14:creationId xmlns:p14="http://schemas.microsoft.com/office/powerpoint/2010/main" val="3456219232"/>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979067" y="12435"/>
            <a:ext cx="10049716" cy="723900"/>
          </a:xfrm>
        </p:spPr>
        <p:txBody>
          <a:bodyPr vert="horz" lIns="91440" tIns="12801" rIns="91440" bIns="45720" rtlCol="0" anchor="t">
            <a:noAutofit/>
          </a:bodyPr>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altLang="en-US" sz="1500" b="1" dirty="0"/>
              <a:t>Hypertension, Dietary Salt Intake, and the Role of the Thiazide‐Sensitive Sodium Chloride Transporter NCCT </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759" y="435914"/>
            <a:ext cx="8327485" cy="607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41" name="Text Box 4"/>
          <p:cNvSpPr txBox="1">
            <a:spLocks noChangeArrowheads="1"/>
          </p:cNvSpPr>
          <p:nvPr/>
        </p:nvSpPr>
        <p:spPr bwMode="auto">
          <a:xfrm>
            <a:off x="3489651" y="6511218"/>
            <a:ext cx="6629400" cy="39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9620" rIns="81639" bIns="40820"/>
          <a:lstStyle>
            <a:lvl1pPr>
              <a:spcBef>
                <a:spcPct val="20000"/>
              </a:spcBef>
              <a:buClr>
                <a:schemeClr val="folHlink"/>
              </a:buClr>
              <a:buSzPct val="60000"/>
              <a:buFont typeface="Wingdings" panose="05000000000000000000" pitchFamily="2" charset="2"/>
              <a:buChar char="n"/>
              <a:tabLst>
                <a:tab pos="655638" algn="l"/>
                <a:tab pos="1312863" algn="l"/>
                <a:tab pos="1968500" algn="l"/>
                <a:tab pos="2625725" algn="l"/>
                <a:tab pos="3282950" algn="l"/>
                <a:tab pos="3938588" algn="l"/>
                <a:tab pos="4595813" algn="l"/>
                <a:tab pos="5253038" algn="l"/>
                <a:tab pos="5908675" algn="l"/>
              </a:tabLst>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tabLst>
                <a:tab pos="655638" algn="l"/>
                <a:tab pos="1312863" algn="l"/>
                <a:tab pos="1968500" algn="l"/>
                <a:tab pos="2625725" algn="l"/>
                <a:tab pos="3282950" algn="l"/>
                <a:tab pos="3938588" algn="l"/>
                <a:tab pos="4595813" algn="l"/>
                <a:tab pos="5253038" algn="l"/>
                <a:tab pos="5908675" algn="l"/>
              </a:tabLst>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tabLst>
                <a:tab pos="655638" algn="l"/>
                <a:tab pos="1312863" algn="l"/>
                <a:tab pos="1968500" algn="l"/>
                <a:tab pos="2625725" algn="l"/>
                <a:tab pos="3282950" algn="l"/>
                <a:tab pos="3938588" algn="l"/>
                <a:tab pos="4595813" algn="l"/>
                <a:tab pos="5253038" algn="l"/>
                <a:tab pos="5908675" algn="l"/>
              </a:tabLst>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tabLst>
                <a:tab pos="655638" algn="l"/>
                <a:tab pos="1312863" algn="l"/>
                <a:tab pos="1968500" algn="l"/>
                <a:tab pos="2625725" algn="l"/>
                <a:tab pos="3282950" algn="l"/>
                <a:tab pos="3938588" algn="l"/>
                <a:tab pos="4595813" algn="l"/>
                <a:tab pos="5253038" algn="l"/>
                <a:tab pos="5908675" algn="l"/>
              </a:tabLst>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tabLst>
                <a:tab pos="655638" algn="l"/>
                <a:tab pos="1312863" algn="l"/>
                <a:tab pos="1968500" algn="l"/>
                <a:tab pos="2625725" algn="l"/>
                <a:tab pos="3282950" algn="l"/>
                <a:tab pos="3938588" algn="l"/>
                <a:tab pos="4595813" algn="l"/>
                <a:tab pos="5253038" algn="l"/>
                <a:tab pos="5908675" algn="l"/>
              </a:tabLst>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655638" algn="l"/>
                <a:tab pos="1312863" algn="l"/>
                <a:tab pos="1968500" algn="l"/>
                <a:tab pos="2625725" algn="l"/>
                <a:tab pos="3282950" algn="l"/>
                <a:tab pos="3938588" algn="l"/>
                <a:tab pos="4595813" algn="l"/>
                <a:tab pos="5253038" algn="l"/>
                <a:tab pos="5908675" algn="l"/>
              </a:tabLst>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655638" algn="l"/>
                <a:tab pos="1312863" algn="l"/>
                <a:tab pos="1968500" algn="l"/>
                <a:tab pos="2625725" algn="l"/>
                <a:tab pos="3282950" algn="l"/>
                <a:tab pos="3938588" algn="l"/>
                <a:tab pos="4595813" algn="l"/>
                <a:tab pos="5253038" algn="l"/>
                <a:tab pos="5908675" algn="l"/>
              </a:tabLst>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655638" algn="l"/>
                <a:tab pos="1312863" algn="l"/>
                <a:tab pos="1968500" algn="l"/>
                <a:tab pos="2625725" algn="l"/>
                <a:tab pos="3282950" algn="l"/>
                <a:tab pos="3938588" algn="l"/>
                <a:tab pos="4595813" algn="l"/>
                <a:tab pos="5253038" algn="l"/>
                <a:tab pos="5908675" algn="l"/>
              </a:tabLst>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655638" algn="l"/>
                <a:tab pos="1312863" algn="l"/>
                <a:tab pos="1968500" algn="l"/>
                <a:tab pos="2625725" algn="l"/>
                <a:tab pos="3282950" algn="l"/>
                <a:tab pos="3938588" algn="l"/>
                <a:tab pos="4595813" algn="l"/>
                <a:tab pos="5253038" algn="l"/>
                <a:tab pos="5908675" algn="l"/>
              </a:tabLst>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GB" altLang="en-US" sz="1200" b="1" dirty="0" smtClean="0">
                <a:latin typeface="Arial" panose="020B0604020202020204" pitchFamily="34" charset="0"/>
              </a:rPr>
              <a:t> Cardiovascular </a:t>
            </a:r>
            <a:r>
              <a:rPr lang="en-GB" altLang="en-US" sz="1200" b="1" dirty="0">
                <a:latin typeface="Arial" panose="020B0604020202020204" pitchFamily="34" charset="0"/>
              </a:rPr>
              <a:t>Therapeutics</a:t>
            </a:r>
            <a:r>
              <a:rPr lang="en-GB" altLang="en-US" sz="1200" dirty="0">
                <a:latin typeface="Arial" panose="020B0604020202020204" pitchFamily="34" charset="0"/>
              </a:rPr>
              <a:t> Volume 29, Issue 1, pages 68-76, 19 DEC 2010</a:t>
            </a:r>
            <a:endParaRPr lang="en-GB" altLang="en-US" sz="1200" dirty="0">
              <a:latin typeface="Arial" panose="020B0604020202020204" pitchFamily="34" charset="0"/>
              <a:hlinkClick r:id="rId5"/>
            </a:endParaRPr>
          </a:p>
        </p:txBody>
      </p:sp>
    </p:spTree>
    <p:extLst>
      <p:ext uri="{BB962C8B-B14F-4D97-AF65-F5344CB8AC3E}">
        <p14:creationId xmlns:p14="http://schemas.microsoft.com/office/powerpoint/2010/main" val="771159082"/>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11355" y="419749"/>
            <a:ext cx="6923314" cy="5192486"/>
          </a:xfrm>
        </p:spPr>
      </p:pic>
    </p:spTree>
    <p:extLst>
      <p:ext uri="{BB962C8B-B14F-4D97-AF65-F5344CB8AC3E}">
        <p14:creationId xmlns:p14="http://schemas.microsoft.com/office/powerpoint/2010/main" val="373275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6060" y="903516"/>
            <a:ext cx="7619434" cy="5462711"/>
          </a:xfrm>
          <a:noFill/>
        </p:spPr>
      </p:pic>
      <p:sp>
        <p:nvSpPr>
          <p:cNvPr id="11267" name="Text Box 3"/>
          <p:cNvSpPr txBox="1">
            <a:spLocks noChangeArrowheads="1"/>
          </p:cNvSpPr>
          <p:nvPr/>
        </p:nvSpPr>
        <p:spPr bwMode="auto">
          <a:xfrm>
            <a:off x="32652" y="6382149"/>
            <a:ext cx="8153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200" b="1" dirty="0" smtClean="0">
                <a:solidFill>
                  <a:srgbClr val="FFFF00"/>
                </a:solidFill>
                <a:latin typeface="Constantia" panose="02030602050306030303" pitchFamily="18" charset="0"/>
              </a:rPr>
              <a:t>  ION </a:t>
            </a:r>
            <a:r>
              <a:rPr lang="en-US" altLang="en-US" sz="2200" b="1" dirty="0">
                <a:solidFill>
                  <a:srgbClr val="FFFF00"/>
                </a:solidFill>
                <a:latin typeface="Constantia" panose="02030602050306030303" pitchFamily="18" charset="0"/>
              </a:rPr>
              <a:t>TRANSPORT ACROSS EPITHELIAL MEMBRANES</a:t>
            </a:r>
          </a:p>
        </p:txBody>
      </p:sp>
      <p:sp>
        <p:nvSpPr>
          <p:cNvPr id="11269" name="Text Box 6"/>
          <p:cNvSpPr txBox="1">
            <a:spLocks noChangeArrowheads="1"/>
          </p:cNvSpPr>
          <p:nvPr/>
        </p:nvSpPr>
        <p:spPr bwMode="auto">
          <a:xfrm>
            <a:off x="7882812" y="789990"/>
            <a:ext cx="3883094"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b="1" dirty="0">
                <a:solidFill>
                  <a:srgbClr val="FFFF00"/>
                </a:solidFill>
                <a:latin typeface="Garamond" panose="02020404030301010803" pitchFamily="18" charset="0"/>
              </a:rPr>
              <a:t>Transcellular Transport</a:t>
            </a:r>
          </a:p>
          <a:p>
            <a:pPr eaLnBrk="1" hangingPunct="1">
              <a:spcBef>
                <a:spcPct val="0"/>
              </a:spcBef>
              <a:buClrTx/>
              <a:buSzTx/>
              <a:buFontTx/>
              <a:buNone/>
            </a:pPr>
            <a:r>
              <a:rPr lang="en-US" altLang="en-US" sz="2400" b="1" dirty="0">
                <a:solidFill>
                  <a:schemeClr val="bg2">
                    <a:lumMod val="20000"/>
                    <a:lumOff val="80000"/>
                  </a:schemeClr>
                </a:solidFill>
                <a:latin typeface="Garamond" panose="02020404030301010803" pitchFamily="18" charset="0"/>
              </a:rPr>
              <a:t>Transfer of  ions or non </a:t>
            </a:r>
            <a:r>
              <a:rPr lang="en-US" altLang="en-US" sz="2400" b="1" dirty="0" smtClean="0">
                <a:solidFill>
                  <a:schemeClr val="bg2">
                    <a:lumMod val="20000"/>
                    <a:lumOff val="80000"/>
                  </a:schemeClr>
                </a:solidFill>
                <a:latin typeface="Garamond" panose="02020404030301010803" pitchFamily="18" charset="0"/>
              </a:rPr>
              <a:t>ionic solutes  </a:t>
            </a:r>
            <a:r>
              <a:rPr lang="en-US" altLang="en-US" sz="2400" b="1" dirty="0">
                <a:solidFill>
                  <a:schemeClr val="bg2">
                    <a:lumMod val="20000"/>
                    <a:lumOff val="80000"/>
                  </a:schemeClr>
                </a:solidFill>
                <a:latin typeface="Garamond" panose="02020404030301010803" pitchFamily="18" charset="0"/>
              </a:rPr>
              <a:t>directly through the cell membrane, usually an active, energy requiring process</a:t>
            </a:r>
          </a:p>
          <a:p>
            <a:pPr eaLnBrk="1" hangingPunct="1">
              <a:spcBef>
                <a:spcPct val="0"/>
              </a:spcBef>
              <a:buClrTx/>
              <a:buSzTx/>
              <a:buFontTx/>
              <a:buNone/>
            </a:pPr>
            <a:endParaRPr lang="en-US" altLang="en-US" sz="2400" b="1" dirty="0" smtClean="0">
              <a:solidFill>
                <a:srgbClr val="FFFF00"/>
              </a:solidFill>
              <a:latin typeface="Garamond" panose="02020404030301010803" pitchFamily="18" charset="0"/>
            </a:endParaRPr>
          </a:p>
          <a:p>
            <a:pPr eaLnBrk="1" hangingPunct="1">
              <a:spcBef>
                <a:spcPct val="0"/>
              </a:spcBef>
              <a:buClrTx/>
              <a:buSzTx/>
              <a:buFontTx/>
              <a:buNone/>
            </a:pPr>
            <a:r>
              <a:rPr lang="en-US" altLang="en-US" sz="2400" b="1" dirty="0" smtClean="0">
                <a:solidFill>
                  <a:srgbClr val="FFFF00"/>
                </a:solidFill>
                <a:latin typeface="Garamond" panose="02020404030301010803" pitchFamily="18" charset="0"/>
              </a:rPr>
              <a:t>Paracellular </a:t>
            </a:r>
            <a:r>
              <a:rPr lang="en-US" altLang="en-US" sz="2400" b="1" dirty="0">
                <a:solidFill>
                  <a:srgbClr val="FFFF00"/>
                </a:solidFill>
                <a:latin typeface="Garamond" panose="02020404030301010803" pitchFamily="18" charset="0"/>
              </a:rPr>
              <a:t>Transport</a:t>
            </a:r>
          </a:p>
          <a:p>
            <a:pPr eaLnBrk="1" hangingPunct="1">
              <a:spcBef>
                <a:spcPct val="0"/>
              </a:spcBef>
              <a:buClrTx/>
              <a:buSzTx/>
              <a:buFontTx/>
              <a:buNone/>
            </a:pPr>
            <a:r>
              <a:rPr lang="en-US" altLang="en-US" sz="2400" b="1" dirty="0">
                <a:solidFill>
                  <a:schemeClr val="bg2">
                    <a:lumMod val="20000"/>
                    <a:lumOff val="80000"/>
                  </a:schemeClr>
                </a:solidFill>
                <a:latin typeface="Garamond" panose="02020404030301010803" pitchFamily="18" charset="0"/>
              </a:rPr>
              <a:t>Transfer of ions and solutes through tight junctions between epithelial cells from the luminal to the basolateral surface, usually a  passive process, depending on an electrochemical </a:t>
            </a:r>
            <a:r>
              <a:rPr lang="en-US" altLang="en-US" sz="2400" b="1" dirty="0" smtClean="0">
                <a:solidFill>
                  <a:schemeClr val="bg2">
                    <a:lumMod val="20000"/>
                    <a:lumOff val="80000"/>
                  </a:schemeClr>
                </a:solidFill>
                <a:latin typeface="Garamond" panose="02020404030301010803" pitchFamily="18" charset="0"/>
              </a:rPr>
              <a:t>gradient</a:t>
            </a:r>
            <a:endParaRPr lang="en-US" altLang="en-US" sz="2400" b="1" dirty="0">
              <a:solidFill>
                <a:schemeClr val="bg2">
                  <a:lumMod val="20000"/>
                  <a:lumOff val="80000"/>
                </a:schemeClr>
              </a:solidFill>
              <a:latin typeface="Garamond" panose="02020404030301010803" pitchFamily="18" charset="0"/>
            </a:endParaRPr>
          </a:p>
        </p:txBody>
      </p:sp>
      <p:sp>
        <p:nvSpPr>
          <p:cNvPr id="2" name="Rectangle 1"/>
          <p:cNvSpPr/>
          <p:nvPr/>
        </p:nvSpPr>
        <p:spPr>
          <a:xfrm>
            <a:off x="6363478" y="6036910"/>
            <a:ext cx="1352951" cy="3265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030823" y="1502232"/>
            <a:ext cx="1203649" cy="587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84422845"/>
      </p:ext>
    </p:extLst>
  </p:cSld>
  <p:clrMapOvr>
    <a:masterClrMapping/>
  </p:clrMapOvr>
  <mc:AlternateContent xmlns:mc="http://schemas.openxmlformats.org/markup-compatibility/2006" xmlns:p14="http://schemas.microsoft.com/office/powerpoint/2010/main">
    <mc:Choice Requires="p14">
      <p:transition spd="slow" p14:dur="2000" advTm="36827"/>
    </mc:Choice>
    <mc:Fallback xmlns="">
      <p:transition spd="slow" advTm="3682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752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 name="Rectangle 3"/>
          <p:cNvSpPr>
            <a:spLocks noChangeArrowheads="1"/>
          </p:cNvSpPr>
          <p:nvPr/>
        </p:nvSpPr>
        <p:spPr bwMode="auto">
          <a:xfrm>
            <a:off x="4495800" y="62484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Rectangle 4"/>
          <p:cNvSpPr>
            <a:spLocks noChangeArrowheads="1"/>
          </p:cNvSpPr>
          <p:nvPr/>
        </p:nvSpPr>
        <p:spPr bwMode="auto">
          <a:xfrm>
            <a:off x="1752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Rectangle 5"/>
          <p:cNvSpPr>
            <a:spLocks noChangeArrowheads="1"/>
          </p:cNvSpPr>
          <p:nvPr/>
        </p:nvSpPr>
        <p:spPr bwMode="auto">
          <a:xfrm>
            <a:off x="4495800" y="62484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Rectangle 6"/>
          <p:cNvSpPr>
            <a:spLocks noChangeArrowheads="1"/>
          </p:cNvSpPr>
          <p:nvPr/>
        </p:nvSpPr>
        <p:spPr bwMode="auto">
          <a:xfrm>
            <a:off x="2238376"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Rectangle 7"/>
          <p:cNvSpPr>
            <a:spLocks noChangeArrowheads="1"/>
          </p:cNvSpPr>
          <p:nvPr/>
        </p:nvSpPr>
        <p:spPr bwMode="auto">
          <a:xfrm>
            <a:off x="498157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Rectangle 8"/>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t">
            <a:noAutofit/>
          </a:bodyPr>
          <a:lstStyle/>
          <a:p>
            <a:r>
              <a:rPr lang="en-US" altLang="en-US" sz="3600" b="1" dirty="0">
                <a:solidFill>
                  <a:schemeClr val="bg2">
                    <a:lumMod val="40000"/>
                    <a:lumOff val="60000"/>
                  </a:schemeClr>
                </a:solidFill>
                <a:latin typeface="Constantia" panose="02030602050306030303" pitchFamily="18" charset="0"/>
              </a:rPr>
              <a:t>Hereditary Tubulopathies</a:t>
            </a:r>
          </a:p>
        </p:txBody>
      </p:sp>
      <p:sp>
        <p:nvSpPr>
          <p:cNvPr id="5129" name="Rectangle 9"/>
          <p:cNvSpPr>
            <a:spLocks noGrp="1" noChangeArrowheads="1"/>
          </p:cNvSpPr>
          <p:nvPr>
            <p:ph type="body" idx="1"/>
          </p:nvPr>
        </p:nvSpPr>
        <p:spPr>
          <a:xfrm>
            <a:off x="1054361" y="1614379"/>
            <a:ext cx="10515599" cy="4195481"/>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marL="444500" indent="-444500">
              <a:buClr>
                <a:srgbClr val="FFFF00"/>
              </a:buClr>
              <a:buFontTx/>
              <a:buChar char="A"/>
            </a:pPr>
            <a:r>
              <a:rPr lang="en-US" altLang="en-US" sz="3200" b="1" dirty="0">
                <a:solidFill>
                  <a:schemeClr val="bg2">
                    <a:lumMod val="20000"/>
                    <a:lumOff val="80000"/>
                  </a:schemeClr>
                </a:solidFill>
                <a:latin typeface="Constantia" panose="02030602050306030303" pitchFamily="18" charset="0"/>
              </a:rPr>
              <a:t>Absent or defective </a:t>
            </a:r>
            <a:r>
              <a:rPr lang="en-US" altLang="en-US" sz="3200" b="1" dirty="0" smtClean="0">
                <a:solidFill>
                  <a:schemeClr val="bg2">
                    <a:lumMod val="20000"/>
                    <a:lumOff val="80000"/>
                  </a:schemeClr>
                </a:solidFill>
                <a:latin typeface="Constantia" panose="02030602050306030303" pitchFamily="18" charset="0"/>
              </a:rPr>
              <a:t>Na-S co-</a:t>
            </a:r>
            <a:r>
              <a:rPr lang="en-US" altLang="en-US" sz="3200" b="1" dirty="0" err="1" smtClean="0">
                <a:solidFill>
                  <a:schemeClr val="bg2">
                    <a:lumMod val="20000"/>
                    <a:lumOff val="80000"/>
                  </a:schemeClr>
                </a:solidFill>
                <a:latin typeface="Constantia" panose="02030602050306030303" pitchFamily="18" charset="0"/>
              </a:rPr>
              <a:t>tx</a:t>
            </a:r>
            <a:r>
              <a:rPr lang="en-US" altLang="en-US" sz="3200" b="1" dirty="0" smtClean="0">
                <a:solidFill>
                  <a:schemeClr val="bg2">
                    <a:lumMod val="20000"/>
                    <a:lumOff val="80000"/>
                  </a:schemeClr>
                </a:solidFill>
                <a:latin typeface="Constantia" panose="02030602050306030303" pitchFamily="18" charset="0"/>
              </a:rPr>
              <a:t> systems </a:t>
            </a:r>
            <a:r>
              <a:rPr lang="en-US" altLang="en-US" sz="3200" b="1" dirty="0">
                <a:solidFill>
                  <a:schemeClr val="bg2">
                    <a:lumMod val="20000"/>
                    <a:lumOff val="80000"/>
                  </a:schemeClr>
                </a:solidFill>
                <a:latin typeface="Constantia" panose="02030602050306030303" pitchFamily="18" charset="0"/>
              </a:rPr>
              <a:t>in P.T. cells</a:t>
            </a:r>
          </a:p>
          <a:p>
            <a:pPr marL="908050" lvl="1" indent="-349250">
              <a:buClr>
                <a:srgbClr val="FF99FF"/>
              </a:buClr>
              <a:buFontTx/>
              <a:buChar char="•"/>
            </a:pPr>
            <a:r>
              <a:rPr lang="en-US" altLang="en-US" sz="3200" dirty="0">
                <a:solidFill>
                  <a:schemeClr val="bg2">
                    <a:lumMod val="20000"/>
                    <a:lumOff val="80000"/>
                  </a:schemeClr>
                </a:solidFill>
                <a:latin typeface="Constantia" panose="02030602050306030303" pitchFamily="18" charset="0"/>
              </a:rPr>
              <a:t>Cystinuria</a:t>
            </a:r>
          </a:p>
          <a:p>
            <a:pPr marL="908050" lvl="1" indent="-349250">
              <a:buClr>
                <a:srgbClr val="FF99FF"/>
              </a:buClr>
              <a:buFontTx/>
              <a:buChar char="•"/>
            </a:pPr>
            <a:r>
              <a:rPr lang="en-US" altLang="en-US" sz="3200" dirty="0">
                <a:solidFill>
                  <a:schemeClr val="bg2">
                    <a:lumMod val="20000"/>
                    <a:lumOff val="80000"/>
                  </a:schemeClr>
                </a:solidFill>
                <a:latin typeface="Constantia" panose="02030602050306030303" pitchFamily="18" charset="0"/>
              </a:rPr>
              <a:t>Renal glycosuria</a:t>
            </a:r>
          </a:p>
          <a:p>
            <a:pPr marL="908050" lvl="1" indent="-349250">
              <a:buClr>
                <a:srgbClr val="FF99FF"/>
              </a:buClr>
              <a:buFontTx/>
              <a:buChar char="•"/>
            </a:pPr>
            <a:r>
              <a:rPr lang="en-US" altLang="en-US" sz="3200" dirty="0">
                <a:solidFill>
                  <a:schemeClr val="bg2">
                    <a:lumMod val="20000"/>
                    <a:lumOff val="80000"/>
                  </a:schemeClr>
                </a:solidFill>
                <a:latin typeface="Constantia" panose="02030602050306030303" pitchFamily="18" charset="0"/>
              </a:rPr>
              <a:t>HVDRR</a:t>
            </a:r>
          </a:p>
          <a:p>
            <a:pPr marL="908050" lvl="1" indent="-349250">
              <a:buClr>
                <a:srgbClr val="FF99FF"/>
              </a:buClr>
              <a:buFontTx/>
              <a:buChar char="•"/>
            </a:pPr>
            <a:r>
              <a:rPr lang="en-US" altLang="en-US" sz="3200" dirty="0">
                <a:solidFill>
                  <a:schemeClr val="bg2">
                    <a:lumMod val="20000"/>
                    <a:lumOff val="80000"/>
                  </a:schemeClr>
                </a:solidFill>
                <a:latin typeface="Constantia" panose="02030602050306030303" pitchFamily="18" charset="0"/>
              </a:rPr>
              <a:t>Proximal RTA</a:t>
            </a:r>
          </a:p>
        </p:txBody>
      </p:sp>
    </p:spTree>
    <p:extLst>
      <p:ext uri="{BB962C8B-B14F-4D97-AF65-F5344CB8AC3E}">
        <p14:creationId xmlns:p14="http://schemas.microsoft.com/office/powerpoint/2010/main" val="426755546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752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 name="Rectangle 3"/>
          <p:cNvSpPr>
            <a:spLocks noChangeArrowheads="1"/>
          </p:cNvSpPr>
          <p:nvPr/>
        </p:nvSpPr>
        <p:spPr bwMode="auto">
          <a:xfrm>
            <a:off x="4495800" y="62484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 name="Rectangle 4"/>
          <p:cNvSpPr>
            <a:spLocks noChangeArrowheads="1"/>
          </p:cNvSpPr>
          <p:nvPr/>
        </p:nvSpPr>
        <p:spPr bwMode="auto">
          <a:xfrm>
            <a:off x="1752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Rectangle 5"/>
          <p:cNvSpPr>
            <a:spLocks noChangeArrowheads="1"/>
          </p:cNvSpPr>
          <p:nvPr/>
        </p:nvSpPr>
        <p:spPr bwMode="auto">
          <a:xfrm>
            <a:off x="4495800" y="62484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Rectangle 6"/>
          <p:cNvSpPr>
            <a:spLocks noChangeArrowheads="1"/>
          </p:cNvSpPr>
          <p:nvPr/>
        </p:nvSpPr>
        <p:spPr bwMode="auto">
          <a:xfrm>
            <a:off x="2238376"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7"/>
          <p:cNvSpPr>
            <a:spLocks noChangeArrowheads="1"/>
          </p:cNvSpPr>
          <p:nvPr/>
        </p:nvSpPr>
        <p:spPr bwMode="auto">
          <a:xfrm>
            <a:off x="498157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Rectangle 8"/>
          <p:cNvSpPr>
            <a:spLocks noGrp="1" noChangeArrowheads="1"/>
          </p:cNvSpPr>
          <p:nvPr>
            <p:ph type="title"/>
          </p:nvPr>
        </p:nvSpPr>
        <p:spPr>
          <a:xfrm>
            <a:off x="204298" y="455646"/>
            <a:ext cx="8743950" cy="7620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t">
            <a:noAutofit/>
          </a:bodyPr>
          <a:lstStyle/>
          <a:p>
            <a:r>
              <a:rPr lang="en-US" altLang="en-US" sz="3600" b="1" dirty="0" smtClean="0">
                <a:solidFill>
                  <a:schemeClr val="bg2">
                    <a:lumMod val="40000"/>
                    <a:lumOff val="60000"/>
                  </a:schemeClr>
                </a:solidFill>
                <a:latin typeface="Constantia" panose="02030602050306030303" pitchFamily="18" charset="0"/>
              </a:rPr>
              <a:t>    Hereditary </a:t>
            </a:r>
            <a:r>
              <a:rPr lang="en-US" altLang="en-US" sz="3600" b="1" dirty="0">
                <a:solidFill>
                  <a:schemeClr val="bg2">
                    <a:lumMod val="40000"/>
                    <a:lumOff val="60000"/>
                  </a:schemeClr>
                </a:solidFill>
                <a:latin typeface="Constantia" panose="02030602050306030303" pitchFamily="18" charset="0"/>
              </a:rPr>
              <a:t>Tubulopathies (</a:t>
            </a:r>
            <a:r>
              <a:rPr lang="en-US" altLang="en-US" sz="3600" b="1" dirty="0" err="1">
                <a:solidFill>
                  <a:schemeClr val="bg2">
                    <a:lumMod val="40000"/>
                    <a:lumOff val="60000"/>
                  </a:schemeClr>
                </a:solidFill>
                <a:latin typeface="Constantia" panose="02030602050306030303" pitchFamily="18" charset="0"/>
              </a:rPr>
              <a:t>cont</a:t>
            </a:r>
            <a:r>
              <a:rPr lang="en-US" altLang="en-US" sz="3600" b="1" dirty="0">
                <a:solidFill>
                  <a:schemeClr val="bg2">
                    <a:lumMod val="40000"/>
                    <a:lumOff val="60000"/>
                  </a:schemeClr>
                </a:solidFill>
                <a:latin typeface="Constantia" panose="02030602050306030303" pitchFamily="18" charset="0"/>
              </a:rPr>
              <a:t>)</a:t>
            </a:r>
          </a:p>
        </p:txBody>
      </p:sp>
      <p:sp>
        <p:nvSpPr>
          <p:cNvPr id="7177" name="Rectangle 9"/>
          <p:cNvSpPr>
            <a:spLocks noGrp="1" noChangeArrowheads="1"/>
          </p:cNvSpPr>
          <p:nvPr>
            <p:ph type="body" idx="1"/>
          </p:nvPr>
        </p:nvSpPr>
        <p:spPr>
          <a:xfrm>
            <a:off x="951727" y="1625083"/>
            <a:ext cx="10963461" cy="4393162"/>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Autofit/>
          </a:bodyPr>
          <a:lstStyle/>
          <a:p>
            <a:pPr marL="444500" indent="-444500">
              <a:buClr>
                <a:srgbClr val="FFFF00"/>
              </a:buClr>
              <a:buFontTx/>
              <a:buChar char="B"/>
            </a:pPr>
            <a:r>
              <a:rPr lang="en-US" altLang="en-US" sz="3200" b="1" dirty="0">
                <a:solidFill>
                  <a:schemeClr val="bg2">
                    <a:lumMod val="20000"/>
                    <a:lumOff val="80000"/>
                  </a:schemeClr>
                </a:solidFill>
                <a:latin typeface="Constantia" panose="02030602050306030303" pitchFamily="18" charset="0"/>
              </a:rPr>
              <a:t>Altered gene affecting one or </a:t>
            </a:r>
            <a:r>
              <a:rPr lang="en-US" altLang="en-US" sz="3200" b="1" dirty="0" smtClean="0">
                <a:solidFill>
                  <a:schemeClr val="bg2">
                    <a:lumMod val="20000"/>
                    <a:lumOff val="80000"/>
                  </a:schemeClr>
                </a:solidFill>
                <a:latin typeface="Constantia" panose="02030602050306030303" pitchFamily="18" charset="0"/>
              </a:rPr>
              <a:t>more </a:t>
            </a:r>
            <a:r>
              <a:rPr lang="en-US" altLang="en-US" sz="3200" b="1" dirty="0" err="1" smtClean="0">
                <a:solidFill>
                  <a:schemeClr val="bg2">
                    <a:lumMod val="20000"/>
                    <a:lumOff val="80000"/>
                  </a:schemeClr>
                </a:solidFill>
                <a:latin typeface="Constantia" panose="02030602050306030303" pitchFamily="18" charset="0"/>
              </a:rPr>
              <a:t>tx</a:t>
            </a:r>
            <a:r>
              <a:rPr lang="en-US" altLang="en-US" sz="3200" b="1" dirty="0" smtClean="0">
                <a:solidFill>
                  <a:schemeClr val="bg2">
                    <a:lumMod val="20000"/>
                    <a:lumOff val="80000"/>
                  </a:schemeClr>
                </a:solidFill>
                <a:latin typeface="Constantia" panose="02030602050306030303" pitchFamily="18" charset="0"/>
              </a:rPr>
              <a:t> systems (PT, DT)</a:t>
            </a:r>
            <a:endParaRPr lang="en-US" altLang="en-US" sz="3200" b="1" dirty="0">
              <a:solidFill>
                <a:schemeClr val="bg2">
                  <a:lumMod val="20000"/>
                  <a:lumOff val="80000"/>
                </a:schemeClr>
              </a:solidFill>
              <a:latin typeface="Constantia" panose="02030602050306030303" pitchFamily="18" charset="0"/>
            </a:endParaRPr>
          </a:p>
          <a:p>
            <a:pPr marL="844550" lvl="1">
              <a:buClr>
                <a:srgbClr val="FF99FF"/>
              </a:buClr>
              <a:buFontTx/>
              <a:buChar char="•"/>
            </a:pPr>
            <a:r>
              <a:rPr lang="en-US" altLang="en-US" sz="3200" dirty="0" smtClean="0">
                <a:solidFill>
                  <a:schemeClr val="bg2">
                    <a:lumMod val="20000"/>
                    <a:lumOff val="80000"/>
                  </a:schemeClr>
                </a:solidFill>
                <a:latin typeface="Constantia" panose="02030602050306030303" pitchFamily="18" charset="0"/>
              </a:rPr>
              <a:t>Adult </a:t>
            </a:r>
            <a:r>
              <a:rPr lang="en-US" altLang="en-US" sz="3200" dirty="0">
                <a:solidFill>
                  <a:schemeClr val="bg2">
                    <a:lumMod val="20000"/>
                    <a:lumOff val="80000"/>
                  </a:schemeClr>
                </a:solidFill>
                <a:latin typeface="Constantia" panose="02030602050306030303" pitchFamily="18" charset="0"/>
              </a:rPr>
              <a:t>Fanconi syndrome</a:t>
            </a:r>
          </a:p>
          <a:p>
            <a:pPr marL="844550" lvl="1">
              <a:buClr>
                <a:srgbClr val="FF99FF"/>
              </a:buClr>
              <a:buFontTx/>
              <a:buChar char="•"/>
            </a:pPr>
            <a:r>
              <a:rPr lang="en-US" altLang="en-US" sz="3200" dirty="0">
                <a:solidFill>
                  <a:schemeClr val="bg2">
                    <a:lumMod val="20000"/>
                    <a:lumOff val="80000"/>
                  </a:schemeClr>
                </a:solidFill>
                <a:latin typeface="Constantia" panose="02030602050306030303" pitchFamily="18" charset="0"/>
              </a:rPr>
              <a:t>Gitelman’s Syndrome</a:t>
            </a:r>
          </a:p>
          <a:p>
            <a:pPr marL="844550" lvl="1">
              <a:buClr>
                <a:srgbClr val="FF99FF"/>
              </a:buClr>
              <a:buFontTx/>
              <a:buChar char="•"/>
            </a:pPr>
            <a:r>
              <a:rPr lang="en-US" altLang="en-US" sz="3200" dirty="0">
                <a:solidFill>
                  <a:schemeClr val="bg2">
                    <a:lumMod val="20000"/>
                    <a:lumOff val="80000"/>
                  </a:schemeClr>
                </a:solidFill>
                <a:latin typeface="Constantia" panose="02030602050306030303" pitchFamily="18" charset="0"/>
              </a:rPr>
              <a:t>Bartter’s Syndrome</a:t>
            </a:r>
          </a:p>
          <a:p>
            <a:pPr marL="844550" lvl="1">
              <a:buClr>
                <a:srgbClr val="FF99FF"/>
              </a:buClr>
              <a:buFontTx/>
              <a:buChar char="•"/>
            </a:pPr>
            <a:r>
              <a:rPr lang="en-US" altLang="en-US" sz="3200" dirty="0">
                <a:solidFill>
                  <a:schemeClr val="bg2">
                    <a:lumMod val="20000"/>
                    <a:lumOff val="80000"/>
                  </a:schemeClr>
                </a:solidFill>
                <a:latin typeface="Constantia" panose="02030602050306030303" pitchFamily="18" charset="0"/>
              </a:rPr>
              <a:t>Liddle’s Syndrome</a:t>
            </a:r>
          </a:p>
          <a:p>
            <a:pPr marL="844550" lvl="1">
              <a:buClr>
                <a:srgbClr val="FF99FF"/>
              </a:buClr>
              <a:buFontTx/>
              <a:buChar char="•"/>
            </a:pPr>
            <a:r>
              <a:rPr lang="en-US" altLang="en-US" sz="3200" dirty="0">
                <a:solidFill>
                  <a:schemeClr val="bg2">
                    <a:lumMod val="20000"/>
                    <a:lumOff val="80000"/>
                  </a:schemeClr>
                </a:solidFill>
                <a:latin typeface="Constantia" panose="02030602050306030303" pitchFamily="18" charset="0"/>
              </a:rPr>
              <a:t>Distal RTA</a:t>
            </a:r>
          </a:p>
          <a:p>
            <a:pPr marL="844550" lvl="1">
              <a:buClr>
                <a:srgbClr val="FF99FF"/>
              </a:buClr>
              <a:buFontTx/>
              <a:buChar char="•"/>
            </a:pPr>
            <a:r>
              <a:rPr lang="en-US" altLang="en-US" sz="3200" dirty="0">
                <a:solidFill>
                  <a:schemeClr val="bg2">
                    <a:lumMod val="20000"/>
                    <a:lumOff val="80000"/>
                  </a:schemeClr>
                </a:solidFill>
                <a:latin typeface="Constantia" panose="02030602050306030303" pitchFamily="18" charset="0"/>
              </a:rPr>
              <a:t>Nephrogenic D.I.</a:t>
            </a:r>
          </a:p>
        </p:txBody>
      </p:sp>
    </p:spTree>
    <p:extLst>
      <p:ext uri="{BB962C8B-B14F-4D97-AF65-F5344CB8AC3E}">
        <p14:creationId xmlns:p14="http://schemas.microsoft.com/office/powerpoint/2010/main" val="85396401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752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 name="Rectangle 3"/>
          <p:cNvSpPr>
            <a:spLocks noChangeArrowheads="1"/>
          </p:cNvSpPr>
          <p:nvPr/>
        </p:nvSpPr>
        <p:spPr bwMode="auto">
          <a:xfrm>
            <a:off x="4495800" y="62484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 name="Rectangle 4"/>
          <p:cNvSpPr>
            <a:spLocks noChangeArrowheads="1"/>
          </p:cNvSpPr>
          <p:nvPr/>
        </p:nvSpPr>
        <p:spPr bwMode="auto">
          <a:xfrm>
            <a:off x="1752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Rectangle 5"/>
          <p:cNvSpPr>
            <a:spLocks noChangeArrowheads="1"/>
          </p:cNvSpPr>
          <p:nvPr/>
        </p:nvSpPr>
        <p:spPr bwMode="auto">
          <a:xfrm>
            <a:off x="4495800" y="62484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 name="Rectangle 6"/>
          <p:cNvSpPr>
            <a:spLocks noChangeArrowheads="1"/>
          </p:cNvSpPr>
          <p:nvPr/>
        </p:nvSpPr>
        <p:spPr bwMode="auto">
          <a:xfrm>
            <a:off x="2238376"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 name="Rectangle 7"/>
          <p:cNvSpPr>
            <a:spLocks noChangeArrowheads="1"/>
          </p:cNvSpPr>
          <p:nvPr/>
        </p:nvSpPr>
        <p:spPr bwMode="auto">
          <a:xfrm>
            <a:off x="498157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Rectangle 8"/>
          <p:cNvSpPr>
            <a:spLocks noGrp="1" noChangeArrowheads="1"/>
          </p:cNvSpPr>
          <p:nvPr>
            <p:ph type="body" idx="1"/>
          </p:nvPr>
        </p:nvSpPr>
        <p:spPr>
          <a:xfrm>
            <a:off x="767054" y="1730830"/>
            <a:ext cx="9258300" cy="14160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marL="444500" indent="-444500">
              <a:buClr>
                <a:srgbClr val="FFFF00"/>
              </a:buClr>
              <a:buFontTx/>
              <a:buChar char="C"/>
            </a:pPr>
            <a:r>
              <a:rPr lang="en-US" altLang="en-US" sz="3200" b="1" dirty="0">
                <a:solidFill>
                  <a:schemeClr val="bg2">
                    <a:lumMod val="20000"/>
                    <a:lumOff val="80000"/>
                  </a:schemeClr>
                </a:solidFill>
                <a:latin typeface="Constantia" panose="02030602050306030303" pitchFamily="18" charset="0"/>
              </a:rPr>
              <a:t>Mutant genes         </a:t>
            </a:r>
            <a:r>
              <a:rPr lang="en-US" altLang="en-US" sz="3200" b="1" dirty="0" smtClean="0">
                <a:solidFill>
                  <a:schemeClr val="bg2">
                    <a:lumMod val="20000"/>
                    <a:lumOff val="80000"/>
                  </a:schemeClr>
                </a:solidFill>
                <a:latin typeface="Constantia" panose="02030602050306030303" pitchFamily="18" charset="0"/>
              </a:rPr>
              <a:t> Endogenous </a:t>
            </a:r>
            <a:r>
              <a:rPr lang="en-US" altLang="en-US" sz="3200" b="1" dirty="0">
                <a:solidFill>
                  <a:schemeClr val="bg2">
                    <a:lumMod val="20000"/>
                    <a:lumOff val="80000"/>
                  </a:schemeClr>
                </a:solidFill>
                <a:latin typeface="Constantia" panose="02030602050306030303" pitchFamily="18" charset="0"/>
              </a:rPr>
              <a:t>tubulotoxic substances from extra renal sources</a:t>
            </a:r>
          </a:p>
        </p:txBody>
      </p:sp>
      <p:sp>
        <p:nvSpPr>
          <p:cNvPr id="9225" name="Rectangle 9"/>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t">
            <a:noAutofit/>
          </a:bodyPr>
          <a:lstStyle/>
          <a:p>
            <a:r>
              <a:rPr lang="en-US" altLang="en-US" sz="3600" b="1" dirty="0">
                <a:solidFill>
                  <a:schemeClr val="bg2">
                    <a:lumMod val="40000"/>
                    <a:lumOff val="60000"/>
                  </a:schemeClr>
                </a:solidFill>
                <a:latin typeface="Constantia" panose="02030602050306030303" pitchFamily="18" charset="0"/>
              </a:rPr>
              <a:t>Hereditary Tubulopathies (</a:t>
            </a:r>
            <a:r>
              <a:rPr lang="en-US" altLang="en-US" sz="3600" b="1" dirty="0" err="1">
                <a:solidFill>
                  <a:schemeClr val="bg2">
                    <a:lumMod val="40000"/>
                    <a:lumOff val="60000"/>
                  </a:schemeClr>
                </a:solidFill>
                <a:latin typeface="Constantia" panose="02030602050306030303" pitchFamily="18" charset="0"/>
              </a:rPr>
              <a:t>cont</a:t>
            </a:r>
            <a:r>
              <a:rPr lang="en-US" altLang="en-US" sz="3600" b="1" dirty="0">
                <a:solidFill>
                  <a:schemeClr val="bg2">
                    <a:lumMod val="40000"/>
                    <a:lumOff val="60000"/>
                  </a:schemeClr>
                </a:solidFill>
                <a:latin typeface="Constantia" panose="02030602050306030303" pitchFamily="18" charset="0"/>
              </a:rPr>
              <a:t>)</a:t>
            </a:r>
          </a:p>
        </p:txBody>
      </p:sp>
      <p:sp>
        <p:nvSpPr>
          <p:cNvPr id="9226" name="Rectangle 10"/>
          <p:cNvSpPr>
            <a:spLocks noChangeArrowheads="1"/>
          </p:cNvSpPr>
          <p:nvPr/>
        </p:nvSpPr>
        <p:spPr bwMode="auto">
          <a:xfrm>
            <a:off x="1505016" y="2948472"/>
            <a:ext cx="383857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indent="2222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buClr>
                <a:srgbClr val="FF99FF"/>
              </a:buClr>
              <a:buSzPct val="100000"/>
              <a:buFontTx/>
              <a:buChar char="•"/>
            </a:pPr>
            <a:r>
              <a:rPr lang="en-US" altLang="en-US" sz="3200" dirty="0">
                <a:solidFill>
                  <a:schemeClr val="bg2">
                    <a:lumMod val="20000"/>
                    <a:lumOff val="80000"/>
                  </a:schemeClr>
                </a:solidFill>
                <a:latin typeface="Constantia" panose="02030602050306030303" pitchFamily="18" charset="0"/>
              </a:rPr>
              <a:t>Cystinosis</a:t>
            </a:r>
          </a:p>
          <a:p>
            <a:pPr eaLnBrk="0" hangingPunct="0">
              <a:spcBef>
                <a:spcPct val="50000"/>
              </a:spcBef>
              <a:buClr>
                <a:srgbClr val="FF99FF"/>
              </a:buClr>
              <a:buSzPct val="100000"/>
              <a:buFontTx/>
              <a:buChar char="•"/>
            </a:pPr>
            <a:r>
              <a:rPr lang="en-US" altLang="en-US" sz="3200" dirty="0">
                <a:solidFill>
                  <a:schemeClr val="bg2">
                    <a:lumMod val="20000"/>
                    <a:lumOff val="80000"/>
                  </a:schemeClr>
                </a:solidFill>
                <a:latin typeface="Constantia" panose="02030602050306030303" pitchFamily="18" charset="0"/>
              </a:rPr>
              <a:t>Galactosemia</a:t>
            </a:r>
          </a:p>
          <a:p>
            <a:pPr eaLnBrk="0" hangingPunct="0">
              <a:spcBef>
                <a:spcPct val="50000"/>
              </a:spcBef>
              <a:buClr>
                <a:srgbClr val="FF99FF"/>
              </a:buClr>
              <a:buSzPct val="100000"/>
              <a:buFontTx/>
              <a:buChar char="•"/>
            </a:pPr>
            <a:r>
              <a:rPr lang="en-US" altLang="en-US" sz="3200" dirty="0">
                <a:solidFill>
                  <a:schemeClr val="bg2">
                    <a:lumMod val="20000"/>
                    <a:lumOff val="80000"/>
                  </a:schemeClr>
                </a:solidFill>
                <a:latin typeface="Constantia" panose="02030602050306030303" pitchFamily="18" charset="0"/>
              </a:rPr>
              <a:t>Tyrosinemia</a:t>
            </a:r>
          </a:p>
          <a:p>
            <a:pPr eaLnBrk="0" hangingPunct="0">
              <a:spcBef>
                <a:spcPct val="50000"/>
              </a:spcBef>
              <a:buClr>
                <a:srgbClr val="FF99FF"/>
              </a:buClr>
              <a:buSzPct val="100000"/>
              <a:buFontTx/>
              <a:buChar char="•"/>
            </a:pPr>
            <a:r>
              <a:rPr lang="en-US" altLang="en-US" sz="3200" dirty="0">
                <a:solidFill>
                  <a:schemeClr val="bg2">
                    <a:lumMod val="20000"/>
                    <a:lumOff val="80000"/>
                  </a:schemeClr>
                </a:solidFill>
                <a:latin typeface="Constantia" panose="02030602050306030303" pitchFamily="18" charset="0"/>
              </a:rPr>
              <a:t>Hereditary FI</a:t>
            </a:r>
          </a:p>
        </p:txBody>
      </p:sp>
      <p:sp>
        <p:nvSpPr>
          <p:cNvPr id="9227" name="Rectangle 11"/>
          <p:cNvSpPr>
            <a:spLocks noChangeArrowheads="1"/>
          </p:cNvSpPr>
          <p:nvPr/>
        </p:nvSpPr>
        <p:spPr bwMode="auto">
          <a:xfrm>
            <a:off x="4694268" y="2995123"/>
            <a:ext cx="5373461" cy="205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indent="2222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buClr>
                <a:srgbClr val="FF99FF"/>
              </a:buClr>
              <a:buSzPct val="100000"/>
              <a:buFontTx/>
              <a:buChar char="•"/>
            </a:pPr>
            <a:r>
              <a:rPr lang="en-US" altLang="en-US" sz="3200" dirty="0">
                <a:solidFill>
                  <a:schemeClr val="bg2">
                    <a:lumMod val="20000"/>
                    <a:lumOff val="80000"/>
                  </a:schemeClr>
                </a:solidFill>
                <a:latin typeface="Constantia" panose="02030602050306030303" pitchFamily="18" charset="0"/>
              </a:rPr>
              <a:t>Wilson’s Disease</a:t>
            </a:r>
          </a:p>
          <a:p>
            <a:pPr eaLnBrk="0" hangingPunct="0">
              <a:spcBef>
                <a:spcPct val="50000"/>
              </a:spcBef>
              <a:buClr>
                <a:srgbClr val="FF99FF"/>
              </a:buClr>
              <a:buSzPct val="100000"/>
              <a:buFontTx/>
              <a:buChar char="•"/>
            </a:pPr>
            <a:r>
              <a:rPr lang="en-US" altLang="en-US" sz="3200" dirty="0">
                <a:solidFill>
                  <a:schemeClr val="bg2">
                    <a:lumMod val="20000"/>
                    <a:lumOff val="80000"/>
                  </a:schemeClr>
                </a:solidFill>
                <a:latin typeface="Constantia" panose="02030602050306030303" pitchFamily="18" charset="0"/>
              </a:rPr>
              <a:t>Lowe’s Disease</a:t>
            </a:r>
          </a:p>
          <a:p>
            <a:pPr eaLnBrk="0" hangingPunct="0">
              <a:spcBef>
                <a:spcPct val="50000"/>
              </a:spcBef>
              <a:buClr>
                <a:srgbClr val="FF99FF"/>
              </a:buClr>
              <a:buSzPct val="100000"/>
              <a:buFontTx/>
              <a:buChar char="•"/>
            </a:pPr>
            <a:r>
              <a:rPr lang="en-US" altLang="en-US" sz="3200" dirty="0">
                <a:solidFill>
                  <a:schemeClr val="bg2">
                    <a:lumMod val="20000"/>
                    <a:lumOff val="80000"/>
                  </a:schemeClr>
                </a:solidFill>
                <a:latin typeface="Constantia" panose="02030602050306030303" pitchFamily="18" charset="0"/>
              </a:rPr>
              <a:t>Glycogen Storage Disease</a:t>
            </a:r>
          </a:p>
        </p:txBody>
      </p:sp>
      <p:sp>
        <p:nvSpPr>
          <p:cNvPr id="9228" name="Line 12"/>
          <p:cNvSpPr>
            <a:spLocks noChangeShapeType="1"/>
          </p:cNvSpPr>
          <p:nvPr/>
        </p:nvSpPr>
        <p:spPr bwMode="auto">
          <a:xfrm>
            <a:off x="4044819" y="2044961"/>
            <a:ext cx="762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2618184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1752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 name="Rectangle 5"/>
          <p:cNvSpPr>
            <a:spLocks noChangeArrowheads="1"/>
          </p:cNvSpPr>
          <p:nvPr/>
        </p:nvSpPr>
        <p:spPr bwMode="auto">
          <a:xfrm>
            <a:off x="4495800" y="62484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Rectangle 6"/>
          <p:cNvSpPr>
            <a:spLocks noChangeArrowheads="1"/>
          </p:cNvSpPr>
          <p:nvPr/>
        </p:nvSpPr>
        <p:spPr bwMode="auto">
          <a:xfrm>
            <a:off x="2238376"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Rectangle 7"/>
          <p:cNvSpPr>
            <a:spLocks noChangeArrowheads="1"/>
          </p:cNvSpPr>
          <p:nvPr/>
        </p:nvSpPr>
        <p:spPr bwMode="auto">
          <a:xfrm>
            <a:off x="498157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Rectangle 8"/>
          <p:cNvSpPr>
            <a:spLocks noGrp="1" noChangeArrowheads="1"/>
          </p:cNvSpPr>
          <p:nvPr>
            <p:ph type="body" idx="1"/>
          </p:nvPr>
        </p:nvSpPr>
        <p:spPr>
          <a:xfrm>
            <a:off x="776738" y="1800994"/>
            <a:ext cx="10298696" cy="4195481"/>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marL="508000" indent="-508000">
              <a:buClr>
                <a:srgbClr val="FFFF00"/>
              </a:buClr>
              <a:buFontTx/>
              <a:buChar char="D"/>
            </a:pPr>
            <a:r>
              <a:rPr lang="en-US" altLang="en-US" sz="3200" b="1" dirty="0">
                <a:solidFill>
                  <a:schemeClr val="bg2">
                    <a:lumMod val="20000"/>
                    <a:lumOff val="80000"/>
                  </a:schemeClr>
                </a:solidFill>
                <a:latin typeface="Constantia" panose="02030602050306030303" pitchFamily="18" charset="0"/>
              </a:rPr>
              <a:t>Abnormal Solute Transport </a:t>
            </a:r>
            <a:r>
              <a:rPr lang="en-US" altLang="en-US" sz="3200" b="1" dirty="0" smtClean="0">
                <a:solidFill>
                  <a:schemeClr val="bg2">
                    <a:lumMod val="20000"/>
                    <a:lumOff val="80000"/>
                  </a:schemeClr>
                </a:solidFill>
                <a:latin typeface="Constantia" panose="02030602050306030303" pitchFamily="18" charset="0"/>
              </a:rPr>
              <a:t>due to Structural </a:t>
            </a:r>
            <a:r>
              <a:rPr lang="en-US" altLang="en-US" sz="3200" b="1" dirty="0">
                <a:solidFill>
                  <a:schemeClr val="bg2">
                    <a:lumMod val="20000"/>
                    <a:lumOff val="80000"/>
                  </a:schemeClr>
                </a:solidFill>
                <a:latin typeface="Constantia" panose="02030602050306030303" pitchFamily="18" charset="0"/>
              </a:rPr>
              <a:t>Changes </a:t>
            </a:r>
            <a:r>
              <a:rPr lang="en-US" altLang="en-US" sz="3200" b="1" dirty="0" smtClean="0">
                <a:solidFill>
                  <a:schemeClr val="bg2">
                    <a:lumMod val="20000"/>
                    <a:lumOff val="80000"/>
                  </a:schemeClr>
                </a:solidFill>
                <a:latin typeface="Constantia" panose="02030602050306030303" pitchFamily="18" charset="0"/>
              </a:rPr>
              <a:t>(CAKUT)</a:t>
            </a:r>
          </a:p>
          <a:p>
            <a:pPr marL="0" indent="0">
              <a:buClr>
                <a:srgbClr val="FFFF00"/>
              </a:buClr>
              <a:buNone/>
            </a:pPr>
            <a:endParaRPr lang="en-US" altLang="en-US" sz="3200" b="1" dirty="0">
              <a:solidFill>
                <a:schemeClr val="bg2">
                  <a:lumMod val="20000"/>
                  <a:lumOff val="80000"/>
                </a:schemeClr>
              </a:solidFill>
              <a:latin typeface="Constantia" panose="02030602050306030303" pitchFamily="18" charset="0"/>
            </a:endParaRPr>
          </a:p>
          <a:p>
            <a:pPr marL="908050" lvl="1">
              <a:buClr>
                <a:srgbClr val="FF99FF"/>
              </a:buClr>
              <a:buFontTx/>
              <a:buChar char="•"/>
            </a:pPr>
            <a:r>
              <a:rPr lang="en-US" altLang="en-US" sz="3200" dirty="0">
                <a:solidFill>
                  <a:schemeClr val="bg2">
                    <a:lumMod val="20000"/>
                    <a:lumOff val="80000"/>
                  </a:schemeClr>
                </a:solidFill>
                <a:latin typeface="Constantia" panose="02030602050306030303" pitchFamily="18" charset="0"/>
              </a:rPr>
              <a:t>Cystic Diseases</a:t>
            </a:r>
          </a:p>
          <a:p>
            <a:pPr marL="908050" lvl="1">
              <a:buClr>
                <a:srgbClr val="FF99FF"/>
              </a:buClr>
              <a:buFontTx/>
              <a:buChar char="•"/>
            </a:pPr>
            <a:r>
              <a:rPr lang="en-US" altLang="en-US" sz="3200" dirty="0">
                <a:solidFill>
                  <a:schemeClr val="bg2">
                    <a:lumMod val="20000"/>
                    <a:lumOff val="80000"/>
                  </a:schemeClr>
                </a:solidFill>
                <a:latin typeface="Constantia" panose="02030602050306030303" pitchFamily="18" charset="0"/>
              </a:rPr>
              <a:t>Nephronophthisis</a:t>
            </a:r>
          </a:p>
          <a:p>
            <a:pPr marL="908050" lvl="1">
              <a:buClr>
                <a:srgbClr val="FF99FF"/>
              </a:buClr>
              <a:buFontTx/>
              <a:buChar char="•"/>
            </a:pPr>
            <a:r>
              <a:rPr lang="en-US" altLang="en-US" sz="3200" dirty="0">
                <a:solidFill>
                  <a:schemeClr val="bg2">
                    <a:lumMod val="20000"/>
                    <a:lumOff val="80000"/>
                  </a:schemeClr>
                </a:solidFill>
                <a:latin typeface="Constantia" panose="02030602050306030303" pitchFamily="18" charset="0"/>
              </a:rPr>
              <a:t>Hydronephrosis</a:t>
            </a:r>
          </a:p>
        </p:txBody>
      </p:sp>
      <p:sp>
        <p:nvSpPr>
          <p:cNvPr id="11273" name="Rectangle 9"/>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t">
            <a:noAutofit/>
          </a:bodyPr>
          <a:lstStyle/>
          <a:p>
            <a:r>
              <a:rPr lang="en-US" altLang="en-US" sz="3600" b="1" dirty="0">
                <a:solidFill>
                  <a:schemeClr val="bg2">
                    <a:lumMod val="40000"/>
                    <a:lumOff val="60000"/>
                  </a:schemeClr>
                </a:solidFill>
                <a:latin typeface="Constantia" panose="02030602050306030303" pitchFamily="18" charset="0"/>
              </a:rPr>
              <a:t>Hereditary Tubulopathies (</a:t>
            </a:r>
            <a:r>
              <a:rPr lang="en-US" altLang="en-US" sz="3600" b="1" dirty="0" err="1">
                <a:solidFill>
                  <a:schemeClr val="bg2">
                    <a:lumMod val="40000"/>
                    <a:lumOff val="60000"/>
                  </a:schemeClr>
                </a:solidFill>
                <a:latin typeface="Constantia" panose="02030602050306030303" pitchFamily="18" charset="0"/>
              </a:rPr>
              <a:t>cont</a:t>
            </a:r>
            <a:r>
              <a:rPr lang="en-US" altLang="en-US" sz="3600" b="1" dirty="0">
                <a:solidFill>
                  <a:schemeClr val="bg2">
                    <a:lumMod val="40000"/>
                    <a:lumOff val="60000"/>
                  </a:schemeClr>
                </a:solidFill>
                <a:latin typeface="Constantia" panose="02030602050306030303" pitchFamily="18" charset="0"/>
              </a:rPr>
              <a:t>)</a:t>
            </a:r>
          </a:p>
        </p:txBody>
      </p:sp>
    </p:spTree>
    <p:extLst>
      <p:ext uri="{BB962C8B-B14F-4D97-AF65-F5344CB8AC3E}">
        <p14:creationId xmlns:p14="http://schemas.microsoft.com/office/powerpoint/2010/main" val="1466838464"/>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ags/tag2.xml><?xml version="1.0" encoding="utf-8"?>
<p:tagLst xmlns:a="http://schemas.openxmlformats.org/drawingml/2006/main" xmlns:r="http://schemas.openxmlformats.org/officeDocument/2006/relationships" xmlns:p="http://schemas.openxmlformats.org/presentationml/2006/main">
  <p:tag name="TIMING" val="|92.8|4.7|7.7|5.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1154</TotalTime>
  <Words>1410</Words>
  <Application>Microsoft Office PowerPoint</Application>
  <PresentationFormat>Widescreen</PresentationFormat>
  <Paragraphs>300</Paragraphs>
  <Slides>42</Slides>
  <Notes>10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7" baseType="lpstr">
      <vt:lpstr>Arial</vt:lpstr>
      <vt:lpstr>Arial Black</vt:lpstr>
      <vt:lpstr>Calibri</vt:lpstr>
      <vt:lpstr>Century Gothic</vt:lpstr>
      <vt:lpstr>Constantia</vt:lpstr>
      <vt:lpstr>DejaVu Sans</vt:lpstr>
      <vt:lpstr>Garamond</vt:lpstr>
      <vt:lpstr>Iskoola Pota</vt:lpstr>
      <vt:lpstr>Shruti</vt:lpstr>
      <vt:lpstr>Tahoma</vt:lpstr>
      <vt:lpstr>Times New Roman</vt:lpstr>
      <vt:lpstr>Wingdings</vt:lpstr>
      <vt:lpstr>Wingdings 3</vt:lpstr>
      <vt:lpstr>Ion</vt:lpstr>
      <vt:lpstr>Document</vt:lpstr>
      <vt:lpstr>Molecular Basis of Renal Tubulopathies</vt:lpstr>
      <vt:lpstr>                           Outline</vt:lpstr>
      <vt:lpstr>PowerPoint Presentation</vt:lpstr>
      <vt:lpstr>PowerPoint Presentation</vt:lpstr>
      <vt:lpstr>PowerPoint Presentation</vt:lpstr>
      <vt:lpstr>Hereditary Tubulopathies</vt:lpstr>
      <vt:lpstr>    Hereditary Tubulopathies (cont)</vt:lpstr>
      <vt:lpstr>Hereditary Tubulopathies (cont)</vt:lpstr>
      <vt:lpstr>Hereditary Tubulopathies (cont)</vt:lpstr>
      <vt:lpstr>1-Hereditary Disorders of the Proximal Tubule</vt:lpstr>
      <vt:lpstr>     1-Hereditary Disorders of the Proximal Tubule   </vt:lpstr>
      <vt:lpstr>   </vt:lpstr>
      <vt:lpstr>     2-Hereditary Disorders of Thick ALH</vt:lpstr>
      <vt:lpstr>     2-Hereditary Disorders of Thick ALH</vt:lpstr>
      <vt:lpstr>PowerPoint Presentation</vt:lpstr>
      <vt:lpstr>PowerPoint Presentation</vt:lpstr>
      <vt:lpstr>3-Hereditary Disorders of the DCT</vt:lpstr>
      <vt:lpstr>PowerPoint Presentation</vt:lpstr>
      <vt:lpstr>PowerPoint Presentation</vt:lpstr>
      <vt:lpstr>                V2R Mutations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Bartter’s Syndrome: Phenotypes</vt:lpstr>
      <vt:lpstr>PowerPoint Presentation</vt:lpstr>
      <vt:lpstr>Hypertension, Dietary Salt Intake, and the Role of the Thiazide‐Sensitive Sodium Chloride Transporter NCCT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Basis of Tubulopathies</dc:title>
  <dc:creator>Sami Sanjad</dc:creator>
  <cp:lastModifiedBy>Sami Sanjad</cp:lastModifiedBy>
  <cp:revision>147</cp:revision>
  <dcterms:created xsi:type="dcterms:W3CDTF">2019-05-28T12:56:25Z</dcterms:created>
  <dcterms:modified xsi:type="dcterms:W3CDTF">2019-06-14T10:56:54Z</dcterms:modified>
</cp:coreProperties>
</file>