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316" r:id="rId5"/>
    <p:sldId id="302" r:id="rId6"/>
    <p:sldId id="301" r:id="rId7"/>
    <p:sldId id="306" r:id="rId8"/>
    <p:sldId id="310" r:id="rId9"/>
    <p:sldId id="315" r:id="rId10"/>
    <p:sldId id="303" r:id="rId11"/>
    <p:sldId id="311" r:id="rId12"/>
    <p:sldId id="308" r:id="rId13"/>
    <p:sldId id="322" r:id="rId14"/>
    <p:sldId id="334" r:id="rId15"/>
    <p:sldId id="326" r:id="rId16"/>
    <p:sldId id="325" r:id="rId17"/>
    <p:sldId id="318" r:id="rId18"/>
    <p:sldId id="319" r:id="rId19"/>
    <p:sldId id="327" r:id="rId20"/>
    <p:sldId id="320" r:id="rId21"/>
    <p:sldId id="337" r:id="rId22"/>
    <p:sldId id="336" r:id="rId23"/>
    <p:sldId id="338" r:id="rId24"/>
    <p:sldId id="324" r:id="rId25"/>
    <p:sldId id="330" r:id="rId26"/>
    <p:sldId id="331" r:id="rId27"/>
    <p:sldId id="332" r:id="rId28"/>
    <p:sldId id="335" r:id="rId29"/>
    <p:sldId id="281" r:id="rId30"/>
    <p:sldId id="339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450A5-2030-4E93-B729-457003D81BF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5B03F3-913C-42B8-9EB7-4C80E01D91CE}">
      <dgm:prSet phldrT="[Text]"/>
      <dgm:spPr/>
      <dgm:t>
        <a:bodyPr/>
        <a:lstStyle/>
        <a:p>
          <a:r>
            <a:rPr lang="en-US" dirty="0" smtClean="0"/>
            <a:t>RNA </a:t>
          </a:r>
          <a:r>
            <a:rPr lang="en-US" u="sng" dirty="0" smtClean="0"/>
            <a:t>extracted from the biopsy</a:t>
          </a:r>
          <a:r>
            <a:rPr lang="en-US" dirty="0" smtClean="0"/>
            <a:t>: microarray analysis is performed to measure mRNA levels</a:t>
          </a:r>
          <a:endParaRPr lang="en-US" dirty="0"/>
        </a:p>
      </dgm:t>
    </dgm:pt>
    <dgm:pt modelId="{5F0AC3B1-DF02-4358-9AAA-D2F700868F04}" type="parTrans" cxnId="{9D5F0361-F192-4BFB-B0BD-B76B36FECAE7}">
      <dgm:prSet/>
      <dgm:spPr/>
      <dgm:t>
        <a:bodyPr/>
        <a:lstStyle/>
        <a:p>
          <a:endParaRPr lang="en-US"/>
        </a:p>
      </dgm:t>
    </dgm:pt>
    <dgm:pt modelId="{CB5B4798-6778-41AA-BC34-6D49A72F333D}" type="sibTrans" cxnId="{9D5F0361-F192-4BFB-B0BD-B76B36FECAE7}">
      <dgm:prSet/>
      <dgm:spPr/>
      <dgm:t>
        <a:bodyPr/>
        <a:lstStyle/>
        <a:p>
          <a:endParaRPr lang="en-US"/>
        </a:p>
      </dgm:t>
    </dgm:pt>
    <dgm:pt modelId="{9DCE6F12-99E7-4E8A-9DB6-9AA98A47D273}">
      <dgm:prSet phldrT="[Text]"/>
      <dgm:spPr/>
      <dgm:t>
        <a:bodyPr/>
        <a:lstStyle/>
        <a:p>
          <a:r>
            <a:rPr lang="en-US" dirty="0" smtClean="0"/>
            <a:t>Predefined </a:t>
          </a:r>
          <a:r>
            <a:rPr lang="en-US" u="sng" dirty="0" smtClean="0"/>
            <a:t>computer algorithms </a:t>
          </a:r>
          <a:r>
            <a:rPr lang="en-US" dirty="0" smtClean="0"/>
            <a:t>used to generate a report</a:t>
          </a:r>
          <a:endParaRPr lang="en-US" dirty="0"/>
        </a:p>
      </dgm:t>
    </dgm:pt>
    <dgm:pt modelId="{0F155241-BE4D-4548-9A1F-3684607CC1E9}" type="parTrans" cxnId="{54088277-DD50-48F2-8E1E-F71A05BDD789}">
      <dgm:prSet/>
      <dgm:spPr/>
      <dgm:t>
        <a:bodyPr/>
        <a:lstStyle/>
        <a:p>
          <a:endParaRPr lang="en-US"/>
        </a:p>
      </dgm:t>
    </dgm:pt>
    <dgm:pt modelId="{BF3CCB53-55D1-4A64-B7BC-7751131572FD}" type="sibTrans" cxnId="{54088277-DD50-48F2-8E1E-F71A05BDD789}">
      <dgm:prSet/>
      <dgm:spPr/>
      <dgm:t>
        <a:bodyPr/>
        <a:lstStyle/>
        <a:p>
          <a:endParaRPr lang="en-US"/>
        </a:p>
      </dgm:t>
    </dgm:pt>
    <dgm:pt modelId="{92D6B84A-E948-4251-BE4E-353D8C54CF9C}">
      <dgm:prSet phldrT="[Text]"/>
      <dgm:spPr/>
      <dgm:t>
        <a:bodyPr/>
        <a:lstStyle/>
        <a:p>
          <a:r>
            <a:rPr lang="en-US" dirty="0" smtClean="0"/>
            <a:t>Report= </a:t>
          </a:r>
          <a:r>
            <a:rPr lang="en-US" b="1" u="sng" dirty="0" smtClean="0"/>
            <a:t>Molecular scores</a:t>
          </a:r>
          <a:r>
            <a:rPr lang="en-US" dirty="0" smtClean="0"/>
            <a:t>: reflect the </a:t>
          </a:r>
          <a:r>
            <a:rPr lang="en-US" u="sng" dirty="0" smtClean="0"/>
            <a:t>probability</a:t>
          </a:r>
          <a:r>
            <a:rPr lang="en-US" dirty="0" smtClean="0"/>
            <a:t> that the biopsy sample has histologic features of TCMR, ABMR, rejection of any type, AKI , or IF/TA</a:t>
          </a:r>
          <a:endParaRPr lang="en-US" dirty="0"/>
        </a:p>
      </dgm:t>
    </dgm:pt>
    <dgm:pt modelId="{B5E88566-D2E1-4AC4-AE8F-CCC877EE44CE}" type="parTrans" cxnId="{161B9803-2CD1-4AA8-BCBD-5F5A5D77068A}">
      <dgm:prSet/>
      <dgm:spPr/>
      <dgm:t>
        <a:bodyPr/>
        <a:lstStyle/>
        <a:p>
          <a:endParaRPr lang="en-US"/>
        </a:p>
      </dgm:t>
    </dgm:pt>
    <dgm:pt modelId="{711916B1-FB42-40D1-8B3F-215BB29BF27B}" type="sibTrans" cxnId="{161B9803-2CD1-4AA8-BCBD-5F5A5D77068A}">
      <dgm:prSet/>
      <dgm:spPr/>
      <dgm:t>
        <a:bodyPr/>
        <a:lstStyle/>
        <a:p>
          <a:endParaRPr lang="en-US"/>
        </a:p>
      </dgm:t>
    </dgm:pt>
    <dgm:pt modelId="{84A2A66D-BA69-4FBD-A2C4-FF54420C2530}" type="pres">
      <dgm:prSet presAssocID="{201450A5-2030-4E93-B729-457003D81BF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73FB8F4-E1AD-42EE-8BCA-DA16D18519AF}" type="pres">
      <dgm:prSet presAssocID="{201450A5-2030-4E93-B729-457003D81BF5}" presName="dummyMaxCanvas" presStyleCnt="0">
        <dgm:presLayoutVars/>
      </dgm:prSet>
      <dgm:spPr/>
    </dgm:pt>
    <dgm:pt modelId="{CFCD5525-E7A1-4E05-B2D6-B198B07E5E83}" type="pres">
      <dgm:prSet presAssocID="{201450A5-2030-4E93-B729-457003D81BF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8EE79-7854-4AA2-BA0A-F4F74B2B6403}" type="pres">
      <dgm:prSet presAssocID="{201450A5-2030-4E93-B729-457003D81BF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90E98-757C-4A53-9B7B-5D6DB95819DC}" type="pres">
      <dgm:prSet presAssocID="{201450A5-2030-4E93-B729-457003D81BF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2E3A0-60FD-4382-B37B-C48A92028D2A}" type="pres">
      <dgm:prSet presAssocID="{201450A5-2030-4E93-B729-457003D81BF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FFCC3C-4F57-4147-BC47-74043A58134F}" type="pres">
      <dgm:prSet presAssocID="{201450A5-2030-4E93-B729-457003D81BF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47A687-0A3D-49B7-8465-2907463A7C8A}" type="pres">
      <dgm:prSet presAssocID="{201450A5-2030-4E93-B729-457003D81BF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5D81D-D92A-4D80-89D5-E99CEFBD528E}" type="pres">
      <dgm:prSet presAssocID="{201450A5-2030-4E93-B729-457003D81BF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6B976-4B6D-417C-B318-5F5B77399591}" type="pres">
      <dgm:prSet presAssocID="{201450A5-2030-4E93-B729-457003D81BF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B7EC21-E39D-4476-BFAC-38B1665E90F9}" type="presOf" srcId="{201450A5-2030-4E93-B729-457003D81BF5}" destId="{84A2A66D-BA69-4FBD-A2C4-FF54420C2530}" srcOrd="0" destOrd="0" presId="urn:microsoft.com/office/officeart/2005/8/layout/vProcess5"/>
    <dgm:cxn modelId="{DD3F50AD-34E7-4FDC-BDD2-BA8C0DC7F383}" type="presOf" srcId="{715B03F3-913C-42B8-9EB7-4C80E01D91CE}" destId="{BF47A687-0A3D-49B7-8465-2907463A7C8A}" srcOrd="1" destOrd="0" presId="urn:microsoft.com/office/officeart/2005/8/layout/vProcess5"/>
    <dgm:cxn modelId="{6AAF7B39-B503-4761-B9F2-701DC160DDF0}" type="presOf" srcId="{92D6B84A-E948-4251-BE4E-353D8C54CF9C}" destId="{1636B976-4B6D-417C-B318-5F5B77399591}" srcOrd="1" destOrd="0" presId="urn:microsoft.com/office/officeart/2005/8/layout/vProcess5"/>
    <dgm:cxn modelId="{161B9803-2CD1-4AA8-BCBD-5F5A5D77068A}" srcId="{201450A5-2030-4E93-B729-457003D81BF5}" destId="{92D6B84A-E948-4251-BE4E-353D8C54CF9C}" srcOrd="2" destOrd="0" parTransId="{B5E88566-D2E1-4AC4-AE8F-CCC877EE44CE}" sibTransId="{711916B1-FB42-40D1-8B3F-215BB29BF27B}"/>
    <dgm:cxn modelId="{E9ADB910-D765-47EC-872A-2739ED6D0253}" type="presOf" srcId="{9DCE6F12-99E7-4E8A-9DB6-9AA98A47D273}" destId="{FE18EE79-7854-4AA2-BA0A-F4F74B2B6403}" srcOrd="0" destOrd="0" presId="urn:microsoft.com/office/officeart/2005/8/layout/vProcess5"/>
    <dgm:cxn modelId="{EEDF9C8F-D1DC-40E0-815B-288795747D9A}" type="presOf" srcId="{BF3CCB53-55D1-4A64-B7BC-7751131572FD}" destId="{B4FFCC3C-4F57-4147-BC47-74043A58134F}" srcOrd="0" destOrd="0" presId="urn:microsoft.com/office/officeart/2005/8/layout/vProcess5"/>
    <dgm:cxn modelId="{C0549817-976E-4DAA-81B3-DC77206B1AA0}" type="presOf" srcId="{9DCE6F12-99E7-4E8A-9DB6-9AA98A47D273}" destId="{3065D81D-D92A-4D80-89D5-E99CEFBD528E}" srcOrd="1" destOrd="0" presId="urn:microsoft.com/office/officeart/2005/8/layout/vProcess5"/>
    <dgm:cxn modelId="{F32AB96C-CEF1-4A76-9897-4C38B8873913}" type="presOf" srcId="{92D6B84A-E948-4251-BE4E-353D8C54CF9C}" destId="{09290E98-757C-4A53-9B7B-5D6DB95819DC}" srcOrd="0" destOrd="0" presId="urn:microsoft.com/office/officeart/2005/8/layout/vProcess5"/>
    <dgm:cxn modelId="{4831171B-807C-44DE-973E-1FDB292BBC10}" type="presOf" srcId="{715B03F3-913C-42B8-9EB7-4C80E01D91CE}" destId="{CFCD5525-E7A1-4E05-B2D6-B198B07E5E83}" srcOrd="0" destOrd="0" presId="urn:microsoft.com/office/officeart/2005/8/layout/vProcess5"/>
    <dgm:cxn modelId="{9D5F0361-F192-4BFB-B0BD-B76B36FECAE7}" srcId="{201450A5-2030-4E93-B729-457003D81BF5}" destId="{715B03F3-913C-42B8-9EB7-4C80E01D91CE}" srcOrd="0" destOrd="0" parTransId="{5F0AC3B1-DF02-4358-9AAA-D2F700868F04}" sibTransId="{CB5B4798-6778-41AA-BC34-6D49A72F333D}"/>
    <dgm:cxn modelId="{54088277-DD50-48F2-8E1E-F71A05BDD789}" srcId="{201450A5-2030-4E93-B729-457003D81BF5}" destId="{9DCE6F12-99E7-4E8A-9DB6-9AA98A47D273}" srcOrd="1" destOrd="0" parTransId="{0F155241-BE4D-4548-9A1F-3684607CC1E9}" sibTransId="{BF3CCB53-55D1-4A64-B7BC-7751131572FD}"/>
    <dgm:cxn modelId="{B1B0DBF6-C62B-4DC7-B2E5-074EC5F63454}" type="presOf" srcId="{CB5B4798-6778-41AA-BC34-6D49A72F333D}" destId="{F2D2E3A0-60FD-4382-B37B-C48A92028D2A}" srcOrd="0" destOrd="0" presId="urn:microsoft.com/office/officeart/2005/8/layout/vProcess5"/>
    <dgm:cxn modelId="{734DF86E-4B90-41D1-8D51-08BEDEF5B2FA}" type="presParOf" srcId="{84A2A66D-BA69-4FBD-A2C4-FF54420C2530}" destId="{A73FB8F4-E1AD-42EE-8BCA-DA16D18519AF}" srcOrd="0" destOrd="0" presId="urn:microsoft.com/office/officeart/2005/8/layout/vProcess5"/>
    <dgm:cxn modelId="{8A549D6A-B7E3-4106-91A2-423F185E30BA}" type="presParOf" srcId="{84A2A66D-BA69-4FBD-A2C4-FF54420C2530}" destId="{CFCD5525-E7A1-4E05-B2D6-B198B07E5E83}" srcOrd="1" destOrd="0" presId="urn:microsoft.com/office/officeart/2005/8/layout/vProcess5"/>
    <dgm:cxn modelId="{ED6E8FBB-8EC7-46F3-853E-9098E60ED610}" type="presParOf" srcId="{84A2A66D-BA69-4FBD-A2C4-FF54420C2530}" destId="{FE18EE79-7854-4AA2-BA0A-F4F74B2B6403}" srcOrd="2" destOrd="0" presId="urn:microsoft.com/office/officeart/2005/8/layout/vProcess5"/>
    <dgm:cxn modelId="{DE4180BE-51E8-403A-A8E6-669FC627E243}" type="presParOf" srcId="{84A2A66D-BA69-4FBD-A2C4-FF54420C2530}" destId="{09290E98-757C-4A53-9B7B-5D6DB95819DC}" srcOrd="3" destOrd="0" presId="urn:microsoft.com/office/officeart/2005/8/layout/vProcess5"/>
    <dgm:cxn modelId="{2D16C146-B509-42A7-A1E3-EF40941C2B63}" type="presParOf" srcId="{84A2A66D-BA69-4FBD-A2C4-FF54420C2530}" destId="{F2D2E3A0-60FD-4382-B37B-C48A92028D2A}" srcOrd="4" destOrd="0" presId="urn:microsoft.com/office/officeart/2005/8/layout/vProcess5"/>
    <dgm:cxn modelId="{7BC0FB56-634C-4BB6-9BB6-E8CCC0CC4FBD}" type="presParOf" srcId="{84A2A66D-BA69-4FBD-A2C4-FF54420C2530}" destId="{B4FFCC3C-4F57-4147-BC47-74043A58134F}" srcOrd="5" destOrd="0" presId="urn:microsoft.com/office/officeart/2005/8/layout/vProcess5"/>
    <dgm:cxn modelId="{47783043-7D8E-4F3E-AFA2-5B0C576F3217}" type="presParOf" srcId="{84A2A66D-BA69-4FBD-A2C4-FF54420C2530}" destId="{BF47A687-0A3D-49B7-8465-2907463A7C8A}" srcOrd="6" destOrd="0" presId="urn:microsoft.com/office/officeart/2005/8/layout/vProcess5"/>
    <dgm:cxn modelId="{E729A166-016A-43BE-B462-E94FD0B66303}" type="presParOf" srcId="{84A2A66D-BA69-4FBD-A2C4-FF54420C2530}" destId="{3065D81D-D92A-4D80-89D5-E99CEFBD528E}" srcOrd="7" destOrd="0" presId="urn:microsoft.com/office/officeart/2005/8/layout/vProcess5"/>
    <dgm:cxn modelId="{E025BBFC-4D4A-4576-874E-FAE41D4D5BD0}" type="presParOf" srcId="{84A2A66D-BA69-4FBD-A2C4-FF54420C2530}" destId="{1636B976-4B6D-417C-B318-5F5B7739959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D5525-E7A1-4E05-B2D6-B198B07E5E83}">
      <dsp:nvSpPr>
        <dsp:cNvPr id="0" name=""/>
        <dsp:cNvSpPr/>
      </dsp:nvSpPr>
      <dsp:spPr>
        <a:xfrm>
          <a:off x="0" y="0"/>
          <a:ext cx="5375910" cy="1281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RNA </a:t>
          </a:r>
          <a:r>
            <a:rPr lang="en-US" sz="1900" u="sng" kern="1200" dirty="0" smtClean="0"/>
            <a:t>extracted from the biopsy</a:t>
          </a:r>
          <a:r>
            <a:rPr lang="en-US" sz="1900" kern="1200" dirty="0" smtClean="0"/>
            <a:t>: microarray analysis is performed to measure mRNA levels</a:t>
          </a:r>
          <a:endParaRPr lang="en-US" sz="1900" kern="1200" dirty="0"/>
        </a:p>
      </dsp:txBody>
      <dsp:txXfrm>
        <a:off x="37536" y="37536"/>
        <a:ext cx="3992976" cy="1206516"/>
      </dsp:txXfrm>
    </dsp:sp>
    <dsp:sp modelId="{FE18EE79-7854-4AA2-BA0A-F4F74B2B6403}">
      <dsp:nvSpPr>
        <dsp:cNvPr id="0" name=""/>
        <dsp:cNvSpPr/>
      </dsp:nvSpPr>
      <dsp:spPr>
        <a:xfrm>
          <a:off x="474344" y="1495187"/>
          <a:ext cx="5375910" cy="1281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Predefined </a:t>
          </a:r>
          <a:r>
            <a:rPr lang="en-US" sz="1900" u="sng" kern="1200" dirty="0" smtClean="0"/>
            <a:t>computer algorithms </a:t>
          </a:r>
          <a:r>
            <a:rPr lang="en-US" sz="1900" kern="1200" dirty="0" smtClean="0"/>
            <a:t>used to generate a report</a:t>
          </a:r>
          <a:endParaRPr lang="en-US" sz="1900" kern="1200" dirty="0"/>
        </a:p>
      </dsp:txBody>
      <dsp:txXfrm>
        <a:off x="511880" y="1532723"/>
        <a:ext cx="3993460" cy="1206516"/>
      </dsp:txXfrm>
    </dsp:sp>
    <dsp:sp modelId="{09290E98-757C-4A53-9B7B-5D6DB95819DC}">
      <dsp:nvSpPr>
        <dsp:cNvPr id="0" name=""/>
        <dsp:cNvSpPr/>
      </dsp:nvSpPr>
      <dsp:spPr>
        <a:xfrm>
          <a:off x="948689" y="2990374"/>
          <a:ext cx="5375910" cy="1281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Report= </a:t>
          </a:r>
          <a:r>
            <a:rPr lang="en-US" sz="1900" b="1" u="sng" kern="1200" dirty="0" smtClean="0"/>
            <a:t>Molecular scores</a:t>
          </a:r>
          <a:r>
            <a:rPr lang="en-US" sz="1900" kern="1200" dirty="0" smtClean="0"/>
            <a:t>: reflect the </a:t>
          </a:r>
          <a:r>
            <a:rPr lang="en-US" sz="1900" u="sng" kern="1200" dirty="0" smtClean="0"/>
            <a:t>probability</a:t>
          </a:r>
          <a:r>
            <a:rPr lang="en-US" sz="1900" kern="1200" dirty="0" smtClean="0"/>
            <a:t> that the biopsy sample has histologic features of TCMR, ABMR, rejection of any type, AKI , or IF/TA</a:t>
          </a:r>
          <a:endParaRPr lang="en-US" sz="1900" kern="1200" dirty="0"/>
        </a:p>
      </dsp:txBody>
      <dsp:txXfrm>
        <a:off x="986225" y="3027910"/>
        <a:ext cx="3993460" cy="1206516"/>
      </dsp:txXfrm>
    </dsp:sp>
    <dsp:sp modelId="{F2D2E3A0-60FD-4382-B37B-C48A92028D2A}">
      <dsp:nvSpPr>
        <dsp:cNvPr id="0" name=""/>
        <dsp:cNvSpPr/>
      </dsp:nvSpPr>
      <dsp:spPr>
        <a:xfrm>
          <a:off x="4542877" y="971871"/>
          <a:ext cx="833032" cy="8330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730309" y="971871"/>
        <a:ext cx="458168" cy="626857"/>
      </dsp:txXfrm>
    </dsp:sp>
    <dsp:sp modelId="{B4FFCC3C-4F57-4147-BC47-74043A58134F}">
      <dsp:nvSpPr>
        <dsp:cNvPr id="0" name=""/>
        <dsp:cNvSpPr/>
      </dsp:nvSpPr>
      <dsp:spPr>
        <a:xfrm>
          <a:off x="5017222" y="2458514"/>
          <a:ext cx="833032" cy="8330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204654" y="2458514"/>
        <a:ext cx="458168" cy="626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0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9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1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79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1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4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8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8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8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6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7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7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5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5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6EE-89BC-4131-8C80-0CC4F37042E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74A1-A03D-4E45-866C-7D9A257E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77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6EE-89BC-4131-8C80-0CC4F37042E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74A1-A03D-4E45-866C-7D9A257E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6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6EE-89BC-4131-8C80-0CC4F37042E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74A1-A03D-4E45-866C-7D9A257E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8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6EE-89BC-4131-8C80-0CC4F37042E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74A1-A03D-4E45-866C-7D9A257E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45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6EE-89BC-4131-8C80-0CC4F37042E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74A1-A03D-4E45-866C-7D9A257E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43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6EE-89BC-4131-8C80-0CC4F37042E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74A1-A03D-4E45-866C-7D9A257E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53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6EE-89BC-4131-8C80-0CC4F37042E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74A1-A03D-4E45-866C-7D9A257E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1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61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6EE-89BC-4131-8C80-0CC4F37042E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74A1-A03D-4E45-866C-7D9A257E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49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6EE-89BC-4131-8C80-0CC4F37042E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74A1-A03D-4E45-866C-7D9A257E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7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6EE-89BC-4131-8C80-0CC4F37042E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74A1-A03D-4E45-866C-7D9A257E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10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6EE-89BC-4131-8C80-0CC4F37042E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74A1-A03D-4E45-866C-7D9A257E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44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8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7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3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9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69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7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6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97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7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7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1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7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00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7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43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11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33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056EE-89BC-4131-8C80-0CC4F37042E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74A1-A03D-4E45-866C-7D9A257E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6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76ED-D4CB-44C5-B6E4-7297AE5767B2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D096-7AE5-41FA-A251-F332630611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02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prednisone-drug-information?search=kidney+rejection+treatment&amp;topicRef=7358&amp;source=see_link" TargetMode="External"/><Relationship Id="rId2" Type="http://schemas.openxmlformats.org/officeDocument/2006/relationships/hyperlink" Target="https://www.uptodate.com/contents/methylprednisolone-drug-information?search=kidney+rejection+treatment&amp;topicRef=7358&amp;source=see_lin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Acute </a:t>
            </a:r>
            <a:r>
              <a:rPr lang="fr-FR" dirty="0"/>
              <a:t>R</a:t>
            </a:r>
            <a:r>
              <a:rPr lang="fr-FR" dirty="0" smtClean="0"/>
              <a:t>ejection in </a:t>
            </a:r>
            <a:r>
              <a:rPr lang="fr-FR" dirty="0" err="1"/>
              <a:t>K</a:t>
            </a:r>
            <a:r>
              <a:rPr lang="fr-FR" dirty="0" err="1" smtClean="0"/>
              <a:t>idney</a:t>
            </a:r>
            <a:r>
              <a:rPr lang="fr-FR" dirty="0" smtClean="0"/>
              <a:t> Transplantation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Valérie HAGE MD, MPH</a:t>
            </a:r>
          </a:p>
          <a:p>
            <a:r>
              <a:rPr lang="fr-FR" sz="2500" dirty="0" smtClean="0"/>
              <a:t>Second IPNA </a:t>
            </a:r>
            <a:r>
              <a:rPr lang="fr-FR" sz="2500" dirty="0" err="1"/>
              <a:t>T</a:t>
            </a:r>
            <a:r>
              <a:rPr lang="fr-FR" sz="2500" dirty="0" err="1" smtClean="0"/>
              <a:t>eaching</a:t>
            </a:r>
            <a:r>
              <a:rPr lang="fr-FR" sz="2500" dirty="0" smtClean="0"/>
              <a:t> course</a:t>
            </a:r>
          </a:p>
          <a:p>
            <a:r>
              <a:rPr lang="fr-FR" sz="2500" dirty="0" err="1" smtClean="0"/>
              <a:t>Habtoor</a:t>
            </a:r>
            <a:r>
              <a:rPr lang="fr-FR" sz="2500" dirty="0" smtClean="0"/>
              <a:t> 2019</a:t>
            </a:r>
            <a:endParaRPr lang="fr-FR" sz="2500" dirty="0"/>
          </a:p>
        </p:txBody>
      </p:sp>
      <p:sp>
        <p:nvSpPr>
          <p:cNvPr id="4" name="AutoShape 4" descr="Image result for universite saint joseph logo"/>
          <p:cNvSpPr>
            <a:spLocks noChangeAspect="1" noChangeArrowheads="1"/>
          </p:cNvSpPr>
          <p:nvPr/>
        </p:nvSpPr>
        <p:spPr bwMode="auto">
          <a:xfrm>
            <a:off x="155574" y="-144463"/>
            <a:ext cx="1989131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5" b="27778"/>
          <a:stretch/>
        </p:blipFill>
        <p:spPr>
          <a:xfrm>
            <a:off x="381000" y="5470392"/>
            <a:ext cx="2143125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7" t="-6637"/>
          <a:stretch/>
        </p:blipFill>
        <p:spPr>
          <a:xfrm>
            <a:off x="6838949" y="5784319"/>
            <a:ext cx="1619251" cy="6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77724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Non invasive </a:t>
            </a:r>
            <a:r>
              <a:rPr lang="en-US" sz="2600" dirty="0"/>
              <a:t>biomarker for the diagnosis of allograft </a:t>
            </a:r>
            <a:r>
              <a:rPr lang="en-US" sz="2600" dirty="0" smtClean="0"/>
              <a:t>rejection</a:t>
            </a: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err="1" smtClean="0"/>
              <a:t>Potential</a:t>
            </a:r>
            <a:r>
              <a:rPr lang="fr-FR" sz="2600" dirty="0" smtClean="0"/>
              <a:t> </a:t>
            </a:r>
            <a:r>
              <a:rPr lang="fr-FR" sz="2600" dirty="0"/>
              <a:t>to </a:t>
            </a:r>
            <a:r>
              <a:rPr lang="fr-FR" sz="2600" dirty="0" err="1"/>
              <a:t>improve</a:t>
            </a:r>
            <a:r>
              <a:rPr lang="fr-FR" sz="2600" dirty="0"/>
              <a:t> the </a:t>
            </a:r>
            <a:r>
              <a:rPr lang="fr-FR" sz="2600" dirty="0" err="1"/>
              <a:t>accuracy</a:t>
            </a:r>
            <a:r>
              <a:rPr lang="fr-FR" sz="2600" dirty="0"/>
              <a:t> of </a:t>
            </a:r>
            <a:r>
              <a:rPr lang="fr-FR" sz="2600" dirty="0" err="1" smtClean="0"/>
              <a:t>diagnosis</a:t>
            </a:r>
            <a:r>
              <a:rPr lang="fr-FR" sz="26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err="1"/>
              <a:t>R</a:t>
            </a:r>
            <a:r>
              <a:rPr lang="fr-FR" sz="2600" dirty="0" err="1" smtClean="0"/>
              <a:t>equire</a:t>
            </a:r>
            <a:r>
              <a:rPr lang="fr-FR" sz="2600" dirty="0" smtClean="0"/>
              <a:t> </a:t>
            </a:r>
            <a:r>
              <a:rPr lang="fr-FR" sz="2600" dirty="0"/>
              <a:t>validation in </a:t>
            </a:r>
            <a:r>
              <a:rPr lang="fr-FR" sz="2600" dirty="0" err="1"/>
              <a:t>clinical</a:t>
            </a:r>
            <a:r>
              <a:rPr lang="fr-FR" sz="2600" dirty="0"/>
              <a:t> trials </a:t>
            </a:r>
            <a:endParaRPr lang="fr-FR" sz="2600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Several candidates biomarkers</a:t>
            </a:r>
            <a:endParaRPr lang="fr-FR" sz="2600" dirty="0" smtClean="0"/>
          </a:p>
          <a:p>
            <a:endParaRPr lang="en-US" sz="4500" dirty="0"/>
          </a:p>
          <a:p>
            <a:endParaRPr lang="fr-FR" sz="4300" dirty="0" smtClean="0"/>
          </a:p>
          <a:p>
            <a:endParaRPr lang="en-US" sz="43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800" b="1" dirty="0" err="1"/>
              <a:t>Investigational</a:t>
            </a:r>
            <a:r>
              <a:rPr lang="fr-FR" sz="4800" b="1" dirty="0"/>
              <a:t> </a:t>
            </a:r>
            <a:r>
              <a:rPr lang="fr-FR" sz="4800" b="1" dirty="0" err="1"/>
              <a:t>methods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1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sz="2400" b="1" u="sng" dirty="0" smtClean="0"/>
              <a:t>Molecular blood biomarkers:</a:t>
            </a:r>
          </a:p>
          <a:p>
            <a:pPr marL="0" indent="0">
              <a:buNone/>
            </a:pPr>
            <a:r>
              <a:rPr lang="en-US" sz="2200" dirty="0" smtClean="0"/>
              <a:t>-    Kidney Solid Organ Response Test </a:t>
            </a:r>
            <a:r>
              <a:rPr lang="en-US" sz="2200" b="1" dirty="0" err="1" smtClean="0"/>
              <a:t>kSORT</a:t>
            </a:r>
            <a:r>
              <a:rPr lang="en-US" sz="2200" dirty="0" smtClean="0"/>
              <a:t> (mRNA)</a:t>
            </a:r>
            <a:endParaRPr lang="fr-FR" sz="2200" dirty="0"/>
          </a:p>
          <a:p>
            <a:pPr>
              <a:buFontTx/>
              <a:buChar char="-"/>
            </a:pPr>
            <a:r>
              <a:rPr lang="en-US" sz="2200" dirty="0" smtClean="0"/>
              <a:t>Plasma </a:t>
            </a:r>
            <a:r>
              <a:rPr lang="en-US" sz="2200" dirty="0"/>
              <a:t>levels of donor-derived cell-free DNA </a:t>
            </a:r>
            <a:r>
              <a:rPr lang="en-US" sz="2200" b="1" dirty="0"/>
              <a:t>(</a:t>
            </a:r>
            <a:r>
              <a:rPr lang="en-US" sz="2200" b="1" dirty="0" err="1" smtClean="0"/>
              <a:t>dd-cfDNA</a:t>
            </a:r>
            <a:r>
              <a:rPr lang="en-US" sz="2200" b="1" dirty="0" smtClean="0"/>
              <a:t>) </a:t>
            </a:r>
            <a:r>
              <a:rPr lang="en-US" sz="2200" dirty="0" smtClean="0"/>
              <a:t>may </a:t>
            </a:r>
            <a:r>
              <a:rPr lang="en-US" sz="2200" dirty="0"/>
              <a:t>be elevated (&gt;</a:t>
            </a:r>
            <a:r>
              <a:rPr lang="en-US" sz="2200" dirty="0" smtClean="0"/>
              <a:t>1%) </a:t>
            </a:r>
            <a:r>
              <a:rPr lang="en-US" sz="2200" dirty="0"/>
              <a:t>in patients with acute rejection </a:t>
            </a:r>
            <a:endParaRPr lang="en-US" sz="2200" dirty="0" smtClean="0"/>
          </a:p>
          <a:p>
            <a:pPr>
              <a:buFontTx/>
              <a:buChar char="-"/>
            </a:pPr>
            <a:endParaRPr lang="en-US" sz="2200" dirty="0"/>
          </a:p>
          <a:p>
            <a:r>
              <a:rPr lang="en-US" sz="2400" b="1" u="sng" dirty="0" smtClean="0"/>
              <a:t>Blood</a:t>
            </a:r>
            <a:r>
              <a:rPr lang="en-US" sz="2400" b="1" u="sng" dirty="0"/>
              <a:t> </a:t>
            </a:r>
            <a:r>
              <a:rPr lang="en-US" sz="2400" b="1" u="sng" dirty="0" smtClean="0"/>
              <a:t> </a:t>
            </a:r>
            <a:r>
              <a:rPr lang="en-US" sz="2400" b="1" u="sng" dirty="0"/>
              <a:t>cell function assays 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2200" dirty="0" smtClean="0"/>
              <a:t>-      ELISPOT </a:t>
            </a:r>
            <a:r>
              <a:rPr lang="en-US" sz="2200" dirty="0"/>
              <a:t>for </a:t>
            </a:r>
            <a:r>
              <a:rPr lang="en-US" sz="2200" dirty="0" smtClean="0"/>
              <a:t>IFN-gamma</a:t>
            </a:r>
            <a:endParaRPr lang="en-US" sz="2200" dirty="0"/>
          </a:p>
          <a:p>
            <a:endParaRPr lang="fr-FR" sz="2200" dirty="0" smtClean="0"/>
          </a:p>
          <a:p>
            <a:r>
              <a:rPr lang="en-US" sz="2400" b="1" u="sng" dirty="0" smtClean="0"/>
              <a:t>Urine biomarkers: acute TCMR</a:t>
            </a:r>
          </a:p>
          <a:p>
            <a:r>
              <a:rPr lang="en-US" sz="2200" dirty="0" smtClean="0"/>
              <a:t>mRNA </a:t>
            </a:r>
            <a:r>
              <a:rPr lang="en-US" sz="2200" dirty="0"/>
              <a:t>(perforin, </a:t>
            </a:r>
            <a:r>
              <a:rPr lang="en-US" sz="2200" dirty="0" err="1"/>
              <a:t>granzyme</a:t>
            </a:r>
            <a:r>
              <a:rPr lang="en-US" sz="2200" dirty="0"/>
              <a:t> B, FOXP3, </a:t>
            </a:r>
            <a:r>
              <a:rPr lang="en-US" sz="2200" dirty="0" smtClean="0"/>
              <a:t>TIM-3)</a:t>
            </a:r>
          </a:p>
          <a:p>
            <a:r>
              <a:rPr lang="en-US" sz="2200" dirty="0"/>
              <a:t>m</a:t>
            </a:r>
            <a:r>
              <a:rPr lang="en-US" sz="2200" dirty="0" smtClean="0"/>
              <a:t>iRNA </a:t>
            </a:r>
          </a:p>
          <a:p>
            <a:r>
              <a:rPr lang="en-US" sz="2200" dirty="0" smtClean="0"/>
              <a:t>Immune-related proteins: CXCL9, CXCL10 (BK Virus)</a:t>
            </a:r>
            <a:endParaRPr lang="en-US" sz="2200" dirty="0"/>
          </a:p>
          <a:p>
            <a:endParaRPr lang="en-US" sz="4000" dirty="0"/>
          </a:p>
          <a:p>
            <a:endParaRPr lang="en-US" dirty="0"/>
          </a:p>
          <a:p>
            <a:endParaRPr lang="fr-FR" sz="4300" dirty="0" smtClean="0"/>
          </a:p>
          <a:p>
            <a:endParaRPr lang="en-US" sz="43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800" b="1" dirty="0" err="1"/>
              <a:t>Investigational</a:t>
            </a:r>
            <a:r>
              <a:rPr lang="fr-FR" sz="4800" b="1" dirty="0"/>
              <a:t> </a:t>
            </a:r>
            <a:r>
              <a:rPr lang="fr-FR" sz="4800" b="1" dirty="0" err="1"/>
              <a:t>methods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0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30" t="26201" r="5556" b="23414"/>
          <a:stretch/>
        </p:blipFill>
        <p:spPr>
          <a:xfrm>
            <a:off x="281749" y="274638"/>
            <a:ext cx="8580502" cy="35547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" y="4495800"/>
            <a:ext cx="80010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Conclusions: </a:t>
            </a:r>
            <a:r>
              <a:rPr lang="en-US" dirty="0" smtClean="0"/>
              <a:t>Although </a:t>
            </a:r>
            <a:r>
              <a:rPr lang="en-US" dirty="0"/>
              <a:t>increases in plasma </a:t>
            </a:r>
            <a:r>
              <a:rPr lang="en-US" dirty="0" err="1"/>
              <a:t>ddcfDNA</a:t>
            </a:r>
            <a:r>
              <a:rPr lang="en-US" dirty="0"/>
              <a:t>% are associated with graft injury, plasma </a:t>
            </a:r>
            <a:r>
              <a:rPr lang="en-US" dirty="0" err="1"/>
              <a:t>ddcfDNA</a:t>
            </a:r>
            <a:r>
              <a:rPr lang="en-US" dirty="0"/>
              <a:t> does not outperform the diagnostic capacity of the serum creatinine in the diagnosis of acute rejection.</a:t>
            </a:r>
          </a:p>
        </p:txBody>
      </p:sp>
    </p:spTree>
    <p:extLst>
      <p:ext uri="{BB962C8B-B14F-4D97-AF65-F5344CB8AC3E}">
        <p14:creationId xmlns:p14="http://schemas.microsoft.com/office/powerpoint/2010/main" val="7850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34" t="21428" r="22475" b="3847"/>
          <a:stretch/>
        </p:blipFill>
        <p:spPr>
          <a:xfrm>
            <a:off x="62345" y="609600"/>
            <a:ext cx="9067800" cy="5181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724400" y="5486400"/>
            <a:ext cx="411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" y="5708073"/>
            <a:ext cx="2057400" cy="6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&gt;1 of the following: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 increase in </a:t>
            </a:r>
            <a:r>
              <a:rPr lang="en-US" dirty="0">
                <a:solidFill>
                  <a:srgbClr val="FF0000"/>
                </a:solidFill>
              </a:rPr>
              <a:t>serum creatinine of ≥25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en-US" dirty="0" smtClean="0"/>
          </a:p>
          <a:p>
            <a:r>
              <a:rPr lang="en-US" dirty="0" smtClean="0"/>
              <a:t>Worsening </a:t>
            </a:r>
            <a:r>
              <a:rPr lang="en-US" dirty="0"/>
              <a:t>hypertension.</a:t>
            </a:r>
          </a:p>
          <a:p>
            <a:r>
              <a:rPr lang="en-US" dirty="0"/>
              <a:t>Proteinuria &gt;1 g/day.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200" b="1" dirty="0"/>
              <a:t>When to suspect acute rejection</a:t>
            </a:r>
            <a:endParaRPr lang="en-US" sz="4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0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3130"/>
            <a:ext cx="84582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Highly </a:t>
            </a:r>
            <a:r>
              <a:rPr lang="en-US" dirty="0"/>
              <a:t>sensitized patients </a:t>
            </a:r>
          </a:p>
          <a:p>
            <a:r>
              <a:rPr lang="en-US" dirty="0" smtClean="0"/>
              <a:t>ABO-incompatible </a:t>
            </a:r>
            <a:r>
              <a:rPr lang="en-US" dirty="0"/>
              <a:t>renal allografts</a:t>
            </a:r>
          </a:p>
          <a:p>
            <a:r>
              <a:rPr lang="en-US" dirty="0"/>
              <a:t>P</a:t>
            </a:r>
            <a:r>
              <a:rPr lang="en-US" dirty="0" smtClean="0"/>
              <a:t>atients </a:t>
            </a:r>
            <a:r>
              <a:rPr lang="en-US" dirty="0"/>
              <a:t>with </a:t>
            </a:r>
            <a:r>
              <a:rPr lang="en-US" dirty="0" smtClean="0"/>
              <a:t>Donor Specific Antibodies(DSAs)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atients </a:t>
            </a:r>
            <a:r>
              <a:rPr lang="en-US" dirty="0"/>
              <a:t>with inadequate </a:t>
            </a:r>
            <a:r>
              <a:rPr lang="en-US" dirty="0" smtClean="0"/>
              <a:t>immunosuppression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sz="2800" dirty="0">
                <a:sym typeface="Wingdings" panose="05000000000000000000" pitchFamily="2" charset="2"/>
              </a:rPr>
              <a:t>A</a:t>
            </a:r>
            <a:r>
              <a:rPr lang="en-US" sz="2800" dirty="0" smtClean="0"/>
              <a:t>ny </a:t>
            </a:r>
            <a:r>
              <a:rPr lang="en-US" sz="2800" dirty="0"/>
              <a:t>incremental increase in serum creatinine should raise the suspicion for the possibility of acute </a:t>
            </a:r>
            <a:r>
              <a:rPr lang="en-US" sz="2800" dirty="0" smtClean="0"/>
              <a:t>rejection!!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/>
              <a:t>I</a:t>
            </a:r>
            <a:r>
              <a:rPr lang="en-US" sz="4400" b="1" dirty="0" smtClean="0"/>
              <a:t>ncreased </a:t>
            </a:r>
            <a:r>
              <a:rPr lang="en-US" sz="4400" b="1" dirty="0"/>
              <a:t>risk for </a:t>
            </a:r>
            <a:r>
              <a:rPr lang="en-US" sz="4400" b="1" dirty="0" smtClean="0"/>
              <a:t>ABMR </a:t>
            </a:r>
            <a:endParaRPr lang="en-US" sz="4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Histologic</a:t>
            </a:r>
            <a:r>
              <a:rPr lang="en-US" dirty="0"/>
              <a:t> evidence of acute tissue injury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Evidence of antibody interaction with vascular endothelium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b="1" dirty="0"/>
              <a:t>C4d</a:t>
            </a:r>
            <a:r>
              <a:rPr lang="en-US" dirty="0"/>
              <a:t> staining in peritubular capillaries (PTCs)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Serologic </a:t>
            </a:r>
            <a:r>
              <a:rPr lang="en-US" dirty="0" smtClean="0"/>
              <a:t>evidence of </a:t>
            </a:r>
            <a:r>
              <a:rPr lang="en-US" b="1" dirty="0" smtClean="0"/>
              <a:t>DSAs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/>
              <a:t>The diagnosis of ABMR 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4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BE" sz="3500" dirty="0"/>
              <a:t>Standard for the </a:t>
            </a:r>
            <a:r>
              <a:rPr lang="fr-BE" sz="3500" dirty="0" err="1"/>
              <a:t>diagnosis</a:t>
            </a:r>
            <a:r>
              <a:rPr lang="fr-BE" sz="3500" dirty="0"/>
              <a:t> </a:t>
            </a:r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sz="3500" dirty="0" err="1">
                <a:solidFill>
                  <a:srgbClr val="FF0000"/>
                </a:solidFill>
                <a:sym typeface="Wingdings" panose="05000000000000000000" pitchFamily="2" charset="2"/>
              </a:rPr>
              <a:t>R</a:t>
            </a:r>
            <a:r>
              <a:rPr lang="fr-BE" sz="3500" dirty="0" err="1">
                <a:solidFill>
                  <a:srgbClr val="FF0000"/>
                </a:solidFill>
              </a:rPr>
              <a:t>enal</a:t>
            </a:r>
            <a:r>
              <a:rPr lang="fr-BE" sz="3500" dirty="0">
                <a:solidFill>
                  <a:srgbClr val="FF0000"/>
                </a:solidFill>
              </a:rPr>
              <a:t> </a:t>
            </a:r>
            <a:r>
              <a:rPr lang="fr-BE" sz="3500" dirty="0" err="1">
                <a:solidFill>
                  <a:srgbClr val="FF0000"/>
                </a:solidFill>
              </a:rPr>
              <a:t>A</a:t>
            </a:r>
            <a:r>
              <a:rPr lang="fr-BE" sz="3500" dirty="0" err="1" smtClean="0">
                <a:solidFill>
                  <a:srgbClr val="FF0000"/>
                </a:solidFill>
              </a:rPr>
              <a:t>llograft</a:t>
            </a:r>
            <a:r>
              <a:rPr lang="fr-BE" sz="3500" dirty="0" smtClean="0">
                <a:solidFill>
                  <a:srgbClr val="FF0000"/>
                </a:solidFill>
              </a:rPr>
              <a:t> </a:t>
            </a:r>
            <a:r>
              <a:rPr lang="fr-BE" sz="3500" dirty="0" err="1" smtClean="0">
                <a:solidFill>
                  <a:srgbClr val="FF0000"/>
                </a:solidFill>
              </a:rPr>
              <a:t>Biopsy</a:t>
            </a:r>
            <a:endParaRPr lang="en-US" sz="3500" dirty="0"/>
          </a:p>
          <a:p>
            <a:pPr marL="0" indent="0">
              <a:buNone/>
            </a:pPr>
            <a:endParaRPr lang="fr-BE" dirty="0"/>
          </a:p>
          <a:p>
            <a:pPr marL="514350" indent="-514350">
              <a:buFont typeface="+mj-lt"/>
              <a:buAutoNum type="arabicPeriod"/>
            </a:pPr>
            <a:r>
              <a:rPr lang="fr-BE" dirty="0"/>
              <a:t>Grade the </a:t>
            </a:r>
            <a:r>
              <a:rPr lang="fr-BE" dirty="0" err="1"/>
              <a:t>severity</a:t>
            </a:r>
            <a:r>
              <a:rPr lang="fr-BE" dirty="0"/>
              <a:t> of rejection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/>
              <a:t>TCMR v/s ABMR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err="1"/>
              <a:t>Degree</a:t>
            </a:r>
            <a:r>
              <a:rPr lang="fr-BE" dirty="0"/>
              <a:t> of </a:t>
            </a:r>
            <a:r>
              <a:rPr lang="fr-BE" dirty="0" err="1"/>
              <a:t>irreversible</a:t>
            </a:r>
            <a:r>
              <a:rPr lang="fr-BE" dirty="0"/>
              <a:t> </a:t>
            </a:r>
            <a:r>
              <a:rPr lang="fr-BE" dirty="0" err="1"/>
              <a:t>kidney</a:t>
            </a:r>
            <a:r>
              <a:rPr lang="fr-BE" dirty="0"/>
              <a:t> damage [IF/TA]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err="1"/>
              <a:t>Reveal</a:t>
            </a:r>
            <a:r>
              <a:rPr lang="fr-BE" dirty="0"/>
              <a:t> </a:t>
            </a:r>
            <a:r>
              <a:rPr lang="fr-BE" dirty="0" err="1"/>
              <a:t>other</a:t>
            </a:r>
            <a:r>
              <a:rPr lang="fr-BE" dirty="0"/>
              <a:t> causes of </a:t>
            </a:r>
            <a:r>
              <a:rPr lang="fr-BE" dirty="0" err="1"/>
              <a:t>renal</a:t>
            </a:r>
            <a:r>
              <a:rPr lang="fr-BE" dirty="0"/>
              <a:t> inflammation and </a:t>
            </a:r>
            <a:r>
              <a:rPr lang="fr-BE" dirty="0" err="1"/>
              <a:t>injury</a:t>
            </a:r>
            <a:endParaRPr lang="fr-BE" dirty="0"/>
          </a:p>
          <a:p>
            <a:pPr lvl="1">
              <a:buFontTx/>
              <a:buChar char="-"/>
            </a:pPr>
            <a:r>
              <a:rPr lang="fr-BE" sz="1800" dirty="0"/>
              <a:t>CMV </a:t>
            </a:r>
            <a:r>
              <a:rPr lang="fr-BE" sz="1800" dirty="0" err="1"/>
              <a:t>disease</a:t>
            </a:r>
            <a:endParaRPr lang="fr-BE" sz="1800" dirty="0"/>
          </a:p>
          <a:p>
            <a:pPr lvl="1">
              <a:buFontTx/>
              <a:buChar char="-"/>
            </a:pPr>
            <a:r>
              <a:rPr lang="fr-BE" sz="1800" dirty="0"/>
              <a:t>BK </a:t>
            </a:r>
            <a:r>
              <a:rPr lang="fr-BE" sz="1800" dirty="0" err="1"/>
              <a:t>nephropathy</a:t>
            </a:r>
            <a:endParaRPr lang="fr-BE" sz="1800" dirty="0"/>
          </a:p>
          <a:p>
            <a:pPr lvl="1">
              <a:buFontTx/>
              <a:buChar char="-"/>
            </a:pPr>
            <a:r>
              <a:rPr lang="fr-BE" sz="1800" dirty="0" err="1"/>
              <a:t>interstitial</a:t>
            </a:r>
            <a:r>
              <a:rPr lang="fr-BE" sz="1800" dirty="0"/>
              <a:t> </a:t>
            </a:r>
            <a:r>
              <a:rPr lang="fr-BE" sz="1800" dirty="0" err="1"/>
              <a:t>nephritis</a:t>
            </a:r>
            <a:endParaRPr lang="fr-BE" sz="1800" dirty="0"/>
          </a:p>
          <a:p>
            <a:pPr lvl="1">
              <a:buFontTx/>
              <a:buChar char="-"/>
            </a:pPr>
            <a:r>
              <a:rPr lang="fr-BE" sz="1800" dirty="0" err="1"/>
              <a:t>pyelonephritis</a:t>
            </a:r>
            <a:endParaRPr lang="fr-BE" sz="1800" dirty="0"/>
          </a:p>
          <a:p>
            <a:pPr lvl="1">
              <a:buFontTx/>
              <a:buChar char="-"/>
            </a:pPr>
            <a:r>
              <a:rPr lang="fr-BE" sz="1800" dirty="0"/>
              <a:t>de novo or </a:t>
            </a:r>
            <a:r>
              <a:rPr lang="fr-BE" sz="1800" dirty="0" err="1"/>
              <a:t>recurrent</a:t>
            </a:r>
            <a:r>
              <a:rPr lang="fr-BE" sz="1800" dirty="0"/>
              <a:t> </a:t>
            </a:r>
            <a:r>
              <a:rPr lang="fr-BE" sz="1800" dirty="0" err="1"/>
              <a:t>glomerular</a:t>
            </a:r>
            <a:r>
              <a:rPr lang="fr-BE" sz="1800" dirty="0"/>
              <a:t> </a:t>
            </a:r>
            <a:r>
              <a:rPr lang="fr-BE" sz="1800" dirty="0" err="1"/>
              <a:t>disease</a:t>
            </a:r>
            <a:r>
              <a:rPr lang="fr-BE" sz="1800" dirty="0"/>
              <a:t>, </a:t>
            </a:r>
          </a:p>
          <a:p>
            <a:pPr lvl="1">
              <a:buFontTx/>
              <a:buChar char="-"/>
            </a:pPr>
            <a:r>
              <a:rPr lang="fr-BE" sz="1800" dirty="0" err="1"/>
              <a:t>posttransplant</a:t>
            </a:r>
            <a:r>
              <a:rPr lang="fr-BE" sz="1800" dirty="0"/>
              <a:t> </a:t>
            </a:r>
            <a:r>
              <a:rPr lang="fr-BE" sz="1800" dirty="0" err="1"/>
              <a:t>lymphoproliferative</a:t>
            </a:r>
            <a:r>
              <a:rPr lang="fr-BE" sz="1800" dirty="0"/>
              <a:t> </a:t>
            </a:r>
            <a:r>
              <a:rPr lang="fr-BE" sz="1800" dirty="0" err="1"/>
              <a:t>disease</a:t>
            </a:r>
            <a:r>
              <a:rPr lang="fr-BE" sz="1800" dirty="0"/>
              <a:t> (PTLD)</a:t>
            </a:r>
            <a:endParaRPr lang="fr-FR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Confirming the diagnosis 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Molecular</a:t>
            </a:r>
            <a:r>
              <a:rPr lang="fr-FR" dirty="0"/>
              <a:t> microscope diagnostic system: </a:t>
            </a:r>
            <a:r>
              <a:rPr lang="fr-FR" dirty="0" err="1"/>
              <a:t>MMDx</a:t>
            </a:r>
            <a:endParaRPr lang="fr-FR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 smtClean="0"/>
              <a:t>Advanced tool</a:t>
            </a:r>
          </a:p>
          <a:p>
            <a:pPr lvl="0"/>
            <a:r>
              <a:rPr lang="en-US" dirty="0" smtClean="0"/>
              <a:t>Provide more precise information</a:t>
            </a:r>
          </a:p>
          <a:p>
            <a:pPr lvl="0"/>
            <a:r>
              <a:rPr lang="en-US" dirty="0" smtClean="0"/>
              <a:t>Smarter analysis</a:t>
            </a:r>
          </a:p>
          <a:p>
            <a:pPr lvl="0"/>
            <a:r>
              <a:rPr lang="en-US" dirty="0" smtClean="0"/>
              <a:t>Can detect injury at the molecular level</a:t>
            </a:r>
          </a:p>
          <a:p>
            <a:pPr lvl="0"/>
            <a:r>
              <a:rPr lang="en-US" dirty="0" smtClean="0"/>
              <a:t>Allow rapid target treatment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3762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800" dirty="0" err="1" smtClean="0"/>
              <a:t>Molecular</a:t>
            </a:r>
            <a:r>
              <a:rPr lang="fr-FR" sz="4800" dirty="0" smtClean="0"/>
              <a:t> microscope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847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3659244"/>
              </p:ext>
            </p:extLst>
          </p:nvPr>
        </p:nvGraphicFramePr>
        <p:xfrm>
          <a:off x="762000" y="1676400"/>
          <a:ext cx="63246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3762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800" dirty="0" err="1" smtClean="0"/>
              <a:t>Molecular</a:t>
            </a:r>
            <a:r>
              <a:rPr lang="fr-FR" sz="4800" dirty="0" smtClean="0"/>
              <a:t> microscope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631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299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Major cause of allograft dysfunction </a:t>
            </a:r>
          </a:p>
          <a:p>
            <a:r>
              <a:rPr lang="en-US" dirty="0"/>
              <a:t>Some kidneys do not regain function even with maximal antirejection therapy.</a:t>
            </a:r>
          </a:p>
          <a:p>
            <a:r>
              <a:rPr lang="en-US" dirty="0"/>
              <a:t>Can have a negative impact on long-term graft survival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Introduction</a:t>
            </a:r>
            <a:r>
              <a:rPr lang="en-US" sz="4800" dirty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33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60" t="24322" r="31482" b="2707"/>
          <a:stretch/>
        </p:blipFill>
        <p:spPr>
          <a:xfrm>
            <a:off x="304800" y="762000"/>
            <a:ext cx="812799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8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b="1" dirty="0"/>
              <a:t>Borderline</a:t>
            </a:r>
            <a:r>
              <a:rPr lang="fr-FR" dirty="0"/>
              <a:t> – </a:t>
            </a:r>
            <a:r>
              <a:rPr lang="fr-FR" dirty="0" err="1"/>
              <a:t>Mild</a:t>
            </a:r>
            <a:r>
              <a:rPr lang="fr-FR" dirty="0"/>
              <a:t> </a:t>
            </a:r>
            <a:r>
              <a:rPr lang="fr-FR" dirty="0" err="1">
                <a:solidFill>
                  <a:schemeClr val="accent2"/>
                </a:solidFill>
              </a:rPr>
              <a:t>interstitial</a:t>
            </a:r>
            <a:r>
              <a:rPr lang="fr-FR" dirty="0">
                <a:solidFill>
                  <a:schemeClr val="accent2"/>
                </a:solidFill>
              </a:rPr>
              <a:t> inflammation </a:t>
            </a:r>
            <a:r>
              <a:rPr lang="fr-FR" dirty="0"/>
              <a:t>(&lt;25 percent of </a:t>
            </a:r>
            <a:r>
              <a:rPr lang="fr-FR" dirty="0" err="1"/>
              <a:t>nonsclerotic</a:t>
            </a:r>
            <a:r>
              <a:rPr lang="fr-FR" dirty="0"/>
              <a:t> cortical </a:t>
            </a:r>
            <a:r>
              <a:rPr lang="fr-FR" dirty="0" err="1"/>
              <a:t>parenchyma</a:t>
            </a:r>
            <a:r>
              <a:rPr lang="fr-FR" dirty="0"/>
              <a:t>; i0 or i1) plus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tubulitis</a:t>
            </a:r>
            <a:r>
              <a:rPr lang="fr-FR" dirty="0"/>
              <a:t> (t1, t2, or t3) </a:t>
            </a:r>
            <a:r>
              <a:rPr lang="fr-FR" b="1" dirty="0"/>
              <a:t>or</a:t>
            </a:r>
            <a:r>
              <a:rPr lang="fr-FR" dirty="0"/>
              <a:t> 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interstitial</a:t>
            </a:r>
            <a:r>
              <a:rPr lang="fr-FR" dirty="0"/>
              <a:t> inflammation (&gt;25 percent of </a:t>
            </a:r>
            <a:r>
              <a:rPr lang="fr-FR" dirty="0" err="1"/>
              <a:t>nonsclerotic</a:t>
            </a:r>
            <a:r>
              <a:rPr lang="fr-FR" dirty="0"/>
              <a:t> cortical </a:t>
            </a:r>
            <a:r>
              <a:rPr lang="fr-FR" dirty="0" err="1"/>
              <a:t>parenchyma</a:t>
            </a:r>
            <a:r>
              <a:rPr lang="fr-FR" dirty="0"/>
              <a:t>; i2 or i3) plus </a:t>
            </a:r>
            <a:r>
              <a:rPr lang="fr-FR" dirty="0" err="1"/>
              <a:t>foci</a:t>
            </a:r>
            <a:r>
              <a:rPr lang="fr-FR" dirty="0"/>
              <a:t> of </a:t>
            </a:r>
            <a:r>
              <a:rPr lang="fr-FR" dirty="0" err="1"/>
              <a:t>mild</a:t>
            </a:r>
            <a:r>
              <a:rPr lang="fr-FR" dirty="0"/>
              <a:t> </a:t>
            </a:r>
            <a:r>
              <a:rPr lang="fr-FR" dirty="0" err="1"/>
              <a:t>tubulitis</a:t>
            </a:r>
            <a:r>
              <a:rPr lang="fr-FR" dirty="0"/>
              <a:t> (t1)</a:t>
            </a:r>
          </a:p>
          <a:p>
            <a:endParaRPr lang="fr-FR" dirty="0"/>
          </a:p>
          <a:p>
            <a:r>
              <a:rPr lang="fr-FR" b="1" dirty="0"/>
              <a:t>Type IA </a:t>
            </a:r>
            <a:r>
              <a:rPr lang="fr-FR" dirty="0"/>
              <a:t>– 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>
                <a:solidFill>
                  <a:schemeClr val="accent2"/>
                </a:solidFill>
              </a:rPr>
              <a:t>interstitial</a:t>
            </a:r>
            <a:r>
              <a:rPr lang="fr-FR" dirty="0">
                <a:solidFill>
                  <a:schemeClr val="accent2"/>
                </a:solidFill>
              </a:rPr>
              <a:t> inflammation </a:t>
            </a:r>
            <a:r>
              <a:rPr lang="fr-FR" dirty="0"/>
              <a:t>(&gt;25 percent of </a:t>
            </a:r>
            <a:r>
              <a:rPr lang="fr-FR" dirty="0" err="1"/>
              <a:t>nonsclerotic</a:t>
            </a:r>
            <a:r>
              <a:rPr lang="fr-FR" dirty="0"/>
              <a:t> cortical </a:t>
            </a:r>
            <a:r>
              <a:rPr lang="fr-FR" dirty="0" err="1"/>
              <a:t>parenchyma</a:t>
            </a:r>
            <a:r>
              <a:rPr lang="fr-FR" dirty="0"/>
              <a:t>; i2 or i3) and </a:t>
            </a:r>
            <a:r>
              <a:rPr lang="fr-FR" dirty="0" err="1"/>
              <a:t>foci</a:t>
            </a:r>
            <a:r>
              <a:rPr lang="fr-FR" dirty="0"/>
              <a:t> of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/>
              <a:t>tubulitis</a:t>
            </a:r>
            <a:r>
              <a:rPr lang="fr-FR" dirty="0"/>
              <a:t> (t2)</a:t>
            </a:r>
          </a:p>
          <a:p>
            <a:r>
              <a:rPr lang="fr-FR" b="1" dirty="0"/>
              <a:t>Type IB </a:t>
            </a:r>
            <a:r>
              <a:rPr lang="fr-FR" dirty="0"/>
              <a:t>– 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>
                <a:solidFill>
                  <a:schemeClr val="accent2"/>
                </a:solidFill>
              </a:rPr>
              <a:t>interstitial</a:t>
            </a:r>
            <a:r>
              <a:rPr lang="fr-FR" dirty="0">
                <a:solidFill>
                  <a:schemeClr val="accent2"/>
                </a:solidFill>
              </a:rPr>
              <a:t> inflammation </a:t>
            </a:r>
            <a:r>
              <a:rPr lang="fr-FR" dirty="0"/>
              <a:t>(&gt;25 percent of </a:t>
            </a:r>
            <a:r>
              <a:rPr lang="fr-FR" dirty="0" err="1"/>
              <a:t>nonsclerotic</a:t>
            </a:r>
            <a:r>
              <a:rPr lang="fr-FR" dirty="0"/>
              <a:t> cortical </a:t>
            </a:r>
            <a:r>
              <a:rPr lang="fr-FR" dirty="0" err="1"/>
              <a:t>parenchyma</a:t>
            </a:r>
            <a:r>
              <a:rPr lang="fr-FR" dirty="0"/>
              <a:t>; i2 or i3) and </a:t>
            </a:r>
            <a:r>
              <a:rPr lang="fr-FR" dirty="0" err="1"/>
              <a:t>foci</a:t>
            </a:r>
            <a:r>
              <a:rPr lang="fr-FR" dirty="0"/>
              <a:t> of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/>
              <a:t>tubulitis</a:t>
            </a:r>
            <a:r>
              <a:rPr lang="fr-FR" dirty="0"/>
              <a:t> (t3)</a:t>
            </a:r>
          </a:p>
          <a:p>
            <a:endParaRPr lang="fr-FR" dirty="0"/>
          </a:p>
          <a:p>
            <a:r>
              <a:rPr lang="fr-FR" b="1" dirty="0"/>
              <a:t>Type IIA </a:t>
            </a:r>
            <a:r>
              <a:rPr lang="fr-FR" dirty="0"/>
              <a:t>– </a:t>
            </a:r>
            <a:r>
              <a:rPr lang="fr-FR" dirty="0" err="1"/>
              <a:t>Mild</a:t>
            </a:r>
            <a:r>
              <a:rPr lang="fr-FR" dirty="0"/>
              <a:t>-to-</a:t>
            </a:r>
            <a:r>
              <a:rPr lang="fr-FR" dirty="0" err="1"/>
              <a:t>moderate</a:t>
            </a:r>
            <a:r>
              <a:rPr lang="fr-FR" dirty="0"/>
              <a:t> </a:t>
            </a:r>
            <a:r>
              <a:rPr lang="fr-FR" dirty="0" err="1">
                <a:solidFill>
                  <a:schemeClr val="accent3">
                    <a:lumMod val="75000"/>
                  </a:schemeClr>
                </a:solidFill>
              </a:rPr>
              <a:t>intimal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75000"/>
                  </a:schemeClr>
                </a:solidFill>
              </a:rPr>
              <a:t>arteritis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dirty="0"/>
              <a:t>(v1) </a:t>
            </a:r>
            <a:r>
              <a:rPr lang="fr-FR" dirty="0" err="1"/>
              <a:t>with</a:t>
            </a:r>
            <a:r>
              <a:rPr lang="fr-FR" dirty="0"/>
              <a:t> or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interstitial</a:t>
            </a:r>
            <a:r>
              <a:rPr lang="fr-FR" dirty="0"/>
              <a:t> inflammation and </a:t>
            </a:r>
            <a:r>
              <a:rPr lang="fr-FR" dirty="0" err="1"/>
              <a:t>tubulitis</a:t>
            </a:r>
            <a:endParaRPr lang="fr-FR" dirty="0"/>
          </a:p>
          <a:p>
            <a:r>
              <a:rPr lang="fr-FR" b="1" dirty="0"/>
              <a:t>Type IIB </a:t>
            </a:r>
            <a:r>
              <a:rPr lang="fr-FR" dirty="0"/>
              <a:t>– </a:t>
            </a:r>
            <a:r>
              <a:rPr lang="fr-FR" dirty="0" err="1"/>
              <a:t>Severe</a:t>
            </a:r>
            <a:r>
              <a:rPr lang="fr-FR" dirty="0"/>
              <a:t> </a:t>
            </a:r>
            <a:r>
              <a:rPr lang="fr-FR" dirty="0" err="1">
                <a:solidFill>
                  <a:schemeClr val="accent3">
                    <a:lumMod val="75000"/>
                  </a:schemeClr>
                </a:solidFill>
              </a:rPr>
              <a:t>intimal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75000"/>
                  </a:schemeClr>
                </a:solidFill>
              </a:rPr>
              <a:t>arteritis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dirty="0" err="1"/>
              <a:t>comprising</a:t>
            </a:r>
            <a:r>
              <a:rPr lang="fr-FR" dirty="0"/>
              <a:t> &gt;25 percent of the </a:t>
            </a:r>
            <a:r>
              <a:rPr lang="fr-FR" dirty="0" err="1"/>
              <a:t>luminal</a:t>
            </a:r>
            <a:r>
              <a:rPr lang="fr-FR" dirty="0"/>
              <a:t> area (v2) </a:t>
            </a:r>
            <a:r>
              <a:rPr lang="fr-FR" dirty="0" err="1"/>
              <a:t>with</a:t>
            </a:r>
            <a:r>
              <a:rPr lang="fr-FR" dirty="0"/>
              <a:t> or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interstitial</a:t>
            </a:r>
            <a:r>
              <a:rPr lang="fr-FR" dirty="0"/>
              <a:t> inflammation and </a:t>
            </a:r>
            <a:r>
              <a:rPr lang="fr-FR" dirty="0" err="1"/>
              <a:t>tubulitis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Type III </a:t>
            </a:r>
            <a:r>
              <a:rPr lang="fr-FR" dirty="0"/>
              <a:t>– </a:t>
            </a:r>
            <a:r>
              <a:rPr lang="fr-FR" dirty="0" err="1"/>
              <a:t>Transmural</a:t>
            </a:r>
            <a:r>
              <a:rPr lang="fr-FR" dirty="0"/>
              <a:t> </a:t>
            </a:r>
            <a:r>
              <a:rPr lang="fr-FR" dirty="0" err="1"/>
              <a:t>arteritis</a:t>
            </a:r>
            <a:r>
              <a:rPr lang="fr-FR" dirty="0"/>
              <a:t> and/or </a:t>
            </a:r>
            <a:r>
              <a:rPr lang="fr-FR" dirty="0" err="1"/>
              <a:t>arterial</a:t>
            </a:r>
            <a:r>
              <a:rPr lang="fr-FR" dirty="0"/>
              <a:t> </a:t>
            </a:r>
            <a:r>
              <a:rPr lang="fr-FR" dirty="0" err="1"/>
              <a:t>fibrinoid</a:t>
            </a:r>
            <a:r>
              <a:rPr lang="fr-FR" dirty="0"/>
              <a:t> change and </a:t>
            </a:r>
            <a:r>
              <a:rPr lang="fr-FR" dirty="0" err="1"/>
              <a:t>necrosis</a:t>
            </a:r>
            <a:r>
              <a:rPr lang="fr-FR" dirty="0"/>
              <a:t> of </a:t>
            </a:r>
            <a:r>
              <a:rPr lang="fr-FR" dirty="0" err="1"/>
              <a:t>medial</a:t>
            </a:r>
            <a:r>
              <a:rPr lang="fr-FR" dirty="0"/>
              <a:t> </a:t>
            </a:r>
            <a:r>
              <a:rPr lang="fr-FR" dirty="0" err="1"/>
              <a:t>smooth</a:t>
            </a:r>
            <a:r>
              <a:rPr lang="fr-FR" dirty="0"/>
              <a:t> muscle </a:t>
            </a:r>
            <a:r>
              <a:rPr lang="fr-FR" dirty="0" err="1"/>
              <a:t>cells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accompanying</a:t>
            </a:r>
            <a:r>
              <a:rPr lang="fr-FR" dirty="0"/>
              <a:t> </a:t>
            </a:r>
            <a:r>
              <a:rPr lang="fr-FR" dirty="0" err="1"/>
              <a:t>lymphocytic</a:t>
            </a:r>
            <a:r>
              <a:rPr lang="fr-FR" dirty="0"/>
              <a:t> inflammation (v3)</a:t>
            </a:r>
          </a:p>
          <a:p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800"/>
              <a:t>The Banff classification of acute TCMR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 </a:t>
            </a:r>
            <a:r>
              <a:rPr lang="en-US" sz="3500" b="1" u="sng" dirty="0"/>
              <a:t>Banff grade</a:t>
            </a:r>
            <a:r>
              <a:rPr lang="en-US" sz="3500" u="sng" dirty="0"/>
              <a:t> </a:t>
            </a:r>
            <a:r>
              <a:rPr lang="en-US" sz="3500" b="1" u="sng" dirty="0"/>
              <a:t>IA or </a:t>
            </a:r>
            <a:r>
              <a:rPr lang="en-US" sz="3500" b="1" u="sng" dirty="0" smtClean="0"/>
              <a:t>IB</a:t>
            </a:r>
            <a:endParaRPr lang="en-US" sz="3500" u="sng" dirty="0"/>
          </a:p>
          <a:p>
            <a:pPr marL="0" indent="0">
              <a:buNone/>
            </a:pPr>
            <a:r>
              <a:rPr lang="en-US" dirty="0" smtClean="0"/>
              <a:t>       - inpatient </a:t>
            </a:r>
            <a:r>
              <a:rPr lang="en-US" dirty="0"/>
              <a:t>admission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- pulse </a:t>
            </a:r>
            <a:r>
              <a:rPr lang="en-US" dirty="0"/>
              <a:t>IV </a:t>
            </a:r>
            <a:r>
              <a:rPr lang="en-US" u="sng" dirty="0">
                <a:hlinkClick r:id="rId2"/>
              </a:rPr>
              <a:t>methylprednisolone</a:t>
            </a:r>
            <a:r>
              <a:rPr lang="en-US" dirty="0"/>
              <a:t> at 3 to 5 mg/kg daily for </a:t>
            </a:r>
            <a:r>
              <a:rPr lang="en-US" dirty="0" smtClean="0"/>
              <a:t>3 to 5  doses,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maximum </a:t>
            </a:r>
            <a:r>
              <a:rPr lang="en-US" dirty="0"/>
              <a:t>daily dose of 500 </a:t>
            </a:r>
            <a:r>
              <a:rPr lang="en-US" dirty="0" smtClean="0"/>
              <a:t>mg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 oral </a:t>
            </a:r>
            <a:r>
              <a:rPr lang="en-US" dirty="0"/>
              <a:t>glucocorticoids are tapered immediately to the maintenance dose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of </a:t>
            </a:r>
            <a:r>
              <a:rPr lang="en-US" dirty="0"/>
              <a:t>oral </a:t>
            </a:r>
            <a:r>
              <a:rPr lang="en-US" u="sng" dirty="0">
                <a:hlinkClick r:id="rId3"/>
              </a:rPr>
              <a:t>prednisone</a:t>
            </a:r>
            <a:r>
              <a:rPr lang="en-US" dirty="0"/>
              <a:t> the patient had been taking prior to the episode</a:t>
            </a:r>
          </a:p>
          <a:p>
            <a:pPr>
              <a:buFontTx/>
              <a:buChar char="-"/>
            </a:pPr>
            <a:endParaRPr lang="en-US" b="1" dirty="0"/>
          </a:p>
          <a:p>
            <a:r>
              <a:rPr lang="en-US" sz="3500" b="1" u="sng" dirty="0"/>
              <a:t>Banff grade II or III rejection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pulse </a:t>
            </a:r>
            <a:r>
              <a:rPr lang="en-US" dirty="0"/>
              <a:t>IV </a:t>
            </a:r>
            <a:r>
              <a:rPr lang="en-US" u="sng" dirty="0">
                <a:hlinkClick r:id="rId2"/>
              </a:rPr>
              <a:t>methylprednisolone</a:t>
            </a:r>
            <a:r>
              <a:rPr lang="en-US" dirty="0"/>
              <a:t> 3 to 5 mg/kg daily for three to five </a:t>
            </a:r>
            <a:r>
              <a:rPr lang="en-US" dirty="0" smtClean="0"/>
              <a:t>doses+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short </a:t>
            </a:r>
            <a:r>
              <a:rPr lang="en-US" dirty="0"/>
              <a:t>tapered dose of oral </a:t>
            </a:r>
            <a:r>
              <a:rPr lang="en-US" u="sng" dirty="0">
                <a:hlinkClick r:id="rId3"/>
              </a:rPr>
              <a:t>prednisone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      - Daily </a:t>
            </a:r>
            <a:r>
              <a:rPr lang="en-US" u="sng" dirty="0" err="1">
                <a:solidFill>
                  <a:srgbClr val="0070C0"/>
                </a:solidFill>
              </a:rPr>
              <a:t>rATG</a:t>
            </a:r>
            <a:r>
              <a:rPr lang="en-US" u="sng" dirty="0">
                <a:solidFill>
                  <a:srgbClr val="0070C0"/>
                </a:solidFill>
              </a:rPr>
              <a:t>-Thymoglobulin</a:t>
            </a:r>
            <a:r>
              <a:rPr lang="en-US" dirty="0"/>
              <a:t> at 1.5 to 3 mg/kg per dose for a total dose of 5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to </a:t>
            </a:r>
            <a:r>
              <a:rPr lang="en-US" dirty="0"/>
              <a:t>10 mg/kg. The total number of doses is determined by severity 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Banff </a:t>
            </a:r>
            <a:r>
              <a:rPr lang="en-US" dirty="0"/>
              <a:t>grading.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/>
              <a:t>Treatment TCMR 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5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u="sng" dirty="0"/>
              <a:t>P</a:t>
            </a:r>
            <a:r>
              <a:rPr lang="en-US" sz="3600" u="sng" dirty="0" smtClean="0"/>
              <a:t>rimary </a:t>
            </a:r>
            <a:r>
              <a:rPr lang="en-US" sz="3600" u="sng" dirty="0"/>
              <a:t>aims </a:t>
            </a:r>
            <a:r>
              <a:rPr lang="en-US" sz="3600" u="sng" dirty="0" smtClean="0"/>
              <a:t>:</a:t>
            </a:r>
          </a:p>
          <a:p>
            <a:r>
              <a:rPr lang="en-US" dirty="0"/>
              <a:t>R</a:t>
            </a:r>
            <a:r>
              <a:rPr lang="en-US" dirty="0" smtClean="0"/>
              <a:t>emove </a:t>
            </a:r>
            <a:r>
              <a:rPr lang="en-US" dirty="0"/>
              <a:t>circulating </a:t>
            </a:r>
            <a:r>
              <a:rPr lang="en-US"/>
              <a:t>donor-specific </a:t>
            </a:r>
            <a:r>
              <a:rPr lang="en-US" smtClean="0"/>
              <a:t>antibodies </a:t>
            </a:r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lock </a:t>
            </a:r>
            <a:r>
              <a:rPr lang="en-US" dirty="0"/>
              <a:t>their effects</a:t>
            </a:r>
          </a:p>
          <a:p>
            <a:r>
              <a:rPr lang="en-US" dirty="0"/>
              <a:t>R</a:t>
            </a:r>
            <a:r>
              <a:rPr lang="en-US" dirty="0" smtClean="0"/>
              <a:t>educe </a:t>
            </a:r>
            <a:r>
              <a:rPr lang="en-US" dirty="0"/>
              <a:t>their production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therapeutics have received FDA approval for the treatment M</a:t>
            </a:r>
            <a:r>
              <a:rPr lang="en-US" dirty="0" smtClean="0"/>
              <a:t>ainstays </a:t>
            </a:r>
            <a:r>
              <a:rPr lang="en-US" dirty="0"/>
              <a:t>of contemporary </a:t>
            </a:r>
            <a:r>
              <a:rPr lang="en-US" dirty="0" smtClean="0"/>
              <a:t>therapy: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lasma </a:t>
            </a:r>
            <a:r>
              <a:rPr lang="en-US" dirty="0"/>
              <a:t>exchange </a:t>
            </a:r>
          </a:p>
          <a:p>
            <a:pPr>
              <a:buFontTx/>
              <a:buChar char="-"/>
            </a:pPr>
            <a:r>
              <a:rPr lang="en-US" dirty="0"/>
              <a:t>I</a:t>
            </a:r>
            <a:r>
              <a:rPr lang="en-US" dirty="0" smtClean="0"/>
              <a:t>ntravenous </a:t>
            </a:r>
            <a:r>
              <a:rPr lang="en-US" dirty="0"/>
              <a:t>immune </a:t>
            </a:r>
            <a:r>
              <a:rPr lang="en-US" dirty="0" smtClean="0"/>
              <a:t>globulin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  </a:t>
            </a:r>
            <a:r>
              <a:rPr lang="en-US" dirty="0" smtClean="0"/>
              <a:t>Glucocorticoids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</a:t>
            </a:r>
            <a:r>
              <a:rPr lang="en-US" dirty="0" err="1" smtClean="0"/>
              <a:t>Clin</a:t>
            </a:r>
            <a:r>
              <a:rPr lang="en-US" i="1" dirty="0" err="1" smtClean="0"/>
              <a:t>Transplant</a:t>
            </a:r>
            <a:r>
              <a:rPr lang="en-US" i="1" dirty="0" smtClean="0"/>
              <a:t> </a:t>
            </a:r>
            <a:r>
              <a:rPr lang="en-US" i="1" dirty="0"/>
              <a:t>2015; 29: 118-23.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Treatment ABMR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55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nti-CD20 </a:t>
            </a:r>
            <a:r>
              <a:rPr lang="en-US" dirty="0"/>
              <a:t>monoclonal antibody: Rituximab </a:t>
            </a:r>
          </a:p>
          <a:p>
            <a:r>
              <a:rPr lang="en-US" dirty="0"/>
              <a:t>P</a:t>
            </a:r>
            <a:r>
              <a:rPr lang="en-US" dirty="0" smtClean="0"/>
              <a:t>roteasome </a:t>
            </a:r>
            <a:r>
              <a:rPr lang="en-US" dirty="0"/>
              <a:t>inhibitor: </a:t>
            </a:r>
            <a:r>
              <a:rPr lang="en-US" dirty="0" err="1"/>
              <a:t>Bortezomib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randomized, controlled trials </a:t>
            </a:r>
          </a:p>
          <a:p>
            <a:pPr>
              <a:buFontTx/>
              <a:buChar char="-"/>
            </a:pPr>
            <a:r>
              <a:rPr lang="en-US" dirty="0"/>
              <a:t>RITUX </a:t>
            </a:r>
            <a:r>
              <a:rPr lang="en-US" dirty="0" smtClean="0"/>
              <a:t>ERAH  </a:t>
            </a:r>
            <a:r>
              <a:rPr lang="en-US" sz="2200" dirty="0" smtClean="0"/>
              <a:t>(</a:t>
            </a:r>
            <a:r>
              <a:rPr lang="en-US" sz="2200" i="1" dirty="0" err="1" smtClean="0"/>
              <a:t>Sautenet</a:t>
            </a:r>
            <a:r>
              <a:rPr lang="en-US" sz="2200" i="1" dirty="0" smtClean="0"/>
              <a:t> B: Transplantation, 2016</a:t>
            </a:r>
            <a:r>
              <a:rPr lang="en-US" sz="2000" i="1" dirty="0" smtClean="0"/>
              <a:t>)</a:t>
            </a:r>
            <a:r>
              <a:rPr lang="en-US" dirty="0"/>
              <a:t> </a:t>
            </a:r>
          </a:p>
          <a:p>
            <a:pPr>
              <a:buFontTx/>
              <a:buChar char="-"/>
            </a:pPr>
            <a:r>
              <a:rPr lang="en-US" dirty="0" smtClean="0"/>
              <a:t>BORTEJECT 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Eskandary</a:t>
            </a:r>
            <a:r>
              <a:rPr lang="en-US" sz="2200" i="1" dirty="0" smtClean="0"/>
              <a:t> F: J </a:t>
            </a:r>
            <a:r>
              <a:rPr lang="en-US" sz="2200" i="1" dirty="0"/>
              <a:t>Am </a:t>
            </a:r>
            <a:r>
              <a:rPr lang="en-US" sz="2200" i="1" dirty="0" err="1"/>
              <a:t>Soc</a:t>
            </a:r>
            <a:r>
              <a:rPr lang="en-US" sz="2200" i="1" dirty="0"/>
              <a:t> </a:t>
            </a:r>
            <a:r>
              <a:rPr lang="en-US" sz="2200" i="1" dirty="0" err="1" smtClean="0"/>
              <a:t>Nephrol</a:t>
            </a:r>
            <a:r>
              <a:rPr lang="en-US" sz="2200" i="1" dirty="0"/>
              <a:t>, </a:t>
            </a:r>
            <a:r>
              <a:rPr lang="en-US" sz="2200" i="1" dirty="0" smtClean="0"/>
              <a:t>2018)</a:t>
            </a:r>
            <a:endParaRPr lang="en-US" sz="2200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n</a:t>
            </a:r>
            <a:r>
              <a:rPr lang="en-US" dirty="0"/>
              <a:t>either trial showed clinical benefits!!!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/>
              <a:t>Treatment ABMR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6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Anti-C5 </a:t>
            </a:r>
            <a:r>
              <a:rPr lang="en-US" dirty="0"/>
              <a:t>monoclonal antibody : </a:t>
            </a:r>
            <a:r>
              <a:rPr lang="en-US" dirty="0" err="1" smtClean="0"/>
              <a:t>Eculizumab</a:t>
            </a:r>
            <a:endParaRPr lang="en-US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en-US" sz="3000" dirty="0" smtClean="0"/>
              <a:t>reported </a:t>
            </a:r>
            <a:r>
              <a:rPr lang="en-US" sz="3000" dirty="0"/>
              <a:t>to decrease the </a:t>
            </a:r>
            <a:r>
              <a:rPr lang="en-US" sz="3000" dirty="0" smtClean="0"/>
              <a:t>incidence of ABMR </a:t>
            </a:r>
            <a:r>
              <a:rPr lang="en-US" sz="3000" dirty="0"/>
              <a:t>in HLA-sensitized renal-transplant </a:t>
            </a:r>
            <a:r>
              <a:rPr lang="en-US" sz="3000" dirty="0" smtClean="0"/>
              <a:t>recipients.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</a:t>
            </a:r>
            <a:r>
              <a:rPr lang="en-US" sz="2200" b="1" i="1" dirty="0" err="1" smtClean="0"/>
              <a:t>Stegal</a:t>
            </a:r>
            <a:r>
              <a:rPr lang="en-US" sz="2200" b="1" i="1" dirty="0" smtClean="0"/>
              <a:t> M: Am J Transplant, 2011</a:t>
            </a:r>
          </a:p>
          <a:p>
            <a:pPr marL="0" indent="0">
              <a:buNone/>
            </a:pPr>
            <a:endParaRPr lang="en-US" sz="2200" b="1" i="1" dirty="0"/>
          </a:p>
          <a:p>
            <a:r>
              <a:rPr lang="en-US" b="1" dirty="0"/>
              <a:t> </a:t>
            </a:r>
            <a:r>
              <a:rPr lang="en-US" dirty="0"/>
              <a:t>IgG-degrading enzyme of </a:t>
            </a:r>
            <a:r>
              <a:rPr lang="en-US" i="1" dirty="0"/>
              <a:t>Streptococcus </a:t>
            </a:r>
            <a:r>
              <a:rPr lang="en-US" i="1" dirty="0" err="1"/>
              <a:t>pyogenes</a:t>
            </a:r>
            <a:r>
              <a:rPr lang="en-US" i="1" dirty="0"/>
              <a:t> </a:t>
            </a:r>
            <a:r>
              <a:rPr lang="en-US" b="1" dirty="0"/>
              <a:t>(</a:t>
            </a:r>
            <a:r>
              <a:rPr lang="en-US" b="1" dirty="0" err="1"/>
              <a:t>IdeS</a:t>
            </a:r>
            <a:r>
              <a:rPr lang="en-US" b="1" dirty="0" smtClean="0"/>
              <a:t>): </a:t>
            </a:r>
            <a:r>
              <a:rPr lang="en-US" dirty="0" err="1" smtClean="0"/>
              <a:t>Imlifidase</a:t>
            </a:r>
            <a:endParaRPr lang="en-US" dirty="0" smtClean="0"/>
          </a:p>
          <a:p>
            <a:pPr marL="0" indent="0">
              <a:buNone/>
            </a:pPr>
            <a:r>
              <a:rPr lang="en-US" sz="3000" b="1" dirty="0" smtClean="0">
                <a:sym typeface="Wingdings" panose="05000000000000000000" pitchFamily="2" charset="2"/>
              </a:rPr>
              <a:t> </a:t>
            </a:r>
            <a:r>
              <a:rPr lang="en-US" sz="3000" dirty="0" smtClean="0">
                <a:sym typeface="Wingdings" panose="05000000000000000000" pitchFamily="2" charset="2"/>
              </a:rPr>
              <a:t>Cleaves Human IgG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en-US" sz="3000" dirty="0" smtClean="0"/>
              <a:t>Reduced/eliminated DSA before </a:t>
            </a:r>
            <a:r>
              <a:rPr lang="en-US" sz="3000" dirty="0"/>
              <a:t>kidney </a:t>
            </a:r>
            <a:r>
              <a:rPr lang="en-US" sz="3000" dirty="0" smtClean="0"/>
              <a:t>transplantation HLA-incompatible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</a:t>
            </a:r>
            <a:r>
              <a:rPr lang="en-US" sz="2200" b="1" i="1" dirty="0" smtClean="0"/>
              <a:t>Jordan SC: N </a:t>
            </a:r>
            <a:r>
              <a:rPr lang="en-US" sz="2200" b="1" i="1" dirty="0" err="1" smtClean="0"/>
              <a:t>Engl</a:t>
            </a:r>
            <a:r>
              <a:rPr lang="en-US" sz="2200" b="1" i="1" dirty="0" smtClean="0"/>
              <a:t> J Med, 2017</a:t>
            </a:r>
            <a:endParaRPr lang="en-US" sz="2200" b="1" i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/>
              <a:t>Treatment ABMR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9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"/>
            <a:ext cx="5486400" cy="6199633"/>
          </a:xfrm>
        </p:spPr>
      </p:pic>
      <p:sp>
        <p:nvSpPr>
          <p:cNvPr id="3" name="TextBox 2"/>
          <p:cNvSpPr txBox="1"/>
          <p:nvPr/>
        </p:nvSpPr>
        <p:spPr>
          <a:xfrm>
            <a:off x="4572000" y="635203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 </a:t>
            </a:r>
            <a:r>
              <a:rPr lang="en-US" b="1" i="1" dirty="0" err="1" smtClean="0"/>
              <a:t>Loupy</a:t>
            </a:r>
            <a:r>
              <a:rPr lang="en-US" b="1" i="1" dirty="0" smtClean="0"/>
              <a:t>: </a:t>
            </a:r>
            <a:r>
              <a:rPr lang="en-US" b="1" i="1" dirty="0"/>
              <a:t>N </a:t>
            </a:r>
            <a:r>
              <a:rPr lang="en-US" b="1" i="1" dirty="0" err="1"/>
              <a:t>Engl</a:t>
            </a:r>
            <a:r>
              <a:rPr lang="en-US" b="1" i="1" dirty="0"/>
              <a:t> J Med</a:t>
            </a:r>
            <a:r>
              <a:rPr lang="en-US" b="1" i="1" dirty="0" smtClean="0"/>
              <a:t>, 2018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788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500" b="1" dirty="0" smtClean="0">
                <a:solidFill>
                  <a:srgbClr val="0000FF"/>
                </a:solidFill>
              </a:rPr>
              <a:t>THANK YOU</a:t>
            </a:r>
            <a:endParaRPr lang="fr-FR" sz="4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9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Acute deterioration in allograft </a:t>
            </a:r>
            <a:r>
              <a:rPr lang="en-US" dirty="0" smtClean="0"/>
              <a:t>+ specific </a:t>
            </a:r>
            <a:r>
              <a:rPr lang="en-US" dirty="0"/>
              <a:t>pathologic </a:t>
            </a:r>
            <a:r>
              <a:rPr lang="en-US" dirty="0" smtClean="0"/>
              <a:t>changes. </a:t>
            </a:r>
            <a:endParaRPr lang="en-US" dirty="0"/>
          </a:p>
          <a:p>
            <a:endParaRPr lang="en-US" dirty="0"/>
          </a:p>
          <a:p>
            <a:r>
              <a:rPr lang="en-US" dirty="0"/>
              <a:t>Two principal </a:t>
            </a:r>
            <a:r>
              <a:rPr lang="en-US" b="1" dirty="0"/>
              <a:t>histologic</a:t>
            </a:r>
            <a:r>
              <a:rPr lang="en-US" dirty="0"/>
              <a:t> </a:t>
            </a:r>
            <a:r>
              <a:rPr lang="en-US" dirty="0" smtClean="0"/>
              <a:t>forms: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- Active </a:t>
            </a:r>
            <a:r>
              <a:rPr lang="en-US" dirty="0"/>
              <a:t>(acute) antibody-mediated rejection </a:t>
            </a:r>
            <a:r>
              <a:rPr lang="en-US" b="1" dirty="0">
                <a:solidFill>
                  <a:srgbClr val="FF0000"/>
                </a:solidFill>
              </a:rPr>
              <a:t>(ABMR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>  - Acute </a:t>
            </a:r>
            <a:r>
              <a:rPr lang="en-US" dirty="0"/>
              <a:t>T cell-mediated (cellular) rejection </a:t>
            </a:r>
            <a:r>
              <a:rPr lang="en-US" b="1" dirty="0">
                <a:solidFill>
                  <a:srgbClr val="FF0000"/>
                </a:solidFill>
              </a:rPr>
              <a:t>(TCMR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Subclinical </a:t>
            </a:r>
            <a:r>
              <a:rPr lang="en-US" b="1" dirty="0"/>
              <a:t>rejection</a:t>
            </a:r>
            <a:r>
              <a:rPr lang="en-US" dirty="0"/>
              <a:t> </a:t>
            </a:r>
            <a:r>
              <a:rPr lang="en-US" dirty="0" smtClean="0"/>
              <a:t>= </a:t>
            </a:r>
            <a:r>
              <a:rPr lang="en-US" sz="2900" dirty="0" smtClean="0"/>
              <a:t>histologic </a:t>
            </a:r>
            <a:r>
              <a:rPr lang="en-US" sz="2900" dirty="0"/>
              <a:t>evidence of acute rejection on </a:t>
            </a:r>
            <a:r>
              <a:rPr lang="en-US" sz="2900" u="sng" dirty="0"/>
              <a:t>biopsy</a:t>
            </a:r>
            <a:r>
              <a:rPr lang="en-US" sz="2900" dirty="0"/>
              <a:t> without an elevation in the serum </a:t>
            </a:r>
            <a:r>
              <a:rPr lang="en-US" sz="2900" dirty="0" smtClean="0"/>
              <a:t>creatinine </a:t>
            </a:r>
            <a:endParaRPr lang="en-US" sz="2900" dirty="0"/>
          </a:p>
          <a:p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/>
              <a:t>Definitions</a:t>
            </a:r>
            <a:endParaRPr lang="en-US" sz="4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41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833839"/>
              </p:ext>
            </p:extLst>
          </p:nvPr>
        </p:nvGraphicFramePr>
        <p:xfrm>
          <a:off x="0" y="0"/>
          <a:ext cx="914400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653703277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14642150"/>
                    </a:ext>
                  </a:extLst>
                </a:gridCol>
              </a:tblGrid>
              <a:tr h="8009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ABMR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TCMR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610322"/>
                  </a:ext>
                </a:extLst>
              </a:tr>
              <a:tr h="331387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Binding of circulating </a:t>
                      </a:r>
                      <a:r>
                        <a:rPr lang="en-US" b="1" dirty="0" smtClean="0"/>
                        <a:t>antibodies</a:t>
                      </a:r>
                      <a:r>
                        <a:rPr lang="en-US" dirty="0" smtClean="0"/>
                        <a:t> to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donor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alloantigens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/>
                        <a:t>on graft </a:t>
                      </a:r>
                      <a:r>
                        <a:rPr lang="en-US" b="1" dirty="0" smtClean="0"/>
                        <a:t>endothelial</a:t>
                      </a:r>
                      <a:r>
                        <a:rPr lang="en-US" dirty="0" smtClean="0"/>
                        <a:t> cells </a:t>
                      </a:r>
                      <a:r>
                        <a:rPr lang="en-US" sz="1600" dirty="0" smtClean="0"/>
                        <a:t>(HLA/</a:t>
                      </a:r>
                      <a:r>
                        <a:rPr lang="en-US" sz="1600" baseline="0" dirty="0" smtClean="0"/>
                        <a:t> ABO/ non HLA)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b="1" dirty="0" smtClean="0"/>
                        <a:t>T </a:t>
                      </a:r>
                      <a:r>
                        <a:rPr lang="fr-FR" b="1" dirty="0" err="1" smtClean="0"/>
                        <a:t>cells</a:t>
                      </a:r>
                      <a:r>
                        <a:rPr lang="fr-FR" b="1" dirty="0" smtClean="0"/>
                        <a:t> </a:t>
                      </a:r>
                      <a:r>
                        <a:rPr lang="fr-FR" dirty="0" err="1" smtClean="0"/>
                        <a:t>that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react</a:t>
                      </a:r>
                      <a:r>
                        <a:rPr lang="fr-FR" dirty="0" smtClean="0"/>
                        <a:t> to </a:t>
                      </a:r>
                      <a:r>
                        <a:rPr lang="fr-FR" dirty="0" err="1" smtClean="0"/>
                        <a:t>donor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histocompatibility</a:t>
                      </a:r>
                      <a:r>
                        <a:rPr lang="fr-FR" dirty="0" smtClean="0"/>
                        <a:t> </a:t>
                      </a:r>
                      <a:r>
                        <a:rPr lang="fr-FR" b="1" dirty="0" err="1" smtClean="0"/>
                        <a:t>antigens</a:t>
                      </a:r>
                      <a:endParaRPr lang="fr-FR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484710"/>
                  </a:ext>
                </a:extLst>
              </a:tr>
              <a:tr h="43989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b="1" dirty="0" smtClean="0"/>
                        <a:t>PRIMAR</a:t>
                      </a:r>
                      <a:r>
                        <a:rPr lang="en-US" b="1" baseline="0" dirty="0" smtClean="0"/>
                        <a:t>Y LESIONS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1" dirty="0" smtClean="0"/>
                        <a:t>PRIMAR</a:t>
                      </a:r>
                      <a:r>
                        <a:rPr lang="en-US" b="1" baseline="0" dirty="0" smtClean="0"/>
                        <a:t>Y LESIONS</a:t>
                      </a:r>
                      <a:endParaRPr lang="en-US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045246"/>
                  </a:ext>
                </a:extLst>
              </a:tr>
              <a:tr h="199850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 smtClean="0"/>
                        <a:t>Severe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vasculitis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 err="1" smtClean="0"/>
                        <a:t>glomerulitis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with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neutrophils</a:t>
                      </a:r>
                      <a:r>
                        <a:rPr lang="fr-FR" dirty="0" smtClean="0"/>
                        <a:t> in the GC and </a:t>
                      </a:r>
                      <a:r>
                        <a:rPr lang="fr-FR" dirty="0" err="1" smtClean="0"/>
                        <a:t>PTCs</a:t>
                      </a:r>
                      <a:endParaRPr lang="fr-F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 smtClean="0"/>
                        <a:t>Presence</a:t>
                      </a:r>
                      <a:r>
                        <a:rPr lang="fr-FR" dirty="0" smtClean="0"/>
                        <a:t> of </a:t>
                      </a:r>
                      <a:r>
                        <a:rPr lang="fr-FR" dirty="0" err="1" smtClean="0"/>
                        <a:t>linear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staining</a:t>
                      </a:r>
                      <a:r>
                        <a:rPr lang="fr-FR" dirty="0" smtClean="0"/>
                        <a:t> for C4d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8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dirty="0" err="1" smtClean="0"/>
                        <a:t>Interstitial</a:t>
                      </a:r>
                      <a:r>
                        <a:rPr lang="fr-FR" sz="1800" dirty="0" smtClean="0"/>
                        <a:t> infiltration </a:t>
                      </a:r>
                      <a:r>
                        <a:rPr lang="fr-FR" sz="1800" dirty="0" err="1" smtClean="0"/>
                        <a:t>with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mononuclear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cells</a:t>
                      </a:r>
                      <a:endParaRPr lang="fr-FR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8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dirty="0" err="1" smtClean="0"/>
                        <a:t>Tubulitis</a:t>
                      </a:r>
                      <a:r>
                        <a:rPr lang="fr-FR" sz="1800" dirty="0" smtClean="0"/>
                        <a:t> and </a:t>
                      </a:r>
                      <a:r>
                        <a:rPr lang="fr-FR" sz="1800" dirty="0" err="1" smtClean="0"/>
                        <a:t>interstitial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mononuclear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cell</a:t>
                      </a:r>
                      <a:r>
                        <a:rPr lang="fr-FR" sz="1800" dirty="0" smtClean="0"/>
                        <a:t> inflammation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070940"/>
                  </a:ext>
                </a:extLst>
              </a:tr>
            </a:tbl>
          </a:graphicData>
        </a:graphic>
      </p:graphicFrame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30544" r="50965" b="28730"/>
          <a:stretch/>
        </p:blipFill>
        <p:spPr>
          <a:xfrm>
            <a:off x="5181600" y="1824500"/>
            <a:ext cx="33528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083" t="41712" r="70000" b="34206"/>
          <a:stretch/>
        </p:blipFill>
        <p:spPr>
          <a:xfrm>
            <a:off x="838200" y="1825637"/>
            <a:ext cx="2743200" cy="20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5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/>
              <a:t>ABMR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53000" y="647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B. </a:t>
            </a:r>
            <a:r>
              <a:rPr lang="en-US" b="1" i="1" dirty="0" err="1" smtClean="0"/>
              <a:t>Nankivell</a:t>
            </a:r>
            <a:r>
              <a:rPr lang="en-US" b="1" i="1" dirty="0" smtClean="0"/>
              <a:t>: N </a:t>
            </a:r>
            <a:r>
              <a:rPr lang="en-US" b="1" i="1" dirty="0" err="1"/>
              <a:t>Engl</a:t>
            </a:r>
            <a:r>
              <a:rPr lang="en-US" b="1" i="1" dirty="0"/>
              <a:t> J </a:t>
            </a:r>
            <a:r>
              <a:rPr lang="en-US" b="1" i="1" dirty="0" smtClean="0"/>
              <a:t>Med, 2010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490" t="28022" r="27744" b="23626"/>
          <a:stretch/>
        </p:blipFill>
        <p:spPr>
          <a:xfrm>
            <a:off x="228600" y="1828800"/>
            <a:ext cx="8686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/>
              <a:t>TCMR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53000" y="647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B. </a:t>
            </a:r>
            <a:r>
              <a:rPr lang="en-US" b="1" i="1" dirty="0" err="1" smtClean="0"/>
              <a:t>Nankivell</a:t>
            </a:r>
            <a:r>
              <a:rPr lang="en-US" b="1" i="1" dirty="0" smtClean="0"/>
              <a:t>: N </a:t>
            </a:r>
            <a:r>
              <a:rPr lang="en-US" b="1" i="1" dirty="0" err="1"/>
              <a:t>Engl</a:t>
            </a:r>
            <a:r>
              <a:rPr lang="en-US" b="1" i="1" dirty="0"/>
              <a:t> J </a:t>
            </a:r>
            <a:r>
              <a:rPr lang="en-US" b="1" i="1" dirty="0" smtClean="0"/>
              <a:t>Med, 2010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590" t="20330" r="33016" b="6045"/>
          <a:stretch/>
        </p:blipFill>
        <p:spPr>
          <a:xfrm>
            <a:off x="609600" y="1020763"/>
            <a:ext cx="7467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7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Most episodes of acute rejection occur within the </a:t>
            </a:r>
            <a:r>
              <a:rPr lang="en-US" dirty="0">
                <a:solidFill>
                  <a:srgbClr val="FF0000"/>
                </a:solidFill>
              </a:rPr>
              <a:t>first six months </a:t>
            </a:r>
            <a:r>
              <a:rPr lang="en-US" dirty="0"/>
              <a:t>after transplantation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Rejection </a:t>
            </a:r>
            <a:r>
              <a:rPr lang="en-US" dirty="0">
                <a:solidFill>
                  <a:srgbClr val="FF0000"/>
                </a:solidFill>
              </a:rPr>
              <a:t> &gt;12 months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/>
              <a:t>typically from noncompliance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overaggressive reduction in immunosuppression.</a:t>
            </a:r>
          </a:p>
          <a:p>
            <a:endParaRPr lang="en-US" dirty="0"/>
          </a:p>
          <a:p>
            <a:r>
              <a:rPr lang="en-US" dirty="0"/>
              <a:t>Most patients  are </a:t>
            </a:r>
            <a:r>
              <a:rPr lang="en-US" dirty="0" smtClean="0">
                <a:solidFill>
                  <a:srgbClr val="FF0000"/>
                </a:solidFill>
              </a:rPr>
              <a:t>asymptomatic</a:t>
            </a:r>
          </a:p>
          <a:p>
            <a:endParaRPr lang="en-US" dirty="0"/>
          </a:p>
          <a:p>
            <a:r>
              <a:rPr lang="en-US" b="1" dirty="0"/>
              <a:t>Occasionally</a:t>
            </a:r>
            <a:r>
              <a:rPr lang="en-US" dirty="0"/>
              <a:t>: present with fever</a:t>
            </a:r>
            <a:r>
              <a:rPr lang="en-US" dirty="0" smtClean="0"/>
              <a:t>, </a:t>
            </a:r>
            <a:r>
              <a:rPr lang="en-US" dirty="0"/>
              <a:t>oliguria, </a:t>
            </a:r>
            <a:r>
              <a:rPr lang="en-US" dirty="0" smtClean="0"/>
              <a:t>graft </a:t>
            </a:r>
            <a:r>
              <a:rPr lang="en-US" dirty="0"/>
              <a:t>pain and/or tenderness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/>
              <a:t>Clinical features</a:t>
            </a:r>
            <a:endParaRPr lang="en-US" sz="4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8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Nonspecific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exclude other causes of acute kidney injury </a:t>
            </a:r>
          </a:p>
          <a:p>
            <a:pPr marL="0" indent="0">
              <a:buNone/>
            </a:pPr>
            <a:r>
              <a:rPr lang="en-US" b="1" u="sng" dirty="0" smtClean="0"/>
              <a:t>Ultrasonography</a:t>
            </a:r>
            <a:r>
              <a:rPr lang="en-US" u="sng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increased </a:t>
            </a:r>
            <a:r>
              <a:rPr lang="en-US" dirty="0"/>
              <a:t>graft </a:t>
            </a:r>
            <a:r>
              <a:rPr lang="en-US" dirty="0" smtClean="0"/>
              <a:t>size</a:t>
            </a:r>
          </a:p>
          <a:p>
            <a:pPr>
              <a:buFontTx/>
              <a:buChar char="-"/>
            </a:pPr>
            <a:r>
              <a:rPr lang="en-US" dirty="0" smtClean="0"/>
              <a:t>loss </a:t>
            </a:r>
            <a:r>
              <a:rPr lang="en-US" dirty="0"/>
              <a:t>of </a:t>
            </a:r>
            <a:r>
              <a:rPr lang="en-US" dirty="0" err="1"/>
              <a:t>corticomedullary</a:t>
            </a:r>
            <a:r>
              <a:rPr lang="en-US" dirty="0"/>
              <a:t> </a:t>
            </a:r>
            <a:r>
              <a:rPr lang="en-US" dirty="0" smtClean="0"/>
              <a:t>junction</a:t>
            </a:r>
          </a:p>
          <a:p>
            <a:pPr>
              <a:buFontTx/>
              <a:buChar char="-"/>
            </a:pPr>
            <a:r>
              <a:rPr lang="en-US" dirty="0" smtClean="0"/>
              <a:t>prominent </a:t>
            </a:r>
            <a:r>
              <a:rPr lang="en-US" dirty="0"/>
              <a:t>hypoechoic </a:t>
            </a:r>
            <a:r>
              <a:rPr lang="en-US" dirty="0" smtClean="0"/>
              <a:t>pyramids</a:t>
            </a:r>
          </a:p>
          <a:p>
            <a:pPr>
              <a:buFontTx/>
              <a:buChar char="-"/>
            </a:pPr>
            <a:r>
              <a:rPr lang="en-US" dirty="0" smtClean="0"/>
              <a:t>decreased </a:t>
            </a:r>
            <a:r>
              <a:rPr lang="en-US" dirty="0"/>
              <a:t>echogenicity of the renal </a:t>
            </a:r>
            <a:r>
              <a:rPr lang="en-US" dirty="0" smtClean="0"/>
              <a:t>sinus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Renal </a:t>
            </a:r>
            <a:r>
              <a:rPr lang="en-US" b="1" u="sng" dirty="0"/>
              <a:t>Doppler studies</a:t>
            </a:r>
            <a:r>
              <a:rPr lang="en-US" b="1" dirty="0"/>
              <a:t>: </a:t>
            </a:r>
            <a:r>
              <a:rPr lang="en-US" dirty="0"/>
              <a:t>elevated resistance indices not specific </a:t>
            </a:r>
          </a:p>
          <a:p>
            <a:endParaRPr lang="en-US" b="1" dirty="0"/>
          </a:p>
          <a:p>
            <a:r>
              <a:rPr lang="en-US" b="1" dirty="0" smtClean="0"/>
              <a:t>PET/CT</a:t>
            </a:r>
            <a:r>
              <a:rPr lang="en-US" dirty="0" smtClean="0"/>
              <a:t>: noninvasively </a:t>
            </a:r>
            <a:r>
              <a:rPr lang="en-US" dirty="0"/>
              <a:t>distinguish </a:t>
            </a:r>
            <a:r>
              <a:rPr lang="en-US" dirty="0" smtClean="0"/>
              <a:t>non rejection </a:t>
            </a:r>
            <a:r>
              <a:rPr lang="en-US" dirty="0"/>
              <a:t>from </a:t>
            </a:r>
            <a:r>
              <a:rPr lang="en-US" dirty="0" smtClean="0"/>
              <a:t>Acute rejection</a:t>
            </a: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/>
              <a:t>Radiographic manifestations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76800" y="5486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Lovinfosse</a:t>
            </a:r>
            <a:r>
              <a:rPr lang="fr-FR" i="1" dirty="0"/>
              <a:t> </a:t>
            </a:r>
            <a:r>
              <a:rPr lang="fr-FR" i="1" dirty="0" smtClean="0"/>
              <a:t>P:Am </a:t>
            </a:r>
            <a:r>
              <a:rPr lang="fr-FR" i="1" dirty="0"/>
              <a:t>J </a:t>
            </a:r>
            <a:r>
              <a:rPr lang="fr-FR" i="1" dirty="0" smtClean="0"/>
              <a:t>Transplant, 2016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31923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Acute rise in the serum </a:t>
            </a:r>
            <a:r>
              <a:rPr lang="en-US" dirty="0" smtClean="0"/>
              <a:t>creatinine</a:t>
            </a: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   - late </a:t>
            </a:r>
            <a:r>
              <a:rPr lang="en-US" sz="2800" dirty="0"/>
              <a:t>development in the course of a rejection </a:t>
            </a:r>
            <a:r>
              <a:rPr lang="en-US" sz="2800" dirty="0" smtClean="0"/>
              <a:t> 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- significant </a:t>
            </a:r>
            <a:r>
              <a:rPr lang="en-US" sz="2800" dirty="0"/>
              <a:t>histologic damage</a:t>
            </a:r>
          </a:p>
          <a:p>
            <a:r>
              <a:rPr lang="en-US" dirty="0"/>
              <a:t>Pyuria </a:t>
            </a:r>
          </a:p>
          <a:p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or worsening </a:t>
            </a:r>
            <a:r>
              <a:rPr lang="en-US" dirty="0" smtClean="0"/>
              <a:t>proteinuria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808BA"/>
          </a:solidFill>
          <a:ln w="25400" cap="flat" cmpd="sng" algn="ctr">
            <a:solidFill>
              <a:srgbClr val="0808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/>
              <a:t>Laboratory manifestations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8575">
            <a:solidFill>
              <a:srgbClr val="080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11521</TotalTime>
  <Words>809</Words>
  <Application>Microsoft Office PowerPoint</Application>
  <PresentationFormat>On-screen Show (4:3)</PresentationFormat>
  <Paragraphs>207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1_Office Theme</vt:lpstr>
      <vt:lpstr>Custom Design</vt:lpstr>
      <vt:lpstr>2_Office Theme</vt:lpstr>
      <vt:lpstr>Acute Rejection in Kidney Transplantation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Molecular microscope</vt:lpstr>
      <vt:lpstr>Molecular microscope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and chronic rejection in kidney transplantation</dc:title>
  <dc:creator>Spex</dc:creator>
  <cp:lastModifiedBy>Toshba</cp:lastModifiedBy>
  <cp:revision>322</cp:revision>
  <dcterms:created xsi:type="dcterms:W3CDTF">2019-03-24T16:09:49Z</dcterms:created>
  <dcterms:modified xsi:type="dcterms:W3CDTF">2019-06-14T05:26:34Z</dcterms:modified>
</cp:coreProperties>
</file>