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5"/>
    <p:sldMasterId id="2147483672" r:id="rId6"/>
    <p:sldMasterId id="214748367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Lst>
  <p:sldSz cy="6858000" cx="9144000"/>
  <p:notesSz cx="6858000" cy="9144000"/>
  <p:embeddedFontLst>
    <p:embeddedFont>
      <p:font typeface="Constantia"/>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E7381E7-A281-45EC-9793-3D1BECBC6201}">
  <a:tblStyle styleId="{5E7381E7-A281-45EC-9793-3D1BECBC620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font" Target="fonts/Constantia-bold.fntdata"/><Relationship Id="rId52" Type="http://schemas.openxmlformats.org/officeDocument/2006/relationships/font" Target="fonts/Constantia-regular.fntdata"/><Relationship Id="rId11" Type="http://schemas.openxmlformats.org/officeDocument/2006/relationships/slide" Target="slides/slide3.xml"/><Relationship Id="rId55" Type="http://schemas.openxmlformats.org/officeDocument/2006/relationships/font" Target="fonts/Constantia-boldItalic.fntdata"/><Relationship Id="rId10" Type="http://schemas.openxmlformats.org/officeDocument/2006/relationships/slide" Target="slides/slide2.xml"/><Relationship Id="rId54" Type="http://schemas.openxmlformats.org/officeDocument/2006/relationships/font" Target="fonts/Constantia-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study, 185 children treated, 1/5 below 8 years simvastatin</a:t>
            </a:r>
            <a:endParaRPr/>
          </a:p>
          <a:p>
            <a:pPr indent="0" lvl="0" marL="0" rtl="0" algn="l">
              <a:spcBef>
                <a:spcPts val="0"/>
              </a:spcBef>
              <a:spcAft>
                <a:spcPts val="0"/>
              </a:spcAft>
              <a:buNone/>
            </a:pPr>
            <a:r>
              <a:rPr lang="en-US"/>
              <a:t>Decreased LDL by 21-24%</a:t>
            </a:r>
            <a:endParaRPr/>
          </a:p>
          <a:p>
            <a:pPr indent="0" lvl="0" marL="0" rtl="0" algn="l">
              <a:spcBef>
                <a:spcPts val="0"/>
              </a:spcBef>
              <a:spcAft>
                <a:spcPts val="0"/>
              </a:spcAft>
              <a:buNone/>
            </a:pPr>
            <a:r>
              <a:rPr lang="en-US"/>
              <a:t>Minor side effects in 13% , less than adults</a:t>
            </a:r>
            <a:endParaRPr/>
          </a:p>
        </p:txBody>
      </p:sp>
      <p:sp>
        <p:nvSpPr>
          <p:cNvPr id="306" name="Google Shape;30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7" name="Shape 87"/>
        <p:cNvGrpSpPr/>
        <p:nvPr/>
      </p:nvGrpSpPr>
      <p:grpSpPr>
        <a:xfrm>
          <a:off x="0" y="0"/>
          <a:ext cx="0" cy="0"/>
          <a:chOff x="0" y="0"/>
          <a:chExt cx="0" cy="0"/>
        </a:xfrm>
      </p:grpSpPr>
      <p:sp>
        <p:nvSpPr>
          <p:cNvPr id="88" name="Google Shape;88;p12"/>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9" name="Google Shape;89;p12"/>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0" name="Google Shape;90;p12"/>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2"/>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2" name="Google Shape;92;p1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2"/>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noAutofit/>
          </a:bodyPr>
          <a:lstStyle>
            <a:lvl1pPr lvl="0" marR="0" rtl="0" algn="l">
              <a:spcBef>
                <a:spcPts val="640"/>
              </a:spcBef>
              <a:spcAft>
                <a:spcPts val="0"/>
              </a:spcAft>
              <a:buClr>
                <a:schemeClr val="accent3"/>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6" name="Google Shape;96;p12"/>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7" name="Google Shape;97;p12"/>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8" name="Shape 98"/>
        <p:cNvGrpSpPr/>
        <p:nvPr/>
      </p:nvGrpSpPr>
      <p:grpSpPr>
        <a:xfrm>
          <a:off x="0" y="0"/>
          <a:ext cx="0" cy="0"/>
          <a:chOff x="0" y="0"/>
          <a:chExt cx="0" cy="0"/>
        </a:xfrm>
      </p:grpSpPr>
      <p:sp>
        <p:nvSpPr>
          <p:cNvPr id="99" name="Google Shape;99;p1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1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14"/>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1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6" name="Shape 116"/>
        <p:cNvGrpSpPr/>
        <p:nvPr/>
      </p:nvGrpSpPr>
      <p:grpSpPr>
        <a:xfrm>
          <a:off x="0" y="0"/>
          <a:ext cx="0" cy="0"/>
          <a:chOff x="0" y="0"/>
          <a:chExt cx="0" cy="0"/>
        </a:xfrm>
      </p:grpSpPr>
      <p:sp>
        <p:nvSpPr>
          <p:cNvPr id="117" name="Google Shape;117;p1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19" name="Google Shape;119;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2" name="Shape 122"/>
        <p:cNvGrpSpPr/>
        <p:nvPr/>
      </p:nvGrpSpPr>
      <p:grpSpPr>
        <a:xfrm>
          <a:off x="0" y="0"/>
          <a:ext cx="0" cy="0"/>
          <a:chOff x="0" y="0"/>
          <a:chExt cx="0" cy="0"/>
        </a:xfrm>
      </p:grpSpPr>
      <p:sp>
        <p:nvSpPr>
          <p:cNvPr id="123" name="Google Shape;123;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2" name="Shape 132"/>
        <p:cNvGrpSpPr/>
        <p:nvPr/>
      </p:nvGrpSpPr>
      <p:grpSpPr>
        <a:xfrm>
          <a:off x="0" y="0"/>
          <a:ext cx="0" cy="0"/>
          <a:chOff x="0" y="0"/>
          <a:chExt cx="0" cy="0"/>
        </a:xfrm>
      </p:grpSpPr>
      <p:sp>
        <p:nvSpPr>
          <p:cNvPr id="133" name="Google Shape;133;p1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1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35" name="Google Shape;135;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38" name="Shape 138"/>
        <p:cNvGrpSpPr/>
        <p:nvPr/>
      </p:nvGrpSpPr>
      <p:grpSpPr>
        <a:xfrm>
          <a:off x="0" y="0"/>
          <a:ext cx="0" cy="0"/>
          <a:chOff x="0" y="0"/>
          <a:chExt cx="0" cy="0"/>
        </a:xfrm>
      </p:grpSpPr>
      <p:sp>
        <p:nvSpPr>
          <p:cNvPr id="139" name="Google Shape;139;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1" name="Google Shape;141;p2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45" name="Shape 145"/>
        <p:cNvGrpSpPr/>
        <p:nvPr/>
      </p:nvGrpSpPr>
      <p:grpSpPr>
        <a:xfrm>
          <a:off x="0" y="0"/>
          <a:ext cx="0" cy="0"/>
          <a:chOff x="0" y="0"/>
          <a:chExt cx="0" cy="0"/>
        </a:xfrm>
      </p:grpSpPr>
      <p:sp>
        <p:nvSpPr>
          <p:cNvPr id="146" name="Google Shape;146;p2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8" name="Google Shape;148;p2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9" name="Google Shape;149;p21"/>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0" name="Google Shape;150;p21"/>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1" name="Google Shape;151;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4" name="Shape 154"/>
        <p:cNvGrpSpPr/>
        <p:nvPr/>
      </p:nvGrpSpPr>
      <p:grpSpPr>
        <a:xfrm>
          <a:off x="0" y="0"/>
          <a:ext cx="0" cy="0"/>
          <a:chOff x="0" y="0"/>
          <a:chExt cx="0" cy="0"/>
        </a:xfrm>
      </p:grpSpPr>
      <p:sp>
        <p:nvSpPr>
          <p:cNvPr id="155" name="Google Shape;155;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59" name="Shape 159"/>
        <p:cNvGrpSpPr/>
        <p:nvPr/>
      </p:nvGrpSpPr>
      <p:grpSpPr>
        <a:xfrm>
          <a:off x="0" y="0"/>
          <a:ext cx="0" cy="0"/>
          <a:chOff x="0" y="0"/>
          <a:chExt cx="0" cy="0"/>
        </a:xfrm>
      </p:grpSpPr>
      <p:sp>
        <p:nvSpPr>
          <p:cNvPr id="160" name="Google Shape;160;p2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62" name="Google Shape;162;p2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63" name="Google Shape;163;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66" name="Shape 166"/>
        <p:cNvGrpSpPr/>
        <p:nvPr/>
      </p:nvGrpSpPr>
      <p:grpSpPr>
        <a:xfrm>
          <a:off x="0" y="0"/>
          <a:ext cx="0" cy="0"/>
          <a:chOff x="0" y="0"/>
          <a:chExt cx="0" cy="0"/>
        </a:xfrm>
      </p:grpSpPr>
      <p:sp>
        <p:nvSpPr>
          <p:cNvPr id="167" name="Google Shape;167;p2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4"/>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69" name="Google Shape;169;p2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70" name="Google Shape;170;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73" name="Shape 173"/>
        <p:cNvGrpSpPr/>
        <p:nvPr/>
      </p:nvGrpSpPr>
      <p:grpSpPr>
        <a:xfrm>
          <a:off x="0" y="0"/>
          <a:ext cx="0" cy="0"/>
          <a:chOff x="0" y="0"/>
          <a:chExt cx="0" cy="0"/>
        </a:xfrm>
      </p:grpSpPr>
      <p:sp>
        <p:nvSpPr>
          <p:cNvPr id="174" name="Google Shape;174;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6" name="Google Shape;176;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79" name="Shape 179"/>
        <p:cNvGrpSpPr/>
        <p:nvPr/>
      </p:nvGrpSpPr>
      <p:grpSpPr>
        <a:xfrm>
          <a:off x="0" y="0"/>
          <a:ext cx="0" cy="0"/>
          <a:chOff x="0" y="0"/>
          <a:chExt cx="0" cy="0"/>
        </a:xfrm>
      </p:grpSpPr>
      <p:sp>
        <p:nvSpPr>
          <p:cNvPr id="180" name="Google Shape;180;p2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6"/>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2" name="Google Shape;182;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3" name="Shape 43"/>
        <p:cNvGrpSpPr/>
        <p:nvPr/>
      </p:nvGrpSpPr>
      <p:grpSpPr>
        <a:xfrm>
          <a:off x="0" y="0"/>
          <a:ext cx="0" cy="0"/>
          <a:chOff x="0" y="0"/>
          <a:chExt cx="0" cy="0"/>
        </a:xfrm>
      </p:grpSpPr>
      <p:sp>
        <p:nvSpPr>
          <p:cNvPr id="44" name="Google Shape;44;p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47" name="Shape 47"/>
        <p:cNvGrpSpPr/>
        <p:nvPr/>
      </p:nvGrpSpPr>
      <p:grpSpPr>
        <a:xfrm>
          <a:off x="0" y="0"/>
          <a:ext cx="0" cy="0"/>
          <a:chOff x="0" y="0"/>
          <a:chExt cx="0" cy="0"/>
        </a:xfrm>
      </p:grpSpPr>
      <p:sp>
        <p:nvSpPr>
          <p:cNvPr id="48" name="Google Shape;48;p6"/>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6"/>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50" name="Google Shape;50;p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6" name="Google Shape;56;p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9" name="Shape 59"/>
        <p:cNvGrpSpPr/>
        <p:nvPr/>
      </p:nvGrpSpPr>
      <p:grpSpPr>
        <a:xfrm>
          <a:off x="0" y="0"/>
          <a:ext cx="0" cy="0"/>
          <a:chOff x="0" y="0"/>
          <a:chExt cx="0" cy="0"/>
        </a:xfrm>
      </p:grpSpPr>
      <p:sp>
        <p:nvSpPr>
          <p:cNvPr id="60" name="Google Shape;60;p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8"/>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8"/>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6" name="Shape 66"/>
        <p:cNvGrpSpPr/>
        <p:nvPr/>
      </p:nvGrpSpPr>
      <p:grpSpPr>
        <a:xfrm>
          <a:off x="0" y="0"/>
          <a:ext cx="0" cy="0"/>
          <a:chOff x="0" y="0"/>
          <a:chExt cx="0" cy="0"/>
        </a:xfrm>
      </p:grpSpPr>
      <p:sp>
        <p:nvSpPr>
          <p:cNvPr id="67" name="Google Shape;67;p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9" name="Google Shape;69;p9"/>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0" name="Google Shape;70;p9"/>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9"/>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5" name="Shape 75"/>
        <p:cNvGrpSpPr/>
        <p:nvPr/>
      </p:nvGrpSpPr>
      <p:grpSpPr>
        <a:xfrm>
          <a:off x="0" y="0"/>
          <a:ext cx="0" cy="0"/>
          <a:chOff x="0" y="0"/>
          <a:chExt cx="0" cy="0"/>
        </a:xfrm>
      </p:grpSpPr>
      <p:sp>
        <p:nvSpPr>
          <p:cNvPr id="76" name="Google Shape;76;p10"/>
          <p:cNvSpPr txBox="1"/>
          <p:nvPr>
            <p:ph type="title"/>
          </p:nvPr>
        </p:nvSpPr>
        <p:spPr>
          <a:xfrm>
            <a:off x="457200" y="704088"/>
            <a:ext cx="83058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0" name="Shape 80"/>
        <p:cNvGrpSpPr/>
        <p:nvPr/>
      </p:nvGrpSpPr>
      <p:grpSpPr>
        <a:xfrm>
          <a:off x="0" y="0"/>
          <a:ext cx="0" cy="0"/>
          <a:chOff x="0" y="0"/>
          <a:chExt cx="0" cy="0"/>
        </a:xfrm>
      </p:grpSpPr>
      <p:sp>
        <p:nvSpPr>
          <p:cNvPr id="81" name="Google Shape;81;p11"/>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11"/>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1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6" name="Google Shape;16;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3"/>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 name="Google Shape;32;p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 name="Google Shape;33;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 name="Shape 110"/>
        <p:cNvGrpSpPr/>
        <p:nvPr/>
      </p:nvGrpSpPr>
      <p:grpSpPr>
        <a:xfrm>
          <a:off x="0" y="0"/>
          <a:ext cx="0" cy="0"/>
          <a:chOff x="0" y="0"/>
          <a:chExt cx="0" cy="0"/>
        </a:xfrm>
      </p:grpSpPr>
      <p:sp>
        <p:nvSpPr>
          <p:cNvPr id="111" name="Google Shape;111;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2" name="Google Shape;112;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3" name="Google Shape;113;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4.png"/></Relationships>
</file>

<file path=ppt/slides/_rels/slide37.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1.png"/><Relationship Id="rId7" Type="http://schemas.openxmlformats.org/officeDocument/2006/relationships/image" Target="../media/image21.png"/><Relationship Id="rId8"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7.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7"/>
          <p:cNvSpPr txBox="1"/>
          <p:nvPr>
            <p:ph type="ctrTitle"/>
          </p:nvPr>
        </p:nvSpPr>
        <p:spPr>
          <a:xfrm>
            <a:off x="533400" y="3515413"/>
            <a:ext cx="7851648" cy="1857803"/>
          </a:xfrm>
          <a:prstGeom prst="rect">
            <a:avLst/>
          </a:prstGeom>
          <a:noFill/>
          <a:ln>
            <a:noFill/>
          </a:ln>
        </p:spPr>
        <p:txBody>
          <a:bodyPr anchorCtr="0" anchor="b" bIns="0" lIns="0" spcFirstLastPara="1" rIns="18275" wrap="square" tIns="0">
            <a:noAutofit/>
          </a:bodyPr>
          <a:lstStyle/>
          <a:p>
            <a:pPr indent="0" lvl="0" marL="0" rtl="0" algn="ctr">
              <a:spcBef>
                <a:spcPts val="0"/>
              </a:spcBef>
              <a:spcAft>
                <a:spcPts val="0"/>
              </a:spcAft>
              <a:buClr>
                <a:srgbClr val="4CE0EA"/>
              </a:buClr>
              <a:buSzPts val="5040"/>
              <a:buFont typeface="Calibri"/>
              <a:buNone/>
            </a:pPr>
            <a:r>
              <a:rPr lang="en-US" sz="5040"/>
              <a:t>SCREENING AND TREATMENT STRATEGIES OF HYPERCHOLESTEROLEMIA IN CHILDREN</a:t>
            </a:r>
            <a:br>
              <a:rPr lang="en-US" sz="5040"/>
            </a:br>
            <a:endParaRPr sz="5040"/>
          </a:p>
        </p:txBody>
      </p:sp>
      <p:sp>
        <p:nvSpPr>
          <p:cNvPr id="190" name="Google Shape;190;p27"/>
          <p:cNvSpPr txBox="1"/>
          <p:nvPr>
            <p:ph idx="1" type="subTitle"/>
          </p:nvPr>
        </p:nvSpPr>
        <p:spPr>
          <a:xfrm>
            <a:off x="533400" y="4988768"/>
            <a:ext cx="7854696" cy="1752600"/>
          </a:xfrm>
          <a:prstGeom prst="rect">
            <a:avLst/>
          </a:prstGeom>
          <a:noFill/>
          <a:ln>
            <a:noFill/>
          </a:ln>
        </p:spPr>
        <p:txBody>
          <a:bodyPr anchorCtr="0" anchor="t" bIns="45700" lIns="0" spcFirstLastPara="1" rIns="18275" wrap="square" tIns="45700">
            <a:noAutofit/>
          </a:bodyPr>
          <a:lstStyle/>
          <a:p>
            <a:pPr indent="0" lvl="0" marL="0" marR="45720" rtl="0" algn="r">
              <a:spcBef>
                <a:spcPts val="0"/>
              </a:spcBef>
              <a:spcAft>
                <a:spcPts val="0"/>
              </a:spcAft>
              <a:buSzPts val="2470"/>
              <a:buNone/>
            </a:pPr>
            <a:r>
              <a:rPr lang="en-US"/>
              <a:t>WISSAM FAYAD MD</a:t>
            </a:r>
            <a:endParaRPr/>
          </a:p>
          <a:p>
            <a:pPr indent="0" lvl="0" marL="0" marR="45720" rtl="0" algn="r">
              <a:spcBef>
                <a:spcPts val="520"/>
              </a:spcBef>
              <a:spcAft>
                <a:spcPts val="0"/>
              </a:spcAft>
              <a:buSzPts val="2470"/>
              <a:buNone/>
            </a:pPr>
            <a:r>
              <a:t/>
            </a:r>
            <a:endParaRPr/>
          </a:p>
        </p:txBody>
      </p:sp>
      <p:pic>
        <p:nvPicPr>
          <p:cNvPr id="191" name="Google Shape;191;p27"/>
          <p:cNvPicPr preferRelativeResize="0"/>
          <p:nvPr/>
        </p:nvPicPr>
        <p:blipFill rotWithShape="1">
          <a:blip r:embed="rId3">
            <a:alphaModFix/>
          </a:blip>
          <a:srcRect b="0" l="0" r="0" t="0"/>
          <a:stretch/>
        </p:blipFill>
        <p:spPr>
          <a:xfrm>
            <a:off x="395536" y="116632"/>
            <a:ext cx="1512168" cy="1512168"/>
          </a:xfrm>
          <a:prstGeom prst="rect">
            <a:avLst/>
          </a:prstGeom>
          <a:noFill/>
          <a:ln>
            <a:noFill/>
          </a:ln>
        </p:spPr>
      </p:pic>
      <p:pic>
        <p:nvPicPr>
          <p:cNvPr id="192" name="Google Shape;192;p27"/>
          <p:cNvPicPr preferRelativeResize="0"/>
          <p:nvPr/>
        </p:nvPicPr>
        <p:blipFill rotWithShape="1">
          <a:blip r:embed="rId4">
            <a:alphaModFix/>
          </a:blip>
          <a:srcRect b="0" l="0" r="0" t="0"/>
          <a:stretch/>
        </p:blipFill>
        <p:spPr>
          <a:xfrm>
            <a:off x="7057619" y="116632"/>
            <a:ext cx="1402813" cy="14997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247" name="Google Shape;247;p3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b="1" cap="none"/>
          </a:p>
          <a:p>
            <a:pPr indent="-117475" lvl="0" marL="274320" rtl="0" algn="l">
              <a:spcBef>
                <a:spcPts val="520"/>
              </a:spcBef>
              <a:spcAft>
                <a:spcPts val="0"/>
              </a:spcAft>
              <a:buSzPts val="2470"/>
              <a:buNone/>
            </a:pPr>
            <a:r>
              <a:t/>
            </a:r>
            <a:endParaRPr b="1" cap="none"/>
          </a:p>
          <a:p>
            <a:pPr indent="-274320" lvl="0" marL="274320" rtl="0" algn="l">
              <a:spcBef>
                <a:spcPts val="520"/>
              </a:spcBef>
              <a:spcAft>
                <a:spcPts val="0"/>
              </a:spcAft>
              <a:buSzPts val="2470"/>
              <a:buChar char="⚫"/>
            </a:pPr>
            <a:r>
              <a:rPr b="1" lang="en-US" cap="none"/>
              <a:t>CONCLUSIONS:</a:t>
            </a:r>
            <a:endParaRPr/>
          </a:p>
          <a:p>
            <a:pPr indent="0" lvl="0" marL="0" rtl="0" algn="l">
              <a:spcBef>
                <a:spcPts val="520"/>
              </a:spcBef>
              <a:spcAft>
                <a:spcPts val="0"/>
              </a:spcAft>
              <a:buSzPts val="2470"/>
              <a:buNone/>
            </a:pPr>
            <a:r>
              <a:rPr lang="en-US"/>
              <a:t>The difference in mean cIMT between children with FH and their unaffected siblings may be significant as early as age 8 years. This study confirms the need for early cholesterol lowering in this high-risk population. </a:t>
            </a:r>
            <a:endParaRPr/>
          </a:p>
        </p:txBody>
      </p:sp>
      <p:sp>
        <p:nvSpPr>
          <p:cNvPr id="248" name="Google Shape;248;p36"/>
          <p:cNvSpPr/>
          <p:nvPr/>
        </p:nvSpPr>
        <p:spPr>
          <a:xfrm>
            <a:off x="4647596" y="6165304"/>
            <a:ext cx="395685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Constantia"/>
                <a:ea typeface="Constantia"/>
                <a:cs typeface="Constantia"/>
                <a:sym typeface="Constantia"/>
              </a:rPr>
              <a:t>Kusters DM, et al :Circ Res.</a:t>
            </a:r>
            <a:r>
              <a:rPr lang="en-US" sz="1800">
                <a:solidFill>
                  <a:schemeClr val="dk1"/>
                </a:solidFill>
                <a:latin typeface="Constantia"/>
                <a:ea typeface="Constantia"/>
                <a:cs typeface="Constantia"/>
                <a:sym typeface="Constantia"/>
              </a:rPr>
              <a:t> 2014 Jan 17</a:t>
            </a:r>
            <a:endParaRPr sz="1800">
              <a:solidFill>
                <a:schemeClr val="dk1"/>
              </a:solidFill>
              <a:latin typeface="Constantia"/>
              <a:ea typeface="Constantia"/>
              <a:cs typeface="Constantia"/>
              <a:sym typeface="Constant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SCREENING STRATEGIES</a:t>
            </a:r>
            <a:endParaRPr/>
          </a:p>
        </p:txBody>
      </p:sp>
      <p:sp>
        <p:nvSpPr>
          <p:cNvPr id="254" name="Google Shape;254;p3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1900"/>
              <a:buChar char="⚫"/>
            </a:pPr>
            <a:r>
              <a:rPr lang="en-US" sz="2000"/>
              <a:t>Universal screening is not recommended</a:t>
            </a:r>
            <a:endParaRPr/>
          </a:p>
          <a:p>
            <a:pPr indent="-274320" lvl="0" marL="274320" rtl="0" algn="l">
              <a:lnSpc>
                <a:spcPct val="80000"/>
              </a:lnSpc>
              <a:spcBef>
                <a:spcPts val="400"/>
              </a:spcBef>
              <a:spcAft>
                <a:spcPts val="0"/>
              </a:spcAft>
              <a:buSzPts val="1900"/>
              <a:buChar char="⚫"/>
            </a:pPr>
            <a:r>
              <a:rPr lang="en-US" sz="2000"/>
              <a:t>AHA proposed a screening to high risk population:</a:t>
            </a:r>
            <a:endParaRPr/>
          </a:p>
          <a:p>
            <a:pPr indent="-274320" lvl="0" marL="274320" rtl="0" algn="l">
              <a:lnSpc>
                <a:spcPct val="80000"/>
              </a:lnSpc>
              <a:spcBef>
                <a:spcPts val="400"/>
              </a:spcBef>
              <a:spcAft>
                <a:spcPts val="0"/>
              </a:spcAft>
              <a:buSzPts val="1900"/>
              <a:buNone/>
            </a:pPr>
            <a:r>
              <a:rPr lang="en-US" sz="2000"/>
              <a:t>1. A family history of parental or grand-parental vascular disease at less than 55 years of age. Vascular diseases  cited include coronary artery disease, peripheral vascular disease, cerebrovascular disease, a coronary artery procedure, myocardial infarction, or sudden cardiac death;</a:t>
            </a:r>
            <a:endParaRPr/>
          </a:p>
          <a:p>
            <a:pPr indent="-274320" lvl="0" marL="274320" rtl="0" algn="l">
              <a:lnSpc>
                <a:spcPct val="80000"/>
              </a:lnSpc>
              <a:spcBef>
                <a:spcPts val="400"/>
              </a:spcBef>
              <a:spcAft>
                <a:spcPts val="0"/>
              </a:spcAft>
              <a:buSzPts val="1900"/>
              <a:buNone/>
            </a:pPr>
            <a:r>
              <a:rPr lang="en-US" sz="2000"/>
              <a:t>2. A family history of increased total cholesterol(2G/L). The recommendation is that these children should be screened with fasting total cholesterol measurements;</a:t>
            </a:r>
            <a:endParaRPr/>
          </a:p>
          <a:p>
            <a:pPr indent="-274320" lvl="0" marL="274320" rtl="0" algn="l">
              <a:lnSpc>
                <a:spcPct val="80000"/>
              </a:lnSpc>
              <a:spcBef>
                <a:spcPts val="400"/>
              </a:spcBef>
              <a:spcAft>
                <a:spcPts val="0"/>
              </a:spcAft>
              <a:buSzPts val="1900"/>
              <a:buNone/>
            </a:pPr>
            <a:r>
              <a:rPr lang="en-US" sz="2000"/>
              <a:t>3. Overweight or obesity. If hyperlipidemia is identified, these children should then also be screened for other elements of the metabolic syndrome.</a:t>
            </a:r>
            <a:endParaRPr/>
          </a:p>
          <a:p>
            <a:pPr indent="-274320" lvl="0" marL="274320" rtl="0" algn="l">
              <a:lnSpc>
                <a:spcPct val="80000"/>
              </a:lnSpc>
              <a:spcBef>
                <a:spcPts val="400"/>
              </a:spcBef>
              <a:spcAft>
                <a:spcPts val="0"/>
              </a:spcAft>
              <a:buSzPts val="1900"/>
              <a:buNone/>
            </a:pPr>
            <a:r>
              <a:t/>
            </a:r>
            <a:endParaRPr sz="2000"/>
          </a:p>
          <a:p>
            <a:pPr indent="-274320" lvl="0" marL="274320" rtl="0" algn="l">
              <a:lnSpc>
                <a:spcPct val="80000"/>
              </a:lnSpc>
              <a:spcBef>
                <a:spcPts val="400"/>
              </a:spcBef>
              <a:spcAft>
                <a:spcPts val="0"/>
              </a:spcAft>
              <a:buSzPts val="1900"/>
              <a:buNone/>
            </a:pPr>
            <a:r>
              <a:t/>
            </a:r>
            <a:endParaRPr sz="2000"/>
          </a:p>
          <a:p>
            <a:pPr indent="-274320" lvl="0" marL="274320" rtl="0" algn="l">
              <a:lnSpc>
                <a:spcPct val="80000"/>
              </a:lnSpc>
              <a:spcBef>
                <a:spcPts val="250"/>
              </a:spcBef>
              <a:spcAft>
                <a:spcPts val="0"/>
              </a:spcAft>
              <a:buSzPts val="1188"/>
              <a:buNone/>
            </a:pPr>
            <a:r>
              <a:rPr lang="en-US" sz="1250"/>
              <a:t>				McCrindle BW,, et al. </a:t>
            </a:r>
            <a:r>
              <a:rPr i="1" lang="en-US" sz="1250"/>
              <a:t>Circulation. 2007;115(14): 1948–1967.</a:t>
            </a:r>
            <a:endParaRPr i="1" sz="125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SCREENING STRATEGIES</a:t>
            </a:r>
            <a:endParaRPr/>
          </a:p>
        </p:txBody>
      </p:sp>
      <p:sp>
        <p:nvSpPr>
          <p:cNvPr id="260" name="Google Shape;260;p3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100"/>
              <a:buChar char="⚫"/>
            </a:pPr>
            <a:r>
              <a:rPr lang="en-US" sz="2210"/>
              <a:t>AAP changed the recommendations in 2008:</a:t>
            </a:r>
            <a:endParaRPr/>
          </a:p>
          <a:p>
            <a:pPr indent="-274320" lvl="0" marL="274320" rtl="0" algn="l">
              <a:lnSpc>
                <a:spcPct val="90000"/>
              </a:lnSpc>
              <a:spcBef>
                <a:spcPts val="442"/>
              </a:spcBef>
              <a:spcAft>
                <a:spcPts val="0"/>
              </a:spcAft>
              <a:buSzPts val="2100"/>
              <a:buChar char="⚫"/>
            </a:pPr>
            <a:r>
              <a:rPr lang="en-US" sz="2210"/>
              <a:t>Targeted screening for hyperlipidemia in children should be performed using a full fasting lipid profile every 3 to 5 years, beginning at age 2 years, using age and gender-specific norms for interpreting results (and considering results .95th percentile as abnormal). The triggers for initiating targeted screening include:</a:t>
            </a:r>
            <a:endParaRPr/>
          </a:p>
          <a:p>
            <a:pPr indent="-274320" lvl="0" marL="274320" rtl="0" algn="l">
              <a:lnSpc>
                <a:spcPct val="90000"/>
              </a:lnSpc>
              <a:spcBef>
                <a:spcPts val="442"/>
              </a:spcBef>
              <a:spcAft>
                <a:spcPts val="0"/>
              </a:spcAft>
              <a:buSzPts val="2100"/>
              <a:buNone/>
            </a:pPr>
            <a:r>
              <a:rPr lang="en-US" sz="2210"/>
              <a:t>1. a positive family history of early atherosclerosis;</a:t>
            </a:r>
            <a:endParaRPr/>
          </a:p>
          <a:p>
            <a:pPr indent="-274320" lvl="0" marL="274320" rtl="0" algn="l">
              <a:lnSpc>
                <a:spcPct val="90000"/>
              </a:lnSpc>
              <a:spcBef>
                <a:spcPts val="442"/>
              </a:spcBef>
              <a:spcAft>
                <a:spcPts val="0"/>
              </a:spcAft>
              <a:buSzPts val="2100"/>
              <a:buNone/>
            </a:pPr>
            <a:r>
              <a:rPr lang="en-US" sz="2210"/>
              <a:t>2. a positive family history of high cholesterol;</a:t>
            </a:r>
            <a:endParaRPr/>
          </a:p>
          <a:p>
            <a:pPr indent="-274320" lvl="0" marL="274320" rtl="0" algn="l">
              <a:lnSpc>
                <a:spcPct val="90000"/>
              </a:lnSpc>
              <a:spcBef>
                <a:spcPts val="442"/>
              </a:spcBef>
              <a:spcAft>
                <a:spcPts val="0"/>
              </a:spcAft>
              <a:buSzPts val="2100"/>
              <a:buNone/>
            </a:pPr>
            <a:r>
              <a:rPr lang="en-US" sz="2210"/>
              <a:t>3. an unknown family history;</a:t>
            </a:r>
            <a:endParaRPr/>
          </a:p>
          <a:p>
            <a:pPr indent="-274320" lvl="0" marL="274320" rtl="0" algn="l">
              <a:lnSpc>
                <a:spcPct val="90000"/>
              </a:lnSpc>
              <a:spcBef>
                <a:spcPts val="442"/>
              </a:spcBef>
              <a:spcAft>
                <a:spcPts val="0"/>
              </a:spcAft>
              <a:buSzPts val="2100"/>
              <a:buNone/>
            </a:pPr>
            <a:r>
              <a:rPr lang="en-US" sz="2210"/>
              <a:t>4. taking into consideration other risk factors individual to the child.</a:t>
            </a:r>
            <a:endParaRPr/>
          </a:p>
          <a:p>
            <a:pPr indent="-274320" lvl="0" marL="274320" rtl="0" algn="l">
              <a:lnSpc>
                <a:spcPct val="90000"/>
              </a:lnSpc>
              <a:spcBef>
                <a:spcPts val="442"/>
              </a:spcBef>
              <a:spcAft>
                <a:spcPts val="0"/>
              </a:spcAft>
              <a:buSzPts val="2100"/>
              <a:buNone/>
            </a:pPr>
            <a:r>
              <a:t/>
            </a:r>
            <a:endParaRPr sz="2210"/>
          </a:p>
          <a:p>
            <a:pPr indent="-274320" lvl="0" marL="274320" rtl="0" algn="l">
              <a:lnSpc>
                <a:spcPct val="90000"/>
              </a:lnSpc>
              <a:spcBef>
                <a:spcPts val="323"/>
              </a:spcBef>
              <a:spcAft>
                <a:spcPts val="0"/>
              </a:spcAft>
              <a:buSzPts val="1534"/>
              <a:buNone/>
            </a:pPr>
            <a:r>
              <a:rPr lang="en-US" sz="1615"/>
              <a:t>			Daniels SR, Greer FR. </a:t>
            </a:r>
            <a:r>
              <a:rPr i="1" lang="en-US" sz="1615"/>
              <a:t>Pediatrics. 2008;122(1):198–208.</a:t>
            </a:r>
            <a:endParaRPr sz="161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SCREENING STRATEGIES</a:t>
            </a:r>
            <a:endParaRPr/>
          </a:p>
        </p:txBody>
      </p:sp>
      <p:sp>
        <p:nvSpPr>
          <p:cNvPr id="266" name="Google Shape;266;p3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In some European countries a universal screening has been recently implanted as well as national registers</a:t>
            </a:r>
            <a:endParaRPr/>
          </a:p>
          <a:p>
            <a:pPr indent="-274320" lvl="0" marL="274320" rtl="0" algn="l">
              <a:spcBef>
                <a:spcPts val="520"/>
              </a:spcBef>
              <a:spcAft>
                <a:spcPts val="0"/>
              </a:spcAft>
              <a:buSzPts val="2470"/>
              <a:buChar char="⚫"/>
            </a:pPr>
            <a:r>
              <a:rPr lang="en-US"/>
              <a:t>Universal Screening for Familial Hypercholesterolemia in Children  </a:t>
            </a:r>
            <a:endParaRPr/>
          </a:p>
          <a:p>
            <a:pPr indent="0" lvl="3" marL="978408" rtl="0" algn="l">
              <a:spcBef>
                <a:spcPts val="400"/>
              </a:spcBef>
              <a:spcAft>
                <a:spcPts val="0"/>
              </a:spcAft>
              <a:buSzPts val="1300"/>
              <a:buNone/>
            </a:pPr>
            <a:r>
              <a:rPr i="1" lang="en-US"/>
              <a:t>Gasper Klancar, et al   journal of the American college of cardiology 2015</a:t>
            </a:r>
            <a:endParaRPr/>
          </a:p>
          <a:p>
            <a:pPr indent="-274320" lvl="0" marL="274320" rtl="0" algn="l">
              <a:spcBef>
                <a:spcPts val="520"/>
              </a:spcBef>
              <a:spcAft>
                <a:spcPts val="0"/>
              </a:spcAft>
              <a:buSzPts val="2470"/>
              <a:buChar char="⚫"/>
            </a:pPr>
            <a:r>
              <a:rPr lang="en-US"/>
              <a:t>The UK Paediatric Familial Hypercholesterolaemia Register: preliminary data  </a:t>
            </a:r>
            <a:endParaRPr/>
          </a:p>
          <a:p>
            <a:pPr indent="0" lvl="3" marL="978408" rtl="0" algn="l">
              <a:spcBef>
                <a:spcPts val="400"/>
              </a:spcBef>
              <a:spcAft>
                <a:spcPts val="0"/>
              </a:spcAft>
              <a:buSzPts val="1300"/>
              <a:buNone/>
            </a:pPr>
            <a:r>
              <a:rPr i="1" lang="en-US"/>
              <a:t>Uma Ramaswami, et al Arch Dis child 2016</a:t>
            </a:r>
            <a:endParaRPr i="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272" name="Google Shape;272;p4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70"/>
              <a:buChar char="⚫"/>
            </a:pPr>
            <a:r>
              <a:rPr lang="en-US"/>
              <a:t>First intention treatment is based on DIET:</a:t>
            </a:r>
            <a:endParaRPr/>
          </a:p>
          <a:p>
            <a:pPr indent="-117475" lvl="0" marL="274320" rtl="0" algn="l">
              <a:lnSpc>
                <a:spcPct val="90000"/>
              </a:lnSpc>
              <a:spcBef>
                <a:spcPts val="520"/>
              </a:spcBef>
              <a:spcAft>
                <a:spcPts val="0"/>
              </a:spcAft>
              <a:buSzPts val="2470"/>
              <a:buNone/>
            </a:pPr>
            <a:r>
              <a:t/>
            </a:r>
            <a:endParaRPr/>
          </a:p>
          <a:p>
            <a:pPr indent="-274320" lvl="0" marL="274320" rtl="0" algn="l">
              <a:lnSpc>
                <a:spcPct val="90000"/>
              </a:lnSpc>
              <a:spcBef>
                <a:spcPts val="520"/>
              </a:spcBef>
              <a:spcAft>
                <a:spcPts val="0"/>
              </a:spcAft>
              <a:buSzPts val="2470"/>
              <a:buFont typeface="Constantia"/>
              <a:buNone/>
            </a:pPr>
            <a:r>
              <a:rPr lang="en-US"/>
              <a:t> - Step 1: 30% fat, 10% saturated fat, 100 mg cholesterol/ 1000 calories</a:t>
            </a:r>
            <a:endParaRPr/>
          </a:p>
          <a:p>
            <a:pPr indent="-274320" lvl="0" marL="274320" rtl="0" algn="l">
              <a:lnSpc>
                <a:spcPct val="90000"/>
              </a:lnSpc>
              <a:spcBef>
                <a:spcPts val="520"/>
              </a:spcBef>
              <a:spcAft>
                <a:spcPts val="0"/>
              </a:spcAft>
              <a:buSzPts val="2470"/>
              <a:buFont typeface="Constantia"/>
              <a:buNone/>
            </a:pPr>
            <a:r>
              <a:t/>
            </a:r>
            <a:endParaRPr/>
          </a:p>
          <a:p>
            <a:pPr indent="-274320" lvl="0" marL="274320" rtl="0" algn="l">
              <a:lnSpc>
                <a:spcPct val="90000"/>
              </a:lnSpc>
              <a:spcBef>
                <a:spcPts val="520"/>
              </a:spcBef>
              <a:spcAft>
                <a:spcPts val="0"/>
              </a:spcAft>
              <a:buSzPts val="2470"/>
              <a:buFont typeface="Constantia"/>
              <a:buNone/>
            </a:pPr>
            <a:r>
              <a:rPr lang="en-US"/>
              <a:t>  - Step 2: 7% saturated fat, 66 mg cholesterol/ 1000 calories</a:t>
            </a:r>
            <a:endParaRPr/>
          </a:p>
          <a:p>
            <a:pPr indent="-274320" lvl="0" marL="274320" rtl="0" algn="l">
              <a:lnSpc>
                <a:spcPct val="90000"/>
              </a:lnSpc>
              <a:spcBef>
                <a:spcPts val="520"/>
              </a:spcBef>
              <a:spcAft>
                <a:spcPts val="0"/>
              </a:spcAft>
              <a:buSzPts val="2470"/>
              <a:buChar char="⚫"/>
            </a:pPr>
            <a:r>
              <a:rPr lang="en-US"/>
              <a:t>Need for vitamin supplement</a:t>
            </a:r>
            <a:endParaRPr/>
          </a:p>
          <a:p>
            <a:pPr indent="-274320" lvl="0" marL="274320" rtl="0" algn="l">
              <a:lnSpc>
                <a:spcPct val="90000"/>
              </a:lnSpc>
              <a:spcBef>
                <a:spcPts val="520"/>
              </a:spcBef>
              <a:spcAft>
                <a:spcPts val="0"/>
              </a:spcAft>
              <a:buSzPts val="2470"/>
              <a:buChar char="⚫"/>
            </a:pPr>
            <a:r>
              <a:rPr lang="en-US"/>
              <a:t>Follow up of growth curve</a:t>
            </a:r>
            <a:endParaRPr/>
          </a:p>
          <a:p>
            <a:pPr indent="-274320" lvl="0" marL="274320" rtl="0" algn="l">
              <a:spcBef>
                <a:spcPts val="520"/>
              </a:spcBef>
              <a:spcAft>
                <a:spcPts val="0"/>
              </a:spcAft>
              <a:buSzPts val="247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278" name="Google Shape;278;p4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285"/>
              <a:buChar char="⚫"/>
            </a:pPr>
            <a:r>
              <a:rPr lang="en-US" sz="2405"/>
              <a:t>Pharmacological agents : second step</a:t>
            </a:r>
            <a:endParaRPr/>
          </a:p>
          <a:p>
            <a:pPr indent="-274320" lvl="0" marL="274320" rtl="0" algn="l">
              <a:lnSpc>
                <a:spcPct val="90000"/>
              </a:lnSpc>
              <a:spcBef>
                <a:spcPts val="481"/>
              </a:spcBef>
              <a:spcAft>
                <a:spcPts val="0"/>
              </a:spcAft>
              <a:buSzPts val="2285"/>
              <a:buNone/>
            </a:pPr>
            <a:r>
              <a:t/>
            </a:r>
            <a:endParaRPr sz="2405"/>
          </a:p>
          <a:p>
            <a:pPr indent="-274320" lvl="0" marL="274320" rtl="0" algn="l">
              <a:lnSpc>
                <a:spcPct val="90000"/>
              </a:lnSpc>
              <a:spcBef>
                <a:spcPts val="481"/>
              </a:spcBef>
              <a:spcAft>
                <a:spcPts val="0"/>
              </a:spcAft>
              <a:buSzPts val="2285"/>
              <a:buChar char="⚫"/>
            </a:pPr>
            <a:r>
              <a:rPr lang="en-US" sz="2405"/>
              <a:t>Dietary supplements with phytosterols/stanols</a:t>
            </a:r>
            <a:endParaRPr sz="2405"/>
          </a:p>
          <a:p>
            <a:pPr indent="-246888" lvl="1" marL="640080" rtl="0" algn="l">
              <a:lnSpc>
                <a:spcPct val="90000"/>
              </a:lnSpc>
              <a:spcBef>
                <a:spcPts val="444"/>
              </a:spcBef>
              <a:spcAft>
                <a:spcPts val="0"/>
              </a:spcAft>
              <a:buSzPts val="1887"/>
              <a:buChar char="⚫"/>
            </a:pPr>
            <a:r>
              <a:rPr lang="en-US" sz="2220"/>
              <a:t>Results of different studies show discrepancies:</a:t>
            </a:r>
            <a:endParaRPr/>
          </a:p>
          <a:p>
            <a:pPr indent="-246887" lvl="2" marL="914400" rtl="0" algn="l">
              <a:lnSpc>
                <a:spcPct val="90000"/>
              </a:lnSpc>
              <a:spcBef>
                <a:spcPts val="388"/>
              </a:spcBef>
              <a:spcAft>
                <a:spcPts val="0"/>
              </a:spcAft>
              <a:buSzPts val="1359"/>
              <a:buChar char="⚫"/>
            </a:pPr>
            <a:r>
              <a:rPr b="1" lang="en-US" sz="1942"/>
              <a:t>Phytosterol capsules and serum cholesterol in hypercholesterolemia: A randomized controlled trial.</a:t>
            </a:r>
            <a:endParaRPr b="1" sz="1942"/>
          </a:p>
          <a:p>
            <a:pPr indent="-246887" lvl="2" marL="914400" rtl="0" algn="l">
              <a:lnSpc>
                <a:spcPct val="90000"/>
              </a:lnSpc>
              <a:spcBef>
                <a:spcPts val="388"/>
              </a:spcBef>
              <a:spcAft>
                <a:spcPts val="0"/>
              </a:spcAft>
              <a:buSzPts val="1359"/>
              <a:buNone/>
            </a:pPr>
            <a:r>
              <a:rPr lang="en-US" sz="1942"/>
              <a:t>Ottestad I, Ose L, Wennersberg MH, Granlund L, Kirkhus B, Retterstøl K.  </a:t>
            </a:r>
            <a:r>
              <a:rPr i="1" lang="en-US" sz="1942"/>
              <a:t>Atherosclerosis. 2013 Jun;228(2):421-5.</a:t>
            </a:r>
            <a:endParaRPr/>
          </a:p>
          <a:p>
            <a:pPr indent="-246887" lvl="2" marL="914400" rtl="0" algn="l">
              <a:lnSpc>
                <a:spcPct val="90000"/>
              </a:lnSpc>
              <a:spcBef>
                <a:spcPts val="388"/>
              </a:spcBef>
              <a:spcAft>
                <a:spcPts val="0"/>
              </a:spcAft>
              <a:buSzPts val="1359"/>
              <a:buChar char="⚫"/>
            </a:pPr>
            <a:r>
              <a:rPr lang="en-US" sz="1942"/>
              <a:t> Double-blinded, randomized, placebo-controlled crossover study</a:t>
            </a:r>
            <a:endParaRPr/>
          </a:p>
          <a:p>
            <a:pPr indent="-246887" lvl="2" marL="914400" rtl="0" algn="l">
              <a:lnSpc>
                <a:spcPct val="90000"/>
              </a:lnSpc>
              <a:spcBef>
                <a:spcPts val="573"/>
              </a:spcBef>
              <a:spcAft>
                <a:spcPts val="0"/>
              </a:spcAft>
              <a:buSzPts val="1359"/>
              <a:buChar char="⚫"/>
            </a:pPr>
            <a:r>
              <a:rPr b="1" i="1" lang="en-US" sz="1942"/>
              <a:t>CONCLUSION: </a:t>
            </a:r>
            <a:r>
              <a:rPr b="1" i="1" lang="en-US" sz="2867"/>
              <a:t> </a:t>
            </a:r>
            <a:r>
              <a:rPr lang="en-US" sz="1942"/>
              <a:t>Daily intake of capsules containing 2 g phytosterols did not reduce total- or LDL-cholesterol significantly in a highly relevant target group for the use of phytosterol products.</a:t>
            </a:r>
            <a:endParaRPr i="1" sz="1942"/>
          </a:p>
          <a:p>
            <a:pPr indent="-246887" lvl="2" marL="914400" rtl="0" algn="l">
              <a:lnSpc>
                <a:spcPct val="90000"/>
              </a:lnSpc>
              <a:spcBef>
                <a:spcPts val="388"/>
              </a:spcBef>
              <a:spcAft>
                <a:spcPts val="0"/>
              </a:spcAft>
              <a:buSzPts val="1359"/>
              <a:buNone/>
            </a:pPr>
            <a:r>
              <a:t/>
            </a:r>
            <a:endParaRPr sz="1942"/>
          </a:p>
          <a:p>
            <a:pPr indent="-129238" lvl="0" marL="274320" rtl="0" algn="l">
              <a:lnSpc>
                <a:spcPct val="90000"/>
              </a:lnSpc>
              <a:spcBef>
                <a:spcPts val="481"/>
              </a:spcBef>
              <a:spcAft>
                <a:spcPts val="0"/>
              </a:spcAft>
              <a:buSzPts val="2285"/>
              <a:buNone/>
            </a:pPr>
            <a:r>
              <a:t/>
            </a:r>
            <a:endParaRPr sz="2405"/>
          </a:p>
          <a:p>
            <a:pPr indent="-274320" lvl="0" marL="274320" rtl="0" algn="l">
              <a:lnSpc>
                <a:spcPct val="90000"/>
              </a:lnSpc>
              <a:spcBef>
                <a:spcPts val="481"/>
              </a:spcBef>
              <a:spcAft>
                <a:spcPts val="0"/>
              </a:spcAft>
              <a:buSzPts val="2285"/>
              <a:buNone/>
            </a:pPr>
            <a:r>
              <a:t/>
            </a:r>
            <a:endParaRPr sz="2405"/>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284" name="Google Shape;284;p4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41001" lvl="0" marL="274320" rtl="0" algn="l">
              <a:lnSpc>
                <a:spcPct val="80000"/>
              </a:lnSpc>
              <a:spcBef>
                <a:spcPts val="0"/>
              </a:spcBef>
              <a:spcAft>
                <a:spcPts val="0"/>
              </a:spcAft>
              <a:buSzPts val="2100"/>
              <a:buNone/>
            </a:pPr>
            <a:r>
              <a:t/>
            </a:r>
            <a:endParaRPr sz="2210"/>
          </a:p>
          <a:p>
            <a:pPr indent="-274320" lvl="0" marL="274320" rtl="0" algn="l">
              <a:lnSpc>
                <a:spcPct val="80000"/>
              </a:lnSpc>
              <a:spcBef>
                <a:spcPts val="442"/>
              </a:spcBef>
              <a:spcAft>
                <a:spcPts val="0"/>
              </a:spcAft>
              <a:buSzPts val="2100"/>
              <a:buChar char="⚫"/>
            </a:pPr>
            <a:r>
              <a:rPr lang="en-US" sz="2210"/>
              <a:t>Bile acid resins:</a:t>
            </a:r>
            <a:endParaRPr/>
          </a:p>
          <a:p>
            <a:pPr indent="-246888" lvl="1" marL="640080" rtl="0" algn="l">
              <a:lnSpc>
                <a:spcPct val="80000"/>
              </a:lnSpc>
              <a:spcBef>
                <a:spcPts val="408"/>
              </a:spcBef>
              <a:spcAft>
                <a:spcPts val="0"/>
              </a:spcAft>
              <a:buSzPts val="1734"/>
              <a:buChar char="⚫"/>
            </a:pPr>
            <a:r>
              <a:rPr lang="en-US" sz="2040"/>
              <a:t>Cholesteramine, first used in FH</a:t>
            </a:r>
            <a:endParaRPr/>
          </a:p>
          <a:p>
            <a:pPr indent="-274320" lvl="0" marL="274320" rtl="0" algn="l">
              <a:lnSpc>
                <a:spcPct val="80000"/>
              </a:lnSpc>
              <a:spcBef>
                <a:spcPts val="442"/>
              </a:spcBef>
              <a:spcAft>
                <a:spcPts val="0"/>
              </a:spcAft>
              <a:buSzPts val="2100"/>
              <a:buNone/>
            </a:pPr>
            <a:r>
              <a:rPr lang="en-US" sz="2210"/>
              <a:t>		bad tolerability due to gritty taste and abdominal pain</a:t>
            </a:r>
            <a:endParaRPr/>
          </a:p>
          <a:p>
            <a:pPr indent="-246888" lvl="1" marL="640080" rtl="0" algn="l">
              <a:lnSpc>
                <a:spcPct val="80000"/>
              </a:lnSpc>
              <a:spcBef>
                <a:spcPts val="408"/>
              </a:spcBef>
              <a:spcAft>
                <a:spcPts val="0"/>
              </a:spcAft>
              <a:buSzPts val="1734"/>
              <a:buChar char="⚫"/>
            </a:pPr>
            <a:r>
              <a:rPr lang="en-US" sz="2040"/>
              <a:t>Colesevelam: New BAS, has a better tolerability  and may be used</a:t>
            </a:r>
            <a:endParaRPr/>
          </a:p>
          <a:p>
            <a:pPr indent="-274320" lvl="0" marL="274320" rtl="0" algn="l">
              <a:lnSpc>
                <a:spcPct val="80000"/>
              </a:lnSpc>
              <a:spcBef>
                <a:spcPts val="442"/>
              </a:spcBef>
              <a:spcAft>
                <a:spcPts val="0"/>
              </a:spcAft>
              <a:buSzPts val="2100"/>
              <a:buNone/>
            </a:pPr>
            <a:r>
              <a:t/>
            </a:r>
            <a:endParaRPr sz="2210"/>
          </a:p>
          <a:p>
            <a:pPr indent="-274320" lvl="0" marL="274320" rtl="0" algn="l">
              <a:lnSpc>
                <a:spcPct val="80000"/>
              </a:lnSpc>
              <a:spcBef>
                <a:spcPts val="442"/>
              </a:spcBef>
              <a:spcAft>
                <a:spcPts val="0"/>
              </a:spcAft>
              <a:buSzPts val="2100"/>
              <a:buNone/>
            </a:pPr>
            <a:r>
              <a:rPr b="1" lang="en-US" sz="2210"/>
              <a:t>Colesevelam hydrochloride: efficacy and safety in pediatric subjects with heterozygous familial hypercholesterolemia.</a:t>
            </a:r>
            <a:endParaRPr/>
          </a:p>
          <a:p>
            <a:pPr indent="-274320" lvl="0" marL="274320" rtl="0" algn="l">
              <a:lnSpc>
                <a:spcPct val="80000"/>
              </a:lnSpc>
              <a:spcBef>
                <a:spcPts val="442"/>
              </a:spcBef>
              <a:spcAft>
                <a:spcPts val="0"/>
              </a:spcAft>
              <a:buSzPts val="2100"/>
              <a:buNone/>
            </a:pPr>
            <a:r>
              <a:rPr lang="en-US" sz="2210" u="sng"/>
              <a:t>Stein EA</a:t>
            </a:r>
            <a:r>
              <a:rPr i="1" lang="en-US" sz="2210"/>
              <a:t>, </a:t>
            </a:r>
            <a:r>
              <a:rPr i="1" lang="en-US" sz="2210" u="sng"/>
              <a:t>J Pediatr.</a:t>
            </a:r>
            <a:r>
              <a:rPr i="1" lang="en-US" sz="2210"/>
              <a:t> 2010 Feb;156(2):231-6</a:t>
            </a:r>
            <a:endParaRPr/>
          </a:p>
          <a:p>
            <a:pPr indent="-274320" lvl="0" marL="274320" rtl="0" algn="l">
              <a:lnSpc>
                <a:spcPct val="80000"/>
              </a:lnSpc>
              <a:spcBef>
                <a:spcPts val="442"/>
              </a:spcBef>
              <a:spcAft>
                <a:spcPts val="0"/>
              </a:spcAft>
              <a:buSzPts val="2100"/>
              <a:buNone/>
            </a:pPr>
            <a:r>
              <a:t/>
            </a:r>
            <a:endParaRPr i="1" sz="2210"/>
          </a:p>
          <a:p>
            <a:pPr indent="-274320" lvl="0" marL="274320" rtl="0" algn="l">
              <a:lnSpc>
                <a:spcPct val="80000"/>
              </a:lnSpc>
              <a:spcBef>
                <a:spcPts val="442"/>
              </a:spcBef>
              <a:spcAft>
                <a:spcPts val="0"/>
              </a:spcAft>
              <a:buSzPts val="2100"/>
              <a:buNone/>
            </a:pPr>
            <a:r>
              <a:rPr lang="en-US" sz="2210"/>
              <a:t>RESULTS: At week 8, a significant difference from baseline in LDL-cholesterol was reported with colesevelam 1.875 g/d (-6.3%; P = .031) and colesevelam 3.75 g/d (-12.5%; P &lt; .001) compared with placebo</a:t>
            </a:r>
            <a:endParaRPr i="1" sz="2210"/>
          </a:p>
          <a:p>
            <a:pPr indent="-141001" lvl="0" marL="274320" rtl="0" algn="l">
              <a:lnSpc>
                <a:spcPct val="80000"/>
              </a:lnSpc>
              <a:spcBef>
                <a:spcPts val="442"/>
              </a:spcBef>
              <a:spcAft>
                <a:spcPts val="0"/>
              </a:spcAft>
              <a:buSzPts val="2100"/>
              <a:buNone/>
            </a:pPr>
            <a:r>
              <a:t/>
            </a:r>
            <a:endParaRPr sz="221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3"/>
          <p:cNvSpPr txBox="1"/>
          <p:nvPr>
            <p:ph type="title"/>
          </p:nvPr>
        </p:nvSpPr>
        <p:spPr>
          <a:xfrm>
            <a:off x="457200" y="188640"/>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290" name="Google Shape;290;p4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70"/>
              <a:buNone/>
            </a:pPr>
            <a:r>
              <a:rPr lang="en-US"/>
              <a:t>“Hundred years ago, a wonderful new drug was discovered. If you put it on your teeth every day, you will still have teeth when you are eighty years old. You probably know that drug, it’s tooth-paste. Twenty five years ago, a tooth-paste for the vessels was invented. If you take that statin, it will brush your vessels clean and you will still have clean vessels when you are eighty years old”</a:t>
            </a:r>
            <a:endParaRPr/>
          </a:p>
          <a:p>
            <a:pPr indent="0" lvl="0" marL="0" rtl="0" algn="l">
              <a:spcBef>
                <a:spcPts val="520"/>
              </a:spcBef>
              <a:spcAft>
                <a:spcPts val="0"/>
              </a:spcAft>
              <a:buSzPts val="2470"/>
              <a:buNone/>
            </a:pPr>
            <a:r>
              <a:t/>
            </a:r>
            <a:endParaRPr/>
          </a:p>
          <a:p>
            <a:pPr indent="0" lvl="0" marL="0" rtl="0" algn="l">
              <a:spcBef>
                <a:spcPts val="520"/>
              </a:spcBef>
              <a:spcAft>
                <a:spcPts val="0"/>
              </a:spcAft>
              <a:buSzPts val="2470"/>
              <a:buNone/>
            </a:pPr>
            <a:r>
              <a:rPr lang="en-US"/>
              <a:t>				 </a:t>
            </a:r>
            <a:r>
              <a:rPr lang="en-US" sz="1600"/>
              <a:t>Wiegman et al. </a:t>
            </a:r>
            <a:r>
              <a:rPr i="1" lang="en-US" sz="1600"/>
              <a:t>Euro Heart J </a:t>
            </a:r>
            <a:r>
              <a:rPr lang="en-US" sz="1600"/>
              <a:t>2015</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296" name="Google Shape;296;p4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STATINS: THE DRUG OF CHOICE?</a:t>
            </a:r>
            <a:endParaRPr/>
          </a:p>
          <a:p>
            <a:pPr indent="-274320" lvl="0" marL="274320" rtl="0" algn="l">
              <a:spcBef>
                <a:spcPts val="520"/>
              </a:spcBef>
              <a:spcAft>
                <a:spcPts val="0"/>
              </a:spcAft>
              <a:buSzPts val="2470"/>
              <a:buNone/>
            </a:pPr>
            <a:r>
              <a:t/>
            </a:r>
            <a:endParaRPr/>
          </a:p>
          <a:p>
            <a:pPr indent="-274320"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Numerous recent studies showed the efficacy and safety of different statins:</a:t>
            </a:r>
            <a:endParaRPr/>
          </a:p>
          <a:p>
            <a:pPr indent="-274320" lvl="0" marL="274320" rtl="0" algn="l">
              <a:spcBef>
                <a:spcPts val="520"/>
              </a:spcBef>
              <a:spcAft>
                <a:spcPts val="0"/>
              </a:spcAft>
              <a:buSzPts val="2470"/>
              <a:buNone/>
            </a:pPr>
            <a:r>
              <a:rPr lang="en-US"/>
              <a:t>	</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302" name="Google Shape;302;p4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1914"/>
              <a:buNone/>
            </a:pPr>
            <a:r>
              <a:rPr b="1" lang="en-US" sz="2015"/>
              <a:t>An Eight-Week Trial Investigating the Efficacy and Tolerability of Atorvastatin for Children and Adolescents With Heterozygous Familial Hypercholesterolemia</a:t>
            </a:r>
            <a:endParaRPr b="1" sz="2015"/>
          </a:p>
          <a:p>
            <a:pPr indent="-274320" lvl="0" marL="274320" rtl="0" algn="l">
              <a:lnSpc>
                <a:spcPct val="80000"/>
              </a:lnSpc>
              <a:spcBef>
                <a:spcPts val="403"/>
              </a:spcBef>
              <a:spcAft>
                <a:spcPts val="0"/>
              </a:spcAft>
              <a:buSzPts val="1914"/>
              <a:buNone/>
            </a:pPr>
            <a:r>
              <a:rPr lang="en-US" sz="2015"/>
              <a:t>This study aimed to assess the efficacy and tolerability of atorvastatin in Tanner stage (TS) 1 patients ages 6 to 10 years and TS ≥ 2 patients ages 10 to &lt;18 years with genetically confirmed heterozygous familial hypercholesterolemia </a:t>
            </a:r>
            <a:endParaRPr/>
          </a:p>
          <a:p>
            <a:pPr indent="-274320" lvl="0" marL="274320" rtl="0" algn="l">
              <a:lnSpc>
                <a:spcPct val="80000"/>
              </a:lnSpc>
              <a:spcBef>
                <a:spcPts val="403"/>
              </a:spcBef>
              <a:spcAft>
                <a:spcPts val="0"/>
              </a:spcAft>
              <a:buSzPts val="1914"/>
              <a:buNone/>
            </a:pPr>
            <a:r>
              <a:rPr lang="en-US" sz="2015"/>
              <a:t>In this open-label, 8-week study , 15 TS 1 children were treated initially with atorvastatin 5 mg/day and 24 TS ≥ 2 children with 10 mg/day</a:t>
            </a:r>
            <a:endParaRPr/>
          </a:p>
          <a:p>
            <a:pPr indent="-274320" lvl="0" marL="274320" rtl="0" algn="l">
              <a:lnSpc>
                <a:spcPct val="80000"/>
              </a:lnSpc>
              <a:spcBef>
                <a:spcPts val="403"/>
              </a:spcBef>
              <a:spcAft>
                <a:spcPts val="0"/>
              </a:spcAft>
              <a:buSzPts val="1914"/>
              <a:buNone/>
            </a:pPr>
            <a:r>
              <a:rPr lang="en-US" sz="2015"/>
              <a:t>RESULTS: After 8 weeks, the mean reduction in LDL-C was -40.7% ± 8.4 for the TS 1 children and -39.7% ± 10.3 for the TS ≥ 2 children.</a:t>
            </a:r>
            <a:endParaRPr/>
          </a:p>
          <a:p>
            <a:pPr indent="-274320" lvl="0" marL="274320" rtl="0" algn="l">
              <a:lnSpc>
                <a:spcPct val="80000"/>
              </a:lnSpc>
              <a:spcBef>
                <a:spcPts val="403"/>
              </a:spcBef>
              <a:spcAft>
                <a:spcPts val="0"/>
              </a:spcAft>
              <a:buSzPts val="1914"/>
              <a:buNone/>
            </a:pPr>
            <a:r>
              <a:rPr lang="en-US" sz="2015"/>
              <a:t>Four patients experienced mild to moderate treatment-related AEs. No serious AEs or discontinuations were reported</a:t>
            </a:r>
            <a:endParaRPr/>
          </a:p>
          <a:p>
            <a:pPr indent="-274320" lvl="0" marL="274320" rtl="0" algn="l">
              <a:lnSpc>
                <a:spcPct val="80000"/>
              </a:lnSpc>
              <a:spcBef>
                <a:spcPts val="325"/>
              </a:spcBef>
              <a:spcAft>
                <a:spcPts val="0"/>
              </a:spcAft>
              <a:buSzPts val="1546"/>
              <a:buNone/>
            </a:pPr>
            <a:r>
              <a:t/>
            </a:r>
            <a:endParaRPr i="1" sz="1627"/>
          </a:p>
          <a:p>
            <a:pPr indent="0" lvl="0" marL="0" rtl="0" algn="l">
              <a:lnSpc>
                <a:spcPct val="80000"/>
              </a:lnSpc>
              <a:spcBef>
                <a:spcPts val="434"/>
              </a:spcBef>
              <a:spcAft>
                <a:spcPts val="0"/>
              </a:spcAft>
              <a:buSzPts val="2062"/>
              <a:buNone/>
            </a:pPr>
            <a:r>
              <a:t/>
            </a:r>
            <a:endParaRPr sz="2170"/>
          </a:p>
          <a:p>
            <a:pPr indent="0" lvl="0" marL="0" rtl="0" algn="l">
              <a:lnSpc>
                <a:spcPct val="80000"/>
              </a:lnSpc>
              <a:spcBef>
                <a:spcPts val="403"/>
              </a:spcBef>
              <a:spcAft>
                <a:spcPts val="0"/>
              </a:spcAft>
              <a:buSzPts val="1914"/>
              <a:buNone/>
            </a:pPr>
            <a:r>
              <a:rPr lang="en-US" sz="2015"/>
              <a:t>			</a:t>
            </a:r>
            <a:r>
              <a:rPr lang="en-US" sz="1627"/>
              <a:t>Kuan Gandelman et al </a:t>
            </a:r>
            <a:r>
              <a:rPr i="1" lang="en-US" sz="1627"/>
              <a:t>Pediatr Cardiol (2011) 32:433–44</a:t>
            </a:r>
            <a:endParaRPr sz="1627"/>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198" name="Google Shape;198;p2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3040"/>
              <a:buChar char="⚫"/>
            </a:pPr>
            <a:r>
              <a:rPr lang="en-US" sz="3200"/>
              <a:t>Familial hypercholesterolemia is one of the most common inherited metabolic diseases; the average worldwide prevalence of heterozygous familial hypercholesterolemia is about 1 in 500</a:t>
            </a:r>
            <a:endParaRPr/>
          </a:p>
          <a:p>
            <a:pPr indent="0" lvl="0" marL="0" rtl="0" algn="l">
              <a:lnSpc>
                <a:spcPct val="90000"/>
              </a:lnSpc>
              <a:spcBef>
                <a:spcPts val="640"/>
              </a:spcBef>
              <a:spcAft>
                <a:spcPts val="0"/>
              </a:spcAft>
              <a:buSzPts val="3040"/>
              <a:buNone/>
            </a:pPr>
            <a:r>
              <a:t/>
            </a:r>
            <a:endParaRPr sz="3200"/>
          </a:p>
          <a:p>
            <a:pPr indent="-274320" lvl="0" marL="274320" rtl="0" algn="l">
              <a:lnSpc>
                <a:spcPct val="90000"/>
              </a:lnSpc>
              <a:spcBef>
                <a:spcPts val="640"/>
              </a:spcBef>
              <a:spcAft>
                <a:spcPts val="0"/>
              </a:spcAft>
              <a:buSzPts val="3040"/>
              <a:buNone/>
            </a:pPr>
            <a:r>
              <a:t/>
            </a:r>
            <a:endParaRPr sz="3200"/>
          </a:p>
          <a:p>
            <a:pPr indent="-274320" lvl="0" marL="274320" rtl="0" algn="l">
              <a:lnSpc>
                <a:spcPct val="90000"/>
              </a:lnSpc>
              <a:spcBef>
                <a:spcPts val="640"/>
              </a:spcBef>
              <a:spcAft>
                <a:spcPts val="0"/>
              </a:spcAft>
              <a:buSzPts val="3040"/>
              <a:buChar char="⚫"/>
            </a:pPr>
            <a:r>
              <a:rPr lang="en-US" sz="3200"/>
              <a:t>It is the major risk factor for cardiovascular disease in adults</a:t>
            </a:r>
            <a:endParaRPr/>
          </a:p>
          <a:p>
            <a:pPr indent="-81280" lvl="0" marL="274320" rtl="0" algn="l">
              <a:lnSpc>
                <a:spcPct val="90000"/>
              </a:lnSpc>
              <a:spcBef>
                <a:spcPts val="640"/>
              </a:spcBef>
              <a:spcAft>
                <a:spcPts val="0"/>
              </a:spcAft>
              <a:buSzPts val="3040"/>
              <a:buNone/>
            </a:pPr>
            <a:r>
              <a:t/>
            </a:r>
            <a:endParaRPr sz="3200"/>
          </a:p>
          <a:p>
            <a:pPr indent="0" lvl="0" marL="0" rtl="0" algn="l">
              <a:lnSpc>
                <a:spcPct val="90000"/>
              </a:lnSpc>
              <a:spcBef>
                <a:spcPts val="640"/>
              </a:spcBef>
              <a:spcAft>
                <a:spcPts val="0"/>
              </a:spcAft>
              <a:buSzPts val="3040"/>
              <a:buNone/>
            </a:pPr>
            <a:r>
              <a:t/>
            </a:r>
            <a:endParaRPr sz="3200"/>
          </a:p>
          <a:p>
            <a:pPr indent="-81280" lvl="0" marL="274320" rtl="0" algn="l">
              <a:lnSpc>
                <a:spcPct val="90000"/>
              </a:lnSpc>
              <a:spcBef>
                <a:spcPts val="640"/>
              </a:spcBef>
              <a:spcAft>
                <a:spcPts val="0"/>
              </a:spcAft>
              <a:buSzPts val="3040"/>
              <a:buNone/>
            </a:pPr>
            <a:r>
              <a:t/>
            </a:r>
            <a:endParaRPr sz="3200"/>
          </a:p>
          <a:p>
            <a:pPr indent="0" lvl="0" marL="0" rtl="0" algn="l">
              <a:lnSpc>
                <a:spcPct val="90000"/>
              </a:lnSpc>
              <a:spcBef>
                <a:spcPts val="640"/>
              </a:spcBef>
              <a:spcAft>
                <a:spcPts val="0"/>
              </a:spcAft>
              <a:buSzPts val="3040"/>
              <a:buNone/>
            </a:pPr>
            <a:r>
              <a:t/>
            </a:r>
            <a:endParaRPr sz="3200"/>
          </a:p>
          <a:p>
            <a:pPr indent="-81280" lvl="0" marL="274320" rtl="0" algn="l">
              <a:lnSpc>
                <a:spcPct val="90000"/>
              </a:lnSpc>
              <a:spcBef>
                <a:spcPts val="640"/>
              </a:spcBef>
              <a:spcAft>
                <a:spcPts val="0"/>
              </a:spcAft>
              <a:buSzPts val="3040"/>
              <a:buNone/>
            </a:pPr>
            <a:r>
              <a:t/>
            </a:r>
            <a:endParaRPr sz="3200"/>
          </a:p>
          <a:p>
            <a:pPr indent="-81280" lvl="0" marL="274320" rtl="0" algn="l">
              <a:lnSpc>
                <a:spcPct val="90000"/>
              </a:lnSpc>
              <a:spcBef>
                <a:spcPts val="640"/>
              </a:spcBef>
              <a:spcAft>
                <a:spcPts val="0"/>
              </a:spcAft>
              <a:buSzPts val="3040"/>
              <a:buNone/>
            </a:pPr>
            <a:r>
              <a:t/>
            </a:r>
            <a:endParaRPr sz="3200"/>
          </a:p>
          <a:p>
            <a:pPr indent="-117475" lvl="0" marL="274320" rtl="0" algn="l">
              <a:lnSpc>
                <a:spcPct val="90000"/>
              </a:lnSpc>
              <a:spcBef>
                <a:spcPts val="520"/>
              </a:spcBef>
              <a:spcAft>
                <a:spcPts val="0"/>
              </a:spcAft>
              <a:buSzPts val="247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6"/>
          <p:cNvSpPr txBox="1"/>
          <p:nvPr>
            <p:ph type="title"/>
          </p:nvPr>
        </p:nvSpPr>
        <p:spPr>
          <a:xfrm>
            <a:off x="457200" y="241814"/>
            <a:ext cx="8229600" cy="1098954"/>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309" name="Google Shape;309;p46"/>
          <p:cNvSpPr txBox="1"/>
          <p:nvPr>
            <p:ph idx="1" type="body"/>
          </p:nvPr>
        </p:nvSpPr>
        <p:spPr>
          <a:xfrm>
            <a:off x="457200" y="1935480"/>
            <a:ext cx="8229600" cy="492252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729"/>
              <a:buNone/>
            </a:pPr>
            <a:r>
              <a:rPr b="1" lang="en-US" sz="1820"/>
              <a:t>Long-term follow-up of statin treatment in a cohort of children with familial hypercholesterolemia: efficacy and tolerability.</a:t>
            </a:r>
            <a:endParaRPr/>
          </a:p>
          <a:p>
            <a:pPr indent="0" lvl="0" marL="0" rtl="0" algn="l">
              <a:lnSpc>
                <a:spcPct val="80000"/>
              </a:lnSpc>
              <a:spcBef>
                <a:spcPts val="364"/>
              </a:spcBef>
              <a:spcAft>
                <a:spcPts val="0"/>
              </a:spcAft>
              <a:buSzPts val="1729"/>
              <a:buNone/>
            </a:pPr>
            <a:r>
              <a:t/>
            </a:r>
            <a:endParaRPr b="1" sz="1820"/>
          </a:p>
          <a:p>
            <a:pPr indent="-274320" lvl="0" marL="274320" rtl="0" algn="l">
              <a:lnSpc>
                <a:spcPct val="80000"/>
              </a:lnSpc>
              <a:spcBef>
                <a:spcPts val="364"/>
              </a:spcBef>
              <a:spcAft>
                <a:spcPts val="0"/>
              </a:spcAft>
              <a:buSzPts val="1729"/>
              <a:buChar char="⚫"/>
            </a:pPr>
            <a:r>
              <a:rPr b="1" i="1" lang="en-US" sz="1820"/>
              <a:t>METHODS:  </a:t>
            </a:r>
            <a:r>
              <a:rPr lang="en-US" sz="1820"/>
              <a:t>Retrospective study on all medical files of young hypercholesterolemic patients referred to two specialized French centers. This population of 185 pravastatin-treated children with FH, with a mean baseline cholesterol level above 300 mg/dL, in most of whom genetic diagnosis was achieved, was followed-up for a mean duration of 2 years 2 months. The mean age for starting pravastatin was 11 years; in one of five children, treatment was started before the age of 8 years, mostly because of severe hypercholesterolemia or a family history of coronary heart disease.</a:t>
            </a:r>
            <a:endParaRPr sz="1820"/>
          </a:p>
          <a:p>
            <a:pPr indent="-274320" lvl="0" marL="274320" rtl="0" algn="l">
              <a:lnSpc>
                <a:spcPct val="80000"/>
              </a:lnSpc>
              <a:spcBef>
                <a:spcPts val="364"/>
              </a:spcBef>
              <a:spcAft>
                <a:spcPts val="0"/>
              </a:spcAft>
              <a:buSzPts val="1729"/>
              <a:buChar char="⚫"/>
            </a:pPr>
            <a:r>
              <a:rPr b="1" i="1" lang="en-US" sz="1820"/>
              <a:t>RESULTS:  </a:t>
            </a:r>
            <a:r>
              <a:rPr lang="en-US" sz="1820"/>
              <a:t>A 16.9-19.2% decrease in total cholesterol level (21-24% for low-density lipoprotein cholesterol) was observed. Growth and puberty were not affected by statin treatment. A review of the medical files showed that 13% of children had side effects, most of which were minor; four of these children had muscular symptoms possibly related to the treatment. </a:t>
            </a:r>
            <a:r>
              <a:rPr b="1" lang="en-US" sz="1820"/>
              <a:t>This frequency is lower than that observed in adults, and comparable to other studies in children</a:t>
            </a:r>
            <a:r>
              <a:rPr lang="en-US" sz="1820"/>
              <a:t>.</a:t>
            </a:r>
            <a:endParaRPr/>
          </a:p>
          <a:p>
            <a:pPr indent="0" lvl="0" marL="0" rtl="0" algn="l">
              <a:lnSpc>
                <a:spcPct val="80000"/>
              </a:lnSpc>
              <a:spcBef>
                <a:spcPts val="364"/>
              </a:spcBef>
              <a:spcAft>
                <a:spcPts val="0"/>
              </a:spcAft>
              <a:buSzPts val="1729"/>
              <a:buNone/>
            </a:pPr>
            <a:r>
              <a:t/>
            </a:r>
            <a:endParaRPr sz="1820"/>
          </a:p>
          <a:p>
            <a:pPr indent="-274320" lvl="0" marL="274320" rtl="0" algn="l">
              <a:lnSpc>
                <a:spcPct val="80000"/>
              </a:lnSpc>
              <a:spcBef>
                <a:spcPts val="392"/>
              </a:spcBef>
              <a:spcAft>
                <a:spcPts val="0"/>
              </a:spcAft>
              <a:buSzPts val="1729"/>
              <a:buNone/>
            </a:pPr>
            <a:r>
              <a:rPr lang="en-US" sz="1820"/>
              <a:t>	Carreau V, et al. </a:t>
            </a:r>
            <a:r>
              <a:rPr i="1" lang="en-US" sz="1960"/>
              <a:t>Paediatr Drugs 2011 Aug 1;13(4):267-75</a:t>
            </a:r>
            <a:endParaRPr/>
          </a:p>
          <a:p>
            <a:pPr indent="-274320" lvl="0" marL="274320" rtl="0" algn="l">
              <a:lnSpc>
                <a:spcPct val="80000"/>
              </a:lnSpc>
              <a:spcBef>
                <a:spcPts val="364"/>
              </a:spcBef>
              <a:spcAft>
                <a:spcPts val="0"/>
              </a:spcAft>
              <a:buSzPts val="1729"/>
              <a:buNone/>
            </a:pPr>
            <a:r>
              <a:t/>
            </a:r>
            <a:endParaRPr sz="1820"/>
          </a:p>
          <a:p>
            <a:pPr indent="-274320" lvl="0" marL="274320" rtl="0" algn="l">
              <a:lnSpc>
                <a:spcPct val="80000"/>
              </a:lnSpc>
              <a:spcBef>
                <a:spcPts val="364"/>
              </a:spcBef>
              <a:spcAft>
                <a:spcPts val="0"/>
              </a:spcAft>
              <a:buSzPts val="1729"/>
              <a:buNone/>
            </a:pPr>
            <a:r>
              <a:t/>
            </a:r>
            <a:endParaRPr sz="182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315" name="Google Shape;315;p4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914"/>
              <a:buNone/>
            </a:pPr>
            <a:r>
              <a:rPr b="1" lang="en-US" sz="2015"/>
              <a:t>Efficacy and safety of rosuvastatin therapy for children with familial hypercholesterolemia.</a:t>
            </a:r>
            <a:endParaRPr/>
          </a:p>
          <a:p>
            <a:pPr indent="-274320" lvl="0" marL="274320" rtl="0" algn="l">
              <a:lnSpc>
                <a:spcPct val="80000"/>
              </a:lnSpc>
              <a:spcBef>
                <a:spcPts val="403"/>
              </a:spcBef>
              <a:spcAft>
                <a:spcPts val="0"/>
              </a:spcAft>
              <a:buSzPts val="1914"/>
              <a:buChar char="⚫"/>
            </a:pPr>
            <a:r>
              <a:rPr lang="en-US" sz="2015"/>
              <a:t>This study comprised a 12-week double-blind, randomized, placebo-controlled trial, followed by a 40-week open-label, titration-to-goal extension phase in 177 pubertal children, ages 10 to 17 years, with familial hypercholesterolemia. Participants were randomly assigned to placebo or rosuvastatin 5, 10, or 20 mg once daily.</a:t>
            </a:r>
            <a:endParaRPr/>
          </a:p>
          <a:p>
            <a:pPr indent="-274320" lvl="0" marL="274320" rtl="0" algn="l">
              <a:lnSpc>
                <a:spcPct val="80000"/>
              </a:lnSpc>
              <a:spcBef>
                <a:spcPts val="403"/>
              </a:spcBef>
              <a:spcAft>
                <a:spcPts val="0"/>
              </a:spcAft>
              <a:buSzPts val="1914"/>
              <a:buChar char="⚫"/>
            </a:pPr>
            <a:r>
              <a:rPr b="1" i="1" lang="en-US" sz="2015"/>
              <a:t>RESULTS:  </a:t>
            </a:r>
            <a:r>
              <a:rPr lang="en-US" sz="2015"/>
              <a:t>Compared with placebo, rosuvastatin 5, 10, and 20 mg reduced LDL-C by 38%, 45%, and 50%, respectively (p &lt; 0.001 for each group vs. placebo). With a maximum allowed dose of 20 mg, 40% achieved the treatment goal of &lt;110 mg/dl during the open-label, titration-to-goal phase. Rosuvastatin was well tolerated, with no apparent adverse impact on growth or development.</a:t>
            </a:r>
            <a:endParaRPr/>
          </a:p>
          <a:p>
            <a:pPr indent="0" lvl="0" marL="0" rtl="0" algn="l">
              <a:lnSpc>
                <a:spcPct val="80000"/>
              </a:lnSpc>
              <a:spcBef>
                <a:spcPts val="403"/>
              </a:spcBef>
              <a:spcAft>
                <a:spcPts val="0"/>
              </a:spcAft>
              <a:buSzPts val="1914"/>
              <a:buNone/>
            </a:pPr>
            <a:r>
              <a:t/>
            </a:r>
            <a:endParaRPr sz="2015"/>
          </a:p>
          <a:p>
            <a:pPr indent="-274320" lvl="0" marL="274320" rtl="0" algn="l">
              <a:lnSpc>
                <a:spcPct val="80000"/>
              </a:lnSpc>
              <a:spcBef>
                <a:spcPts val="434"/>
              </a:spcBef>
              <a:spcAft>
                <a:spcPts val="0"/>
              </a:spcAft>
              <a:buSzPts val="1546"/>
              <a:buNone/>
            </a:pPr>
            <a:r>
              <a:rPr lang="en-US" sz="1627"/>
              <a:t>			Avis HJ et al </a:t>
            </a:r>
            <a:r>
              <a:rPr i="1" lang="en-US" sz="1627"/>
              <a:t>J Am Coll Cardiol 2010 Mar 16;55(11):1121-6</a:t>
            </a:r>
            <a:r>
              <a:rPr i="1" lang="en-US" sz="2170"/>
              <a:t>.</a:t>
            </a:r>
            <a:endParaRPr/>
          </a:p>
          <a:p>
            <a:pPr indent="-152765" lvl="0" marL="274320" rtl="0" algn="l">
              <a:lnSpc>
                <a:spcPct val="80000"/>
              </a:lnSpc>
              <a:spcBef>
                <a:spcPts val="403"/>
              </a:spcBef>
              <a:spcAft>
                <a:spcPts val="0"/>
              </a:spcAft>
              <a:buSzPts val="1914"/>
              <a:buNone/>
            </a:pPr>
            <a:r>
              <a:t/>
            </a:r>
            <a:endParaRPr sz="2015"/>
          </a:p>
          <a:p>
            <a:pPr indent="-152765" lvl="0" marL="274320" rtl="0" algn="l">
              <a:lnSpc>
                <a:spcPct val="80000"/>
              </a:lnSpc>
              <a:spcBef>
                <a:spcPts val="403"/>
              </a:spcBef>
              <a:spcAft>
                <a:spcPts val="0"/>
              </a:spcAft>
              <a:buSzPts val="1914"/>
              <a:buNone/>
            </a:pPr>
            <a:r>
              <a:t/>
            </a:r>
            <a:endParaRPr sz="2015"/>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321" name="Google Shape;321;p4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Familial hypercholesterolaemia in children and adolescents: gaining decades of life by optimizing detection and treatment</a:t>
            </a:r>
            <a:endParaRPr/>
          </a:p>
          <a:p>
            <a:pPr indent="0" lvl="0" marL="0" rtl="0" algn="l">
              <a:spcBef>
                <a:spcPts val="560"/>
              </a:spcBef>
              <a:spcAft>
                <a:spcPts val="0"/>
              </a:spcAft>
              <a:buSzPts val="2660"/>
              <a:buNone/>
            </a:pPr>
            <a:r>
              <a:rPr i="1" lang="en-US" sz="2800"/>
              <a:t>	Wiegman et al, Eur Heart J, 2015</a:t>
            </a:r>
            <a:endParaRPr/>
          </a:p>
          <a:p>
            <a:pPr indent="0" lvl="0" marL="0" rtl="0" algn="l">
              <a:spcBef>
                <a:spcPts val="520"/>
              </a:spcBef>
              <a:spcAft>
                <a:spcPts val="0"/>
              </a:spcAft>
              <a:buSzPts val="247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pic>
        <p:nvPicPr>
          <p:cNvPr id="326" name="Google Shape;326;p49"/>
          <p:cNvPicPr preferRelativeResize="0"/>
          <p:nvPr/>
        </p:nvPicPr>
        <p:blipFill rotWithShape="1">
          <a:blip r:embed="rId3">
            <a:alphaModFix/>
          </a:blip>
          <a:srcRect b="11406" l="13836" r="36909" t="20671"/>
          <a:stretch/>
        </p:blipFill>
        <p:spPr>
          <a:xfrm>
            <a:off x="1259632" y="1124744"/>
            <a:ext cx="6408712" cy="4968552"/>
          </a:xfrm>
          <a:prstGeom prst="rect">
            <a:avLst/>
          </a:prstGeom>
          <a:noFill/>
          <a:ln>
            <a:noFill/>
          </a:ln>
        </p:spPr>
      </p:pic>
      <p:sp>
        <p:nvSpPr>
          <p:cNvPr id="327" name="Google Shape;327;p49"/>
          <p:cNvSpPr/>
          <p:nvPr/>
        </p:nvSpPr>
        <p:spPr>
          <a:xfrm>
            <a:off x="5338491" y="6444044"/>
            <a:ext cx="333796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Constantia"/>
                <a:ea typeface="Constantia"/>
                <a:cs typeface="Constantia"/>
                <a:sym typeface="Constantia"/>
              </a:rPr>
              <a:t>Wiegman et al, Eur Heart J, 2015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333" name="Google Shape;333;p5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2100"/>
              <a:buNone/>
            </a:pPr>
            <a:r>
              <a:t/>
            </a:r>
            <a:endParaRPr sz="2210"/>
          </a:p>
          <a:p>
            <a:pPr indent="0" lvl="0" marL="0" rtl="0" algn="l">
              <a:lnSpc>
                <a:spcPct val="80000"/>
              </a:lnSpc>
              <a:spcBef>
                <a:spcPts val="442"/>
              </a:spcBef>
              <a:spcAft>
                <a:spcPts val="0"/>
              </a:spcAft>
              <a:buSzPts val="2100"/>
              <a:buNone/>
            </a:pPr>
            <a:r>
              <a:rPr lang="en-US" sz="2210"/>
              <a:t>Conclusions:</a:t>
            </a:r>
            <a:endParaRPr/>
          </a:p>
          <a:p>
            <a:pPr indent="-274320" lvl="0" marL="274320" rtl="0" algn="l">
              <a:lnSpc>
                <a:spcPct val="80000"/>
              </a:lnSpc>
              <a:spcBef>
                <a:spcPts val="442"/>
              </a:spcBef>
              <a:spcAft>
                <a:spcPts val="0"/>
              </a:spcAft>
              <a:buSzPts val="2100"/>
              <a:buChar char="⚫"/>
            </a:pPr>
            <a:r>
              <a:rPr lang="en-US" sz="2210"/>
              <a:t> Universal screening might be considered by age 10 years in countries where this is feasible, especially where founder effects with markedly increased frequency of FH are prevalent, such as Quebec in Canada, South Africa and </a:t>
            </a:r>
            <a:r>
              <a:rPr b="1" lang="en-US" sz="2210"/>
              <a:t>Lebanon</a:t>
            </a:r>
            <a:r>
              <a:rPr lang="en-US" sz="2210"/>
              <a:t>. Initiation of statin treatment at a young age is safe in both the short and mid-term, and significantly improves cardiovascular outcomes. Better education of young FH patients, together with frequent follow-up, are critical for  adherence.</a:t>
            </a:r>
            <a:endParaRPr sz="2210"/>
          </a:p>
          <a:p>
            <a:pPr indent="0" lvl="0" marL="0" rtl="0" algn="l">
              <a:lnSpc>
                <a:spcPct val="80000"/>
              </a:lnSpc>
              <a:spcBef>
                <a:spcPts val="476"/>
              </a:spcBef>
              <a:spcAft>
                <a:spcPts val="0"/>
              </a:spcAft>
              <a:buSzPts val="2261"/>
              <a:buNone/>
            </a:pPr>
            <a:r>
              <a:rPr i="1" lang="en-US" sz="2380"/>
              <a:t>	</a:t>
            </a:r>
            <a:endParaRPr i="1" sz="2380"/>
          </a:p>
          <a:p>
            <a:pPr indent="0" lvl="0" marL="0" rtl="0" algn="l">
              <a:lnSpc>
                <a:spcPct val="80000"/>
              </a:lnSpc>
              <a:spcBef>
                <a:spcPts val="476"/>
              </a:spcBef>
              <a:spcAft>
                <a:spcPts val="0"/>
              </a:spcAft>
              <a:buSzPts val="2261"/>
              <a:buNone/>
            </a:pPr>
            <a:r>
              <a:t/>
            </a:r>
            <a:endParaRPr i="1" sz="2380"/>
          </a:p>
          <a:p>
            <a:pPr indent="0" lvl="0" marL="0" rtl="0" algn="l">
              <a:lnSpc>
                <a:spcPct val="80000"/>
              </a:lnSpc>
              <a:spcBef>
                <a:spcPts val="442"/>
              </a:spcBef>
              <a:spcAft>
                <a:spcPts val="0"/>
              </a:spcAft>
              <a:buSzPts val="2100"/>
              <a:buNone/>
            </a:pPr>
            <a:r>
              <a:rPr i="1" lang="en-US" sz="2210"/>
              <a:t>				Wiegman et al, Eur Heart J, 2015</a:t>
            </a:r>
            <a:endParaRPr/>
          </a:p>
          <a:p>
            <a:pPr indent="0" lvl="0" marL="0" rtl="0" algn="l">
              <a:lnSpc>
                <a:spcPct val="80000"/>
              </a:lnSpc>
              <a:spcBef>
                <a:spcPts val="442"/>
              </a:spcBef>
              <a:spcAft>
                <a:spcPts val="0"/>
              </a:spcAft>
              <a:buSzPts val="2100"/>
              <a:buNone/>
            </a:pPr>
            <a:r>
              <a:t/>
            </a:r>
            <a:endParaRPr sz="221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5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339" name="Google Shape;339;p5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70"/>
              <a:buNone/>
            </a:pPr>
            <a:r>
              <a:rPr b="1" lang="en-US"/>
              <a:t>Statins for  children with familial hypercholesterolemia</a:t>
            </a:r>
            <a:endParaRPr b="1"/>
          </a:p>
          <a:p>
            <a:pPr indent="0" lvl="0" marL="0" rtl="0" algn="l">
              <a:spcBef>
                <a:spcPts val="520"/>
              </a:spcBef>
              <a:spcAft>
                <a:spcPts val="0"/>
              </a:spcAft>
              <a:buSzPts val="2470"/>
              <a:buNone/>
            </a:pPr>
            <a:r>
              <a:t/>
            </a:r>
            <a:endParaRPr b="1"/>
          </a:p>
          <a:p>
            <a:pPr indent="0" lvl="0" marL="0" rtl="0" algn="l">
              <a:spcBef>
                <a:spcPts val="520"/>
              </a:spcBef>
              <a:spcAft>
                <a:spcPts val="0"/>
              </a:spcAft>
              <a:buSzPts val="2470"/>
              <a:buNone/>
            </a:pPr>
            <a:r>
              <a:rPr lang="en-US" u="sng"/>
              <a:t>Vuorio A et al</a:t>
            </a:r>
            <a:endParaRPr b="1"/>
          </a:p>
          <a:p>
            <a:pPr indent="0" lvl="0" marL="0" rtl="0" algn="l">
              <a:spcBef>
                <a:spcPts val="520"/>
              </a:spcBef>
              <a:spcAft>
                <a:spcPts val="0"/>
              </a:spcAft>
              <a:buSzPts val="2470"/>
              <a:buNone/>
            </a:pPr>
            <a:r>
              <a:rPr lang="en-US" u="sng"/>
              <a:t>Cochrane Database Syst Rev.</a:t>
            </a:r>
            <a:r>
              <a:rPr lang="en-US"/>
              <a:t> 2017</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2"/>
          <p:cNvSpPr txBox="1"/>
          <p:nvPr>
            <p:ph type="title"/>
          </p:nvPr>
        </p:nvSpPr>
        <p:spPr>
          <a:xfrm>
            <a:off x="457200" y="404664"/>
            <a:ext cx="8229600" cy="794352"/>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4500"/>
              <a:buFont typeface="Calibri"/>
              <a:buNone/>
            </a:pPr>
            <a:r>
              <a:rPr lang="en-US" sz="4500"/>
              <a:t>Treatment strategies</a:t>
            </a:r>
            <a:endParaRPr/>
          </a:p>
        </p:txBody>
      </p:sp>
      <p:sp>
        <p:nvSpPr>
          <p:cNvPr id="345" name="Google Shape;345;p52"/>
          <p:cNvSpPr txBox="1"/>
          <p:nvPr>
            <p:ph idx="1" type="body"/>
          </p:nvPr>
        </p:nvSpPr>
        <p:spPr>
          <a:xfrm>
            <a:off x="457200" y="1340768"/>
            <a:ext cx="8229600" cy="498383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2285"/>
              <a:buNone/>
            </a:pPr>
            <a:r>
              <a:rPr lang="en-US" sz="2405"/>
              <a:t>Conclusions:</a:t>
            </a:r>
            <a:endParaRPr/>
          </a:p>
          <a:p>
            <a:pPr indent="-274320" lvl="0" marL="274320" rtl="0" algn="l">
              <a:lnSpc>
                <a:spcPct val="80000"/>
              </a:lnSpc>
              <a:spcBef>
                <a:spcPts val="481"/>
              </a:spcBef>
              <a:spcAft>
                <a:spcPts val="0"/>
              </a:spcAft>
              <a:buSzPts val="2285"/>
              <a:buChar char="⚫"/>
            </a:pPr>
            <a:r>
              <a:rPr lang="en-US" sz="2405"/>
              <a:t>Statin treatment is an effective lipid-lowering therapy in children with heterozygous FH. No safety issues were identified in the short term up to two years. Since statin treatment in children with FH is not acutely or sub-acutely a life-saving treatment, it would be difficult to accept any clinically significant adverse events in this patient group. This treatment should be combined with regular pediatric follow-up and parents informed about potential side effects and interaction with concomitant medication. </a:t>
            </a:r>
            <a:endParaRPr sz="2405"/>
          </a:p>
          <a:p>
            <a:pPr indent="-274320" lvl="0" marL="274320" rtl="0" algn="l">
              <a:lnSpc>
                <a:spcPct val="80000"/>
              </a:lnSpc>
              <a:spcBef>
                <a:spcPts val="481"/>
              </a:spcBef>
              <a:spcAft>
                <a:spcPts val="0"/>
              </a:spcAft>
              <a:buSzPts val="2285"/>
              <a:buChar char="⚫"/>
            </a:pPr>
            <a:r>
              <a:rPr lang="en-US" sz="2405"/>
              <a:t>Implications for research Much larger and longer-term randomized clinical trials are needed to ensure that statins are a safe therapy in the long term in children. Growth, neurological development, cognitive function and quality of life should be assessed during follow-up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53"/>
          <p:cNvSpPr txBox="1"/>
          <p:nvPr>
            <p:ph type="title"/>
          </p:nvPr>
        </p:nvSpPr>
        <p:spPr>
          <a:xfrm>
            <a:off x="457200" y="26064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351" name="Google Shape;351;p5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2100"/>
              <a:buChar char="⚫"/>
            </a:pPr>
            <a:r>
              <a:rPr lang="en-US" sz="2210"/>
              <a:t>A consensus has been established by AHA and endorsed by AAP and others European societies:</a:t>
            </a:r>
            <a:endParaRPr/>
          </a:p>
          <a:p>
            <a:pPr indent="-141001" lvl="0" marL="274320" rtl="0" algn="l">
              <a:lnSpc>
                <a:spcPct val="80000"/>
              </a:lnSpc>
              <a:spcBef>
                <a:spcPts val="442"/>
              </a:spcBef>
              <a:spcAft>
                <a:spcPts val="0"/>
              </a:spcAft>
              <a:buSzPts val="2100"/>
              <a:buNone/>
            </a:pPr>
            <a:r>
              <a:t/>
            </a:r>
            <a:endParaRPr sz="2210"/>
          </a:p>
          <a:p>
            <a:pPr indent="-514350" lvl="0" marL="514350" rtl="0" algn="l">
              <a:lnSpc>
                <a:spcPct val="80000"/>
              </a:lnSpc>
              <a:spcBef>
                <a:spcPts val="442"/>
              </a:spcBef>
              <a:spcAft>
                <a:spcPts val="0"/>
              </a:spcAft>
              <a:buSzPts val="2100"/>
              <a:buFont typeface="Calibri"/>
              <a:buAutoNum type="arabicPeriod"/>
            </a:pPr>
            <a:r>
              <a:rPr lang="en-US" sz="2210"/>
              <a:t>Statins are the drugs of choice</a:t>
            </a:r>
            <a:endParaRPr/>
          </a:p>
          <a:p>
            <a:pPr indent="-514350" lvl="0" marL="514350" rtl="0" algn="l">
              <a:lnSpc>
                <a:spcPct val="80000"/>
              </a:lnSpc>
              <a:spcBef>
                <a:spcPts val="442"/>
              </a:spcBef>
              <a:spcAft>
                <a:spcPts val="0"/>
              </a:spcAft>
              <a:buSzPts val="2100"/>
              <a:buFont typeface="Calibri"/>
              <a:buAutoNum type="arabicPeriod"/>
            </a:pPr>
            <a:r>
              <a:rPr lang="en-US" sz="2210"/>
              <a:t>Start by age 10 in males (or Tanner II) and after menses in girls, but as soon as 8, if severe risk factors</a:t>
            </a:r>
            <a:endParaRPr/>
          </a:p>
          <a:p>
            <a:pPr indent="-514350" lvl="0" marL="514350" rtl="0" algn="l">
              <a:lnSpc>
                <a:spcPct val="80000"/>
              </a:lnSpc>
              <a:spcBef>
                <a:spcPts val="442"/>
              </a:spcBef>
              <a:spcAft>
                <a:spcPts val="0"/>
              </a:spcAft>
              <a:buSzPts val="2100"/>
              <a:buFont typeface="Calibri"/>
              <a:buAutoNum type="arabicPeriod"/>
            </a:pPr>
            <a:r>
              <a:rPr lang="en-US" sz="2210"/>
              <a:t>Start when LDLc &gt; 190mg/dl or &gt;160 with increased CV risk</a:t>
            </a:r>
            <a:endParaRPr/>
          </a:p>
          <a:p>
            <a:pPr indent="-514350" lvl="0" marL="514350" rtl="0" algn="l">
              <a:lnSpc>
                <a:spcPct val="80000"/>
              </a:lnSpc>
              <a:spcBef>
                <a:spcPts val="442"/>
              </a:spcBef>
              <a:spcAft>
                <a:spcPts val="0"/>
              </a:spcAft>
              <a:buSzPts val="2100"/>
              <a:buFont typeface="Calibri"/>
              <a:buAutoNum type="arabicPeriod"/>
            </a:pPr>
            <a:r>
              <a:rPr lang="en-US" sz="2210"/>
              <a:t>Objective: decrease LDLc at least by 30% to achieve level &lt; 130 </a:t>
            </a:r>
            <a:endParaRPr/>
          </a:p>
          <a:p>
            <a:pPr indent="0" lvl="0" marL="0" rtl="0" algn="l">
              <a:lnSpc>
                <a:spcPct val="80000"/>
              </a:lnSpc>
              <a:spcBef>
                <a:spcPts val="442"/>
              </a:spcBef>
              <a:spcAft>
                <a:spcPts val="0"/>
              </a:spcAft>
              <a:buSzPts val="2100"/>
              <a:buNone/>
            </a:pPr>
            <a:r>
              <a:t/>
            </a:r>
            <a:endParaRPr sz="2210"/>
          </a:p>
          <a:p>
            <a:pPr indent="0" lvl="0" marL="0" rtl="0" algn="l">
              <a:lnSpc>
                <a:spcPct val="80000"/>
              </a:lnSpc>
              <a:spcBef>
                <a:spcPts val="442"/>
              </a:spcBef>
              <a:spcAft>
                <a:spcPts val="0"/>
              </a:spcAft>
              <a:buSzPts val="2100"/>
              <a:buNone/>
            </a:pPr>
            <a:r>
              <a:t/>
            </a:r>
            <a:endParaRPr sz="2210"/>
          </a:p>
          <a:p>
            <a:pPr indent="0" lvl="0" marL="0" rtl="0" algn="l">
              <a:lnSpc>
                <a:spcPct val="80000"/>
              </a:lnSpc>
              <a:spcBef>
                <a:spcPts val="357"/>
              </a:spcBef>
              <a:spcAft>
                <a:spcPts val="0"/>
              </a:spcAft>
              <a:buSzPts val="1696"/>
              <a:buNone/>
            </a:pPr>
            <a:r>
              <a:rPr lang="en-US" sz="1785"/>
              <a:t>Watts GF, </a:t>
            </a:r>
            <a:r>
              <a:rPr i="1" lang="en-US" sz="1785"/>
              <a:t>Int J Cardiol 2014</a:t>
            </a:r>
            <a:endParaRPr/>
          </a:p>
          <a:p>
            <a:pPr indent="0" lvl="0" marL="0" rtl="0" algn="l">
              <a:lnSpc>
                <a:spcPct val="80000"/>
              </a:lnSpc>
              <a:spcBef>
                <a:spcPts val="357"/>
              </a:spcBef>
              <a:spcAft>
                <a:spcPts val="0"/>
              </a:spcAft>
              <a:buSzPts val="1696"/>
              <a:buNone/>
            </a:pPr>
            <a:r>
              <a:rPr lang="en-US" sz="1785"/>
              <a:t>Nordestgaard BG</a:t>
            </a:r>
            <a:r>
              <a:rPr i="1" lang="en-US" sz="1785"/>
              <a:t>, Eur Heart J 2013</a:t>
            </a:r>
            <a:endParaRPr/>
          </a:p>
          <a:p>
            <a:pPr indent="0" lvl="0" marL="0" rtl="0" algn="l">
              <a:lnSpc>
                <a:spcPct val="80000"/>
              </a:lnSpc>
              <a:spcBef>
                <a:spcPts val="357"/>
              </a:spcBef>
              <a:spcAft>
                <a:spcPts val="0"/>
              </a:spcAft>
              <a:buSzPts val="1696"/>
              <a:buNone/>
            </a:pPr>
            <a:r>
              <a:rPr lang="en-US" sz="1785"/>
              <a:t>Goldberg AC, </a:t>
            </a:r>
            <a:r>
              <a:rPr i="1" lang="en-US" sz="1785"/>
              <a:t>J Clin Lipidol 2011</a:t>
            </a:r>
            <a:endParaRPr/>
          </a:p>
          <a:p>
            <a:pPr indent="0" lvl="0" marL="0" rtl="0" algn="l">
              <a:lnSpc>
                <a:spcPct val="80000"/>
              </a:lnSpc>
              <a:spcBef>
                <a:spcPts val="357"/>
              </a:spcBef>
              <a:spcAft>
                <a:spcPts val="0"/>
              </a:spcAft>
              <a:buSzPts val="1696"/>
              <a:buNone/>
            </a:pPr>
            <a:r>
              <a:rPr i="1" lang="en-US" sz="1785"/>
              <a:t>Wiegman et al, Eur Heart J, 2015</a:t>
            </a:r>
            <a:endParaRPr i="1" sz="1785"/>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4500"/>
              <a:buFont typeface="Calibri"/>
              <a:buNone/>
            </a:pPr>
            <a:r>
              <a:rPr lang="en-US" sz="4500"/>
              <a:t>Treatment strategies</a:t>
            </a:r>
            <a:br>
              <a:rPr lang="en-US" sz="4500"/>
            </a:br>
            <a:r>
              <a:rPr lang="en-US" sz="4500"/>
              <a:t>New therapy</a:t>
            </a:r>
            <a:endParaRPr sz="4500"/>
          </a:p>
        </p:txBody>
      </p:sp>
      <p:sp>
        <p:nvSpPr>
          <p:cNvPr id="357" name="Google Shape;357;p5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70"/>
              <a:buNone/>
            </a:pPr>
            <a:r>
              <a:rPr lang="en-US"/>
              <a:t>When the target is not achieved with statin, what are the option?</a:t>
            </a:r>
            <a:endParaRPr/>
          </a:p>
          <a:p>
            <a:pPr indent="0" lvl="0" marL="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Ezetemibe</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Anti CSPK-9 monoclonal antibodies</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Treatment strategies</a:t>
            </a:r>
            <a:endParaRPr/>
          </a:p>
        </p:txBody>
      </p:sp>
      <p:sp>
        <p:nvSpPr>
          <p:cNvPr id="363" name="Google Shape;363;p5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1853"/>
              <a:buChar char="⚫"/>
            </a:pPr>
            <a:r>
              <a:rPr lang="en-US" sz="1950"/>
              <a:t>Ezetemibe:</a:t>
            </a:r>
            <a:endParaRPr/>
          </a:p>
          <a:p>
            <a:pPr indent="-246888" lvl="1" marL="640080" rtl="0" algn="l">
              <a:lnSpc>
                <a:spcPct val="80000"/>
              </a:lnSpc>
              <a:spcBef>
                <a:spcPts val="390"/>
              </a:spcBef>
              <a:spcAft>
                <a:spcPts val="0"/>
              </a:spcAft>
              <a:buSzPts val="1658"/>
              <a:buChar char="⚫"/>
            </a:pPr>
            <a:r>
              <a:rPr lang="en-US" sz="1950"/>
              <a:t>Ezetimibe is a selective cholesterol absorption inhibitor</a:t>
            </a:r>
            <a:endParaRPr/>
          </a:p>
          <a:p>
            <a:pPr indent="-246888" lvl="1" marL="640080" rtl="0" algn="l">
              <a:lnSpc>
                <a:spcPct val="80000"/>
              </a:lnSpc>
              <a:spcBef>
                <a:spcPts val="390"/>
              </a:spcBef>
              <a:spcAft>
                <a:spcPts val="0"/>
              </a:spcAft>
              <a:buSzPts val="1658"/>
              <a:buChar char="⚫"/>
            </a:pPr>
            <a:r>
              <a:rPr lang="en-US" sz="1950"/>
              <a:t>In adults, ezetimibe is most frequently used in combination</a:t>
            </a:r>
            <a:br>
              <a:rPr lang="en-US" sz="1950"/>
            </a:br>
            <a:r>
              <a:rPr lang="en-US" sz="1950"/>
              <a:t>with a statin where it provides an additional reduction of LDLC of approximately 17 % and appears to be safe and well</a:t>
            </a:r>
            <a:br>
              <a:rPr lang="en-US" sz="1950"/>
            </a:br>
            <a:r>
              <a:rPr lang="en-US" sz="1950"/>
              <a:t>tolerated</a:t>
            </a:r>
            <a:endParaRPr/>
          </a:p>
          <a:p>
            <a:pPr indent="-246888" lvl="1" marL="640080" rtl="0" algn="l">
              <a:lnSpc>
                <a:spcPct val="80000"/>
              </a:lnSpc>
              <a:spcBef>
                <a:spcPts val="390"/>
              </a:spcBef>
              <a:spcAft>
                <a:spcPts val="0"/>
              </a:spcAft>
              <a:buSzPts val="1658"/>
              <a:buChar char="⚫"/>
            </a:pPr>
            <a:r>
              <a:rPr lang="en-US" sz="1950"/>
              <a:t>A small number of short-term studies have looked at the</a:t>
            </a:r>
            <a:br>
              <a:rPr lang="en-US" sz="1950"/>
            </a:br>
            <a:r>
              <a:rPr lang="en-US" sz="1950"/>
              <a:t>efficacy and safety of ezetimibe in children. Both coadministered with a statin or as monotherapy, ezetimibe appears to effectively lower LDL-C without any significant side effects. However, additional studies concerning long term safety and efficacy are needed</a:t>
            </a:r>
            <a:endParaRPr/>
          </a:p>
          <a:p>
            <a:pPr indent="0" lvl="1" marL="393192" rtl="0" algn="l">
              <a:lnSpc>
                <a:spcPct val="80000"/>
              </a:lnSpc>
              <a:spcBef>
                <a:spcPts val="156"/>
              </a:spcBef>
              <a:spcAft>
                <a:spcPts val="0"/>
              </a:spcAft>
              <a:buSzPts val="663"/>
              <a:buNone/>
            </a:pPr>
            <a:r>
              <a:t/>
            </a:r>
            <a:endParaRPr sz="780"/>
          </a:p>
          <a:p>
            <a:pPr indent="0" lvl="1" marL="393192" rtl="0" algn="l">
              <a:lnSpc>
                <a:spcPct val="80000"/>
              </a:lnSpc>
              <a:spcBef>
                <a:spcPts val="156"/>
              </a:spcBef>
              <a:spcAft>
                <a:spcPts val="0"/>
              </a:spcAft>
              <a:buSzPts val="663"/>
              <a:buNone/>
            </a:pPr>
            <a:r>
              <a:t/>
            </a:r>
            <a:endParaRPr sz="780"/>
          </a:p>
          <a:p>
            <a:pPr indent="0" lvl="1" marL="393192" rtl="0" algn="l">
              <a:lnSpc>
                <a:spcPct val="80000"/>
              </a:lnSpc>
              <a:spcBef>
                <a:spcPts val="156"/>
              </a:spcBef>
              <a:spcAft>
                <a:spcPts val="0"/>
              </a:spcAft>
              <a:buSzPts val="663"/>
              <a:buNone/>
            </a:pPr>
            <a:r>
              <a:t/>
            </a:r>
            <a:endParaRPr sz="780"/>
          </a:p>
          <a:p>
            <a:pPr indent="0" lvl="1" marL="393192" rtl="0" algn="l">
              <a:lnSpc>
                <a:spcPct val="80000"/>
              </a:lnSpc>
              <a:spcBef>
                <a:spcPts val="279"/>
              </a:spcBef>
              <a:spcAft>
                <a:spcPts val="0"/>
              </a:spcAft>
              <a:buSzPts val="663"/>
              <a:buNone/>
            </a:pPr>
            <a:br>
              <a:rPr lang="en-US" sz="780"/>
            </a:br>
            <a:r>
              <a:rPr lang="en-US" sz="1397"/>
              <a:t>Kusters DM et al </a:t>
            </a:r>
            <a:r>
              <a:rPr i="1" lang="en-US" sz="1397"/>
              <a:t>J Pediatr. 2015</a:t>
            </a:r>
            <a:br>
              <a:rPr lang="en-US" sz="780"/>
            </a:br>
            <a:br>
              <a:rPr lang="en-US" sz="780"/>
            </a:br>
            <a:br>
              <a:rPr lang="en-US" sz="780"/>
            </a:br>
            <a:br>
              <a:rPr lang="en-US" sz="780"/>
            </a:br>
            <a:endParaRPr sz="78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Google Shape;203;p29"/>
          <p:cNvPicPr preferRelativeResize="0"/>
          <p:nvPr/>
        </p:nvPicPr>
        <p:blipFill rotWithShape="1">
          <a:blip r:embed="rId3">
            <a:alphaModFix/>
          </a:blip>
          <a:srcRect b="29328" l="16793" r="32290" t="18501"/>
          <a:stretch/>
        </p:blipFill>
        <p:spPr>
          <a:xfrm>
            <a:off x="1115616" y="1705454"/>
            <a:ext cx="6624736" cy="3816424"/>
          </a:xfrm>
          <a:prstGeom prst="rect">
            <a:avLst/>
          </a:prstGeom>
          <a:noFill/>
          <a:ln>
            <a:noFill/>
          </a:ln>
        </p:spPr>
      </p:pic>
      <p:sp>
        <p:nvSpPr>
          <p:cNvPr id="204" name="Google Shape;204;p29"/>
          <p:cNvSpPr/>
          <p:nvPr/>
        </p:nvSpPr>
        <p:spPr>
          <a:xfrm>
            <a:off x="467544" y="6444044"/>
            <a:ext cx="368408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Nordestgaard et al. Eur Heart J 2013</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6"/>
          <p:cNvSpPr/>
          <p:nvPr/>
        </p:nvSpPr>
        <p:spPr>
          <a:xfrm>
            <a:off x="377687" y="1383939"/>
            <a:ext cx="8579027" cy="1708160"/>
          </a:xfrm>
          <a:prstGeom prst="rect">
            <a:avLst/>
          </a:prstGeom>
          <a:noFill/>
          <a:ln cap="flat" cmpd="sng" w="9525">
            <a:solidFill>
              <a:srgbClr val="7B7B7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100">
                <a:solidFill>
                  <a:srgbClr val="525CA3"/>
                </a:solidFill>
                <a:latin typeface="Arial"/>
                <a:ea typeface="Arial"/>
                <a:cs typeface="Arial"/>
                <a:sym typeface="Arial"/>
              </a:rPr>
              <a:t>                         </a:t>
            </a:r>
            <a:r>
              <a:rPr b="1" lang="en-US" sz="2100">
                <a:solidFill>
                  <a:srgbClr val="FF0000"/>
                </a:solidFill>
                <a:latin typeface="Arial"/>
                <a:ea typeface="Arial"/>
                <a:cs typeface="Arial"/>
                <a:sym typeface="Arial"/>
              </a:rPr>
              <a:t>EFC14643- Odyssey</a:t>
            </a:r>
            <a:r>
              <a:rPr lang="en-US" sz="2100">
                <a:solidFill>
                  <a:srgbClr val="FF0000"/>
                </a:solidFill>
                <a:latin typeface="Arial"/>
                <a:ea typeface="Arial"/>
                <a:cs typeface="Arial"/>
                <a:sym typeface="Arial"/>
              </a:rPr>
              <a:t>- </a:t>
            </a:r>
            <a:r>
              <a:rPr b="1" lang="en-US" sz="2100">
                <a:solidFill>
                  <a:srgbClr val="FF0000"/>
                </a:solidFill>
                <a:latin typeface="Arial"/>
                <a:ea typeface="Arial"/>
                <a:cs typeface="Arial"/>
                <a:sym typeface="Arial"/>
              </a:rPr>
              <a:t>FH Kids</a:t>
            </a:r>
            <a:endParaRPr/>
          </a:p>
          <a:p>
            <a:pPr indent="0" lvl="0" marL="0" marR="0" rtl="0" algn="l">
              <a:spcBef>
                <a:spcPts val="0"/>
              </a:spcBef>
              <a:spcAft>
                <a:spcPts val="0"/>
              </a:spcAft>
              <a:buNone/>
            </a:pPr>
            <a:r>
              <a:t/>
            </a:r>
            <a:endParaRPr sz="2100">
              <a:solidFill>
                <a:srgbClr val="525CA3"/>
              </a:solidFill>
              <a:latin typeface="Arial"/>
              <a:ea typeface="Arial"/>
              <a:cs typeface="Arial"/>
              <a:sym typeface="Arial"/>
            </a:endParaRPr>
          </a:p>
          <a:p>
            <a:pPr indent="0" lvl="0" marL="0" marR="0" rtl="0" algn="l">
              <a:spcBef>
                <a:spcPts val="0"/>
              </a:spcBef>
              <a:spcAft>
                <a:spcPts val="0"/>
              </a:spcAft>
              <a:buNone/>
            </a:pPr>
            <a:r>
              <a:rPr lang="en-US" sz="2100">
                <a:solidFill>
                  <a:srgbClr val="525CA3"/>
                </a:solidFill>
                <a:latin typeface="Arial"/>
                <a:ea typeface="Arial"/>
                <a:cs typeface="Arial"/>
                <a:sym typeface="Arial"/>
              </a:rPr>
              <a:t>Phase</a:t>
            </a:r>
            <a:r>
              <a:rPr b="1" lang="en-US" sz="2100">
                <a:solidFill>
                  <a:srgbClr val="000000"/>
                </a:solidFill>
                <a:latin typeface="Calibri"/>
                <a:ea typeface="Calibri"/>
                <a:cs typeface="Calibri"/>
                <a:sym typeface="Calibri"/>
              </a:rPr>
              <a:t> </a:t>
            </a:r>
            <a:r>
              <a:rPr lang="en-US" sz="2100">
                <a:solidFill>
                  <a:srgbClr val="525CA3"/>
                </a:solidFill>
                <a:latin typeface="Arial"/>
                <a:ea typeface="Arial"/>
                <a:cs typeface="Arial"/>
                <a:sym typeface="Arial"/>
              </a:rPr>
              <a:t>III Study</a:t>
            </a:r>
            <a:endParaRPr/>
          </a:p>
          <a:p>
            <a:pPr indent="0" lvl="0" marL="0" marR="0" rtl="0" algn="l">
              <a:spcBef>
                <a:spcPts val="0"/>
              </a:spcBef>
              <a:spcAft>
                <a:spcPts val="0"/>
              </a:spcAft>
              <a:buNone/>
            </a:pPr>
            <a:r>
              <a:rPr lang="en-US" sz="2100">
                <a:solidFill>
                  <a:srgbClr val="525CA3"/>
                </a:solidFill>
                <a:latin typeface="Arial"/>
                <a:ea typeface="Arial"/>
                <a:cs typeface="Arial"/>
                <a:sym typeface="Arial"/>
              </a:rPr>
              <a:t>COMPOUND: Alirocumab  </a:t>
            </a:r>
            <a:endParaRPr/>
          </a:p>
          <a:p>
            <a:pPr indent="0" lvl="0" marL="0" marR="0" rtl="0" algn="l">
              <a:spcBef>
                <a:spcPts val="0"/>
              </a:spcBef>
              <a:spcAft>
                <a:spcPts val="0"/>
              </a:spcAft>
              <a:buNone/>
            </a:pPr>
            <a:r>
              <a:rPr lang="en-US" sz="2100">
                <a:solidFill>
                  <a:srgbClr val="525CA3"/>
                </a:solidFill>
                <a:latin typeface="Arial"/>
                <a:ea typeface="Arial"/>
                <a:cs typeface="Arial"/>
                <a:sym typeface="Arial"/>
              </a:rPr>
              <a:t> </a:t>
            </a:r>
            <a:endParaRPr sz="3300">
              <a:solidFill>
                <a:srgbClr val="525CA3"/>
              </a:solidFill>
              <a:latin typeface="Arial"/>
              <a:ea typeface="Arial"/>
              <a:cs typeface="Arial"/>
              <a:sym typeface="Arial"/>
            </a:endParaRPr>
          </a:p>
        </p:txBody>
      </p:sp>
      <p:sp>
        <p:nvSpPr>
          <p:cNvPr id="370" name="Google Shape;370;p56"/>
          <p:cNvSpPr/>
          <p:nvPr/>
        </p:nvSpPr>
        <p:spPr>
          <a:xfrm>
            <a:off x="7105207" y="5286691"/>
            <a:ext cx="1851507"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50">
                <a:solidFill>
                  <a:srgbClr val="525CA3"/>
                </a:solidFill>
                <a:latin typeface="Arial"/>
                <a:ea typeface="Arial"/>
                <a:cs typeface="Arial"/>
                <a:sym typeface="Arial"/>
              </a:rPr>
              <a:t>Dr. Wissam Fayad, MD-Principal Investigator</a:t>
            </a:r>
            <a:endParaRPr/>
          </a:p>
          <a:p>
            <a:pPr indent="0" lvl="0" marL="0" marR="0" rtl="0" algn="l">
              <a:spcBef>
                <a:spcPts val="0"/>
              </a:spcBef>
              <a:spcAft>
                <a:spcPts val="0"/>
              </a:spcAft>
              <a:buNone/>
            </a:pPr>
            <a:r>
              <a:rPr i="1" lang="en-US" sz="1050">
                <a:solidFill>
                  <a:srgbClr val="525CA3"/>
                </a:solidFill>
                <a:latin typeface="Arial"/>
                <a:ea typeface="Arial"/>
                <a:cs typeface="Arial"/>
                <a:sym typeface="Arial"/>
              </a:rPr>
              <a:t>Pediatric Endocrinology</a:t>
            </a:r>
            <a:endParaRPr/>
          </a:p>
          <a:p>
            <a:pPr indent="0" lvl="0" marL="0" marR="0" rtl="0" algn="l">
              <a:spcBef>
                <a:spcPts val="0"/>
              </a:spcBef>
              <a:spcAft>
                <a:spcPts val="0"/>
              </a:spcAft>
              <a:buNone/>
            </a:pPr>
            <a:r>
              <a:rPr i="1" lang="en-US" sz="1050">
                <a:solidFill>
                  <a:srgbClr val="525CA3"/>
                </a:solidFill>
                <a:latin typeface="Arial"/>
                <a:ea typeface="Arial"/>
                <a:cs typeface="Arial"/>
                <a:sym typeface="Arial"/>
              </a:rPr>
              <a:t>12- 14 September-2019 </a:t>
            </a:r>
            <a:endParaRPr/>
          </a:p>
        </p:txBody>
      </p:sp>
      <p:sp>
        <p:nvSpPr>
          <p:cNvPr id="371" name="Google Shape;371;p56"/>
          <p:cNvSpPr/>
          <p:nvPr/>
        </p:nvSpPr>
        <p:spPr>
          <a:xfrm>
            <a:off x="377687" y="3163129"/>
            <a:ext cx="8579027" cy="1708160"/>
          </a:xfrm>
          <a:prstGeom prst="rect">
            <a:avLst/>
          </a:prstGeom>
          <a:noFill/>
          <a:ln cap="flat" cmpd="sng" w="9525">
            <a:solidFill>
              <a:srgbClr val="7B7B7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100">
              <a:solidFill>
                <a:srgbClr val="525CA3"/>
              </a:solidFill>
              <a:latin typeface="Arial"/>
              <a:ea typeface="Arial"/>
              <a:cs typeface="Arial"/>
              <a:sym typeface="Arial"/>
            </a:endParaRPr>
          </a:p>
          <a:p>
            <a:pPr indent="0" lvl="0" marL="0" marR="0" rtl="0" algn="ctr">
              <a:spcBef>
                <a:spcPts val="0"/>
              </a:spcBef>
              <a:spcAft>
                <a:spcPts val="0"/>
              </a:spcAft>
              <a:buNone/>
            </a:pPr>
            <a:r>
              <a:rPr lang="en-US" sz="2100">
                <a:solidFill>
                  <a:srgbClr val="525CA3"/>
                </a:solidFill>
                <a:latin typeface="Arial"/>
                <a:ea typeface="Arial"/>
                <a:cs typeface="Arial"/>
                <a:sym typeface="Arial"/>
              </a:rPr>
              <a:t>A randomized, double-blind, placebo-controlled study followed by an open label treatment period to evaluate the </a:t>
            </a:r>
            <a:r>
              <a:rPr lang="en-US" sz="2100">
                <a:solidFill>
                  <a:srgbClr val="FF0000"/>
                </a:solidFill>
                <a:latin typeface="Arial"/>
                <a:ea typeface="Arial"/>
                <a:cs typeface="Arial"/>
                <a:sym typeface="Arial"/>
              </a:rPr>
              <a:t>efficacy</a:t>
            </a:r>
            <a:r>
              <a:rPr lang="en-US" sz="2100">
                <a:solidFill>
                  <a:srgbClr val="525CA3"/>
                </a:solidFill>
                <a:latin typeface="Arial"/>
                <a:ea typeface="Arial"/>
                <a:cs typeface="Arial"/>
                <a:sym typeface="Arial"/>
              </a:rPr>
              <a:t> and </a:t>
            </a:r>
            <a:r>
              <a:rPr lang="en-US" sz="2100">
                <a:solidFill>
                  <a:srgbClr val="FF0000"/>
                </a:solidFill>
                <a:latin typeface="Arial"/>
                <a:ea typeface="Arial"/>
                <a:cs typeface="Arial"/>
                <a:sym typeface="Arial"/>
              </a:rPr>
              <a:t>safety</a:t>
            </a:r>
            <a:r>
              <a:rPr lang="en-US" sz="2100">
                <a:solidFill>
                  <a:srgbClr val="525CA3"/>
                </a:solidFill>
                <a:latin typeface="Arial"/>
                <a:ea typeface="Arial"/>
                <a:cs typeface="Arial"/>
                <a:sym typeface="Arial"/>
              </a:rPr>
              <a:t> of </a:t>
            </a:r>
            <a:r>
              <a:rPr lang="en-US" sz="2100">
                <a:solidFill>
                  <a:srgbClr val="FF0000"/>
                </a:solidFill>
                <a:latin typeface="Arial"/>
                <a:ea typeface="Arial"/>
                <a:cs typeface="Arial"/>
                <a:sym typeface="Arial"/>
              </a:rPr>
              <a:t>alirocumab</a:t>
            </a:r>
            <a:r>
              <a:rPr lang="en-US" sz="2100">
                <a:solidFill>
                  <a:srgbClr val="525CA3"/>
                </a:solidFill>
                <a:latin typeface="Arial"/>
                <a:ea typeface="Arial"/>
                <a:cs typeface="Arial"/>
                <a:sym typeface="Arial"/>
              </a:rPr>
              <a:t> in </a:t>
            </a:r>
            <a:r>
              <a:rPr lang="en-US" sz="2100">
                <a:solidFill>
                  <a:srgbClr val="FF0000"/>
                </a:solidFill>
                <a:latin typeface="Arial"/>
                <a:ea typeface="Arial"/>
                <a:cs typeface="Arial"/>
                <a:sym typeface="Arial"/>
              </a:rPr>
              <a:t>children</a:t>
            </a:r>
            <a:r>
              <a:rPr lang="en-US" sz="2100">
                <a:solidFill>
                  <a:srgbClr val="525CA3"/>
                </a:solidFill>
                <a:latin typeface="Arial"/>
                <a:ea typeface="Arial"/>
                <a:cs typeface="Arial"/>
                <a:sym typeface="Arial"/>
              </a:rPr>
              <a:t> and </a:t>
            </a:r>
            <a:r>
              <a:rPr lang="en-US" sz="2100">
                <a:solidFill>
                  <a:srgbClr val="FF0000"/>
                </a:solidFill>
                <a:latin typeface="Arial"/>
                <a:ea typeface="Arial"/>
                <a:cs typeface="Arial"/>
                <a:sym typeface="Arial"/>
              </a:rPr>
              <a:t>adolescents</a:t>
            </a:r>
            <a:r>
              <a:rPr lang="en-US" sz="2100">
                <a:solidFill>
                  <a:srgbClr val="525CA3"/>
                </a:solidFill>
                <a:latin typeface="Arial"/>
                <a:ea typeface="Arial"/>
                <a:cs typeface="Arial"/>
                <a:sym typeface="Arial"/>
              </a:rPr>
              <a:t> with </a:t>
            </a:r>
            <a:r>
              <a:rPr lang="en-US" sz="2100">
                <a:solidFill>
                  <a:srgbClr val="FF0000"/>
                </a:solidFill>
                <a:latin typeface="Arial"/>
                <a:ea typeface="Arial"/>
                <a:cs typeface="Arial"/>
                <a:sym typeface="Arial"/>
              </a:rPr>
              <a:t>HeFH</a:t>
            </a:r>
            <a:endParaRPr sz="2100">
              <a:solidFill>
                <a:srgbClr val="FF0000"/>
              </a:solidFill>
              <a:latin typeface="Arial"/>
              <a:ea typeface="Arial"/>
              <a:cs typeface="Arial"/>
              <a:sym typeface="Arial"/>
            </a:endParaRPr>
          </a:p>
          <a:p>
            <a:pPr indent="0" lvl="0" marL="0" marR="0" rtl="0" algn="ctr">
              <a:spcBef>
                <a:spcPts val="0"/>
              </a:spcBef>
              <a:spcAft>
                <a:spcPts val="0"/>
              </a:spcAft>
              <a:buNone/>
            </a:pPr>
            <a:r>
              <a:t/>
            </a:r>
            <a:endParaRPr sz="2100">
              <a:solidFill>
                <a:srgbClr val="FF0000"/>
              </a:solidFill>
              <a:latin typeface="Arial"/>
              <a:ea typeface="Arial"/>
              <a:cs typeface="Arial"/>
              <a:sym typeface="Arial"/>
            </a:endParaRPr>
          </a:p>
        </p:txBody>
      </p:sp>
      <p:sp>
        <p:nvSpPr>
          <p:cNvPr id="372" name="Google Shape;372;p56"/>
          <p:cNvSpPr/>
          <p:nvPr/>
        </p:nvSpPr>
        <p:spPr>
          <a:xfrm>
            <a:off x="3466092" y="5335562"/>
            <a:ext cx="2675734" cy="2539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50">
                <a:solidFill>
                  <a:srgbClr val="525CA3"/>
                </a:solidFill>
                <a:latin typeface="Arial"/>
                <a:ea typeface="Arial"/>
                <a:cs typeface="Arial"/>
                <a:sym typeface="Arial"/>
              </a:rPr>
              <a:t>Amended Protocol 02  Date: 02-Jan-2019</a:t>
            </a:r>
            <a:endParaRPr/>
          </a:p>
        </p:txBody>
      </p:sp>
      <p:sp>
        <p:nvSpPr>
          <p:cNvPr id="373" name="Google Shape;373;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id="374" name="Google Shape;374;p56"/>
          <p:cNvPicPr preferRelativeResize="0"/>
          <p:nvPr/>
        </p:nvPicPr>
        <p:blipFill rotWithShape="1">
          <a:blip r:embed="rId3">
            <a:alphaModFix/>
          </a:blip>
          <a:srcRect b="0" l="0" r="0" t="0"/>
          <a:stretch/>
        </p:blipFill>
        <p:spPr>
          <a:xfrm>
            <a:off x="7105207" y="1496276"/>
            <a:ext cx="1797098" cy="51351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graphicFrame>
        <p:nvGraphicFramePr>
          <p:cNvPr id="379" name="Google Shape;379;p57"/>
          <p:cNvGraphicFramePr/>
          <p:nvPr/>
        </p:nvGraphicFramePr>
        <p:xfrm>
          <a:off x="129210" y="1795229"/>
          <a:ext cx="3000000" cy="3000000"/>
        </p:xfrm>
        <a:graphic>
          <a:graphicData uri="http://schemas.openxmlformats.org/drawingml/2006/table">
            <a:tbl>
              <a:tblPr bandRow="1" firstRow="1">
                <a:noFill/>
                <a:tableStyleId>{5E7381E7-A281-45EC-9793-3D1BECBC6201}</a:tableStyleId>
              </a:tblPr>
              <a:tblGrid>
                <a:gridCol w="1651650"/>
                <a:gridCol w="1261300"/>
              </a:tblGrid>
              <a:tr h="349075">
                <a:tc>
                  <a:txBody>
                    <a:bodyPr/>
                    <a:lstStyle/>
                    <a:p>
                      <a:pPr indent="0" lvl="0" marL="0" marR="0" rtl="0" algn="ctr">
                        <a:spcBef>
                          <a:spcPts val="0"/>
                        </a:spcBef>
                        <a:spcAft>
                          <a:spcPts val="0"/>
                        </a:spcAft>
                        <a:buNone/>
                      </a:pPr>
                      <a:r>
                        <a:rPr lang="en-US" sz="1500" u="none" cap="none" strike="noStrike"/>
                        <a:t>Country</a:t>
                      </a:r>
                      <a:endParaRPr/>
                    </a:p>
                  </a:txBody>
                  <a:tcPr marT="25725" marB="25725" marR="51425" marL="51425" anchor="ctr"/>
                </a:tc>
                <a:tc>
                  <a:txBody>
                    <a:bodyPr/>
                    <a:lstStyle/>
                    <a:p>
                      <a:pPr indent="0" lvl="0" marL="0" marR="0" rtl="0" algn="ctr">
                        <a:spcBef>
                          <a:spcPts val="0"/>
                        </a:spcBef>
                        <a:spcAft>
                          <a:spcPts val="0"/>
                        </a:spcAft>
                        <a:buNone/>
                      </a:pPr>
                      <a:r>
                        <a:rPr lang="en-US" sz="1500" u="none" cap="none" strike="noStrike"/>
                        <a:t>Country</a:t>
                      </a:r>
                      <a:endParaRPr/>
                    </a:p>
                  </a:txBody>
                  <a:tcPr marT="25725" marB="25725" marR="51425" marL="51425" anchor="ctr"/>
                </a:tc>
              </a:tr>
              <a:tr h="280025">
                <a:tc>
                  <a:txBody>
                    <a:bodyPr/>
                    <a:lstStyle/>
                    <a:p>
                      <a:pPr indent="0" lvl="0" marL="0" marR="0" rtl="0" algn="l">
                        <a:spcBef>
                          <a:spcPts val="0"/>
                        </a:spcBef>
                        <a:spcAft>
                          <a:spcPts val="0"/>
                        </a:spcAft>
                        <a:buNone/>
                      </a:pPr>
                      <a:r>
                        <a:rPr lang="en-US" sz="1500" u="none" cap="none" strike="noStrike"/>
                        <a:t>Argentina</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Mexico</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Austria</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Netherlands</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Brazil</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Norway </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Bulgaria</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Poland</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Canada</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Russia</a:t>
                      </a:r>
                      <a:endParaRPr b="1" sz="1500">
                        <a:solidFill>
                          <a:schemeClr val="dk2"/>
                        </a:solidFill>
                      </a:endParaRPr>
                    </a:p>
                  </a:txBody>
                  <a:tcPr marT="25725" marB="25725" marR="51425" marL="51425"/>
                </a:tc>
              </a:tr>
              <a:tr h="332500">
                <a:tc>
                  <a:txBody>
                    <a:bodyPr/>
                    <a:lstStyle/>
                    <a:p>
                      <a:pPr indent="0" lvl="0" marL="0" marR="0" rtl="0" algn="l">
                        <a:spcBef>
                          <a:spcPts val="0"/>
                        </a:spcBef>
                        <a:spcAft>
                          <a:spcPts val="0"/>
                        </a:spcAft>
                        <a:buNone/>
                      </a:pPr>
                      <a:r>
                        <a:rPr lang="en-US" sz="1500"/>
                        <a:t>Czech Republic</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Slovenia</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Denmark</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South Africa</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Finland</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Spain</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France</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Sweden</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Germany</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Taiwan</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Hungary</a:t>
                      </a:r>
                      <a:endParaRPr b="1" sz="1500">
                        <a:solidFill>
                          <a:schemeClr val="dk2"/>
                        </a:solidFill>
                      </a:endParaRPr>
                    </a:p>
                  </a:txBody>
                  <a:tcPr marT="25725" marB="25725" marR="51425" marL="51425"/>
                </a:tc>
                <a:tc>
                  <a:txBody>
                    <a:bodyPr/>
                    <a:lstStyle/>
                    <a:p>
                      <a:pPr indent="0" lvl="0" marL="0" marR="0" rtl="0" algn="l">
                        <a:spcBef>
                          <a:spcPts val="0"/>
                        </a:spcBef>
                        <a:spcAft>
                          <a:spcPts val="0"/>
                        </a:spcAft>
                        <a:buNone/>
                      </a:pPr>
                      <a:r>
                        <a:rPr lang="en-US" sz="1500"/>
                        <a:t>Turkey</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lang="en-US" sz="1500"/>
                        <a:t>Italy</a:t>
                      </a:r>
                      <a:endParaRPr b="1" sz="1500">
                        <a:solidFill>
                          <a:schemeClr val="dk2"/>
                        </a:solidFill>
                      </a:endParaRPr>
                    </a:p>
                  </a:txBody>
                  <a:tcPr marT="25725" marB="25725" marR="51425" marL="51425"/>
                </a:tc>
                <a:tc>
                  <a:txBody>
                    <a:bodyPr/>
                    <a:lstStyle/>
                    <a:p>
                      <a:pPr indent="0" lvl="0" marL="0" marR="0" rtl="0" algn="l">
                        <a:lnSpc>
                          <a:spcPct val="100000"/>
                        </a:lnSpc>
                        <a:spcBef>
                          <a:spcPts val="0"/>
                        </a:spcBef>
                        <a:spcAft>
                          <a:spcPts val="0"/>
                        </a:spcAft>
                        <a:buClr>
                          <a:schemeClr val="dk1"/>
                        </a:buClr>
                        <a:buSzPts val="1500"/>
                        <a:buFont typeface="Calibri"/>
                        <a:buNone/>
                      </a:pPr>
                      <a:r>
                        <a:rPr lang="en-US" sz="1500"/>
                        <a:t>USA</a:t>
                      </a:r>
                      <a:endParaRPr b="1" sz="1500">
                        <a:solidFill>
                          <a:schemeClr val="dk2"/>
                        </a:solidFill>
                      </a:endParaRPr>
                    </a:p>
                  </a:txBody>
                  <a:tcPr marT="25725" marB="25725" marR="51425" marL="51425"/>
                </a:tc>
              </a:tr>
              <a:tr h="280025">
                <a:tc>
                  <a:txBody>
                    <a:bodyPr/>
                    <a:lstStyle/>
                    <a:p>
                      <a:pPr indent="0" lvl="0" marL="0" marR="0" rtl="0" algn="l">
                        <a:spcBef>
                          <a:spcPts val="0"/>
                        </a:spcBef>
                        <a:spcAft>
                          <a:spcPts val="0"/>
                        </a:spcAft>
                        <a:buNone/>
                      </a:pPr>
                      <a:r>
                        <a:rPr b="1" lang="en-US" sz="1500">
                          <a:solidFill>
                            <a:srgbClr val="FF0000"/>
                          </a:solidFill>
                        </a:rPr>
                        <a:t>Lebanon</a:t>
                      </a:r>
                      <a:endParaRPr/>
                    </a:p>
                  </a:txBody>
                  <a:tcPr marT="25725" marB="25725" marR="51425" marL="51425"/>
                </a:tc>
                <a:tc>
                  <a:txBody>
                    <a:bodyPr/>
                    <a:lstStyle/>
                    <a:p>
                      <a:pPr indent="0" lvl="0" marL="0" marR="0" rtl="0" algn="l">
                        <a:spcBef>
                          <a:spcPts val="0"/>
                        </a:spcBef>
                        <a:spcAft>
                          <a:spcPts val="0"/>
                        </a:spcAft>
                        <a:buNone/>
                      </a:pPr>
                      <a:r>
                        <a:t/>
                      </a:r>
                      <a:endParaRPr b="1" sz="1500">
                        <a:solidFill>
                          <a:schemeClr val="dk2"/>
                        </a:solidFill>
                      </a:endParaRPr>
                    </a:p>
                  </a:txBody>
                  <a:tcPr marT="25725" marB="25725" marR="51425" marL="51425"/>
                </a:tc>
              </a:tr>
            </a:tbl>
          </a:graphicData>
        </a:graphic>
      </p:graphicFrame>
      <p:sp>
        <p:nvSpPr>
          <p:cNvPr id="380" name="Google Shape;380;p57"/>
          <p:cNvSpPr txBox="1"/>
          <p:nvPr/>
        </p:nvSpPr>
        <p:spPr>
          <a:xfrm>
            <a:off x="129210" y="1131027"/>
            <a:ext cx="8546638" cy="513519"/>
          </a:xfrm>
          <a:prstGeom prst="rect">
            <a:avLst/>
          </a:prstGeom>
          <a:noFill/>
          <a:ln cap="flat" cmpd="sng" w="9525">
            <a:solidFill>
              <a:srgbClr val="2E75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EFC14643 -	Study</a:t>
            </a:r>
            <a:r>
              <a:rPr b="0" lang="en-US" sz="2700">
                <a:solidFill>
                  <a:srgbClr val="525CA3"/>
                </a:solidFill>
                <a:latin typeface="Arial"/>
                <a:ea typeface="Arial"/>
                <a:cs typeface="Arial"/>
                <a:sym typeface="Arial"/>
              </a:rPr>
              <a:t> Selected countries/sites</a:t>
            </a:r>
            <a:endParaRPr b="0" sz="2600">
              <a:solidFill>
                <a:srgbClr val="525CA3"/>
              </a:solidFill>
              <a:latin typeface="Arial"/>
              <a:ea typeface="Arial"/>
              <a:cs typeface="Arial"/>
              <a:sym typeface="Arial"/>
            </a:endParaRPr>
          </a:p>
        </p:txBody>
      </p:sp>
      <p:sp>
        <p:nvSpPr>
          <p:cNvPr id="381" name="Google Shape;381;p57"/>
          <p:cNvSpPr/>
          <p:nvPr/>
        </p:nvSpPr>
        <p:spPr>
          <a:xfrm>
            <a:off x="3170582" y="2109580"/>
            <a:ext cx="5820138" cy="121187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rgbClr val="525CA3"/>
              </a:solidFill>
              <a:latin typeface="Arial"/>
              <a:ea typeface="Arial"/>
              <a:cs typeface="Arial"/>
              <a:sym typeface="Arial"/>
            </a:endParaRPr>
          </a:p>
          <a:p>
            <a:pPr indent="0" lvl="0" marL="0" marR="0" rtl="0" algn="ctr">
              <a:spcBef>
                <a:spcPts val="338"/>
              </a:spcBef>
              <a:spcAft>
                <a:spcPts val="0"/>
              </a:spcAft>
              <a:buNone/>
            </a:pPr>
            <a:r>
              <a:rPr b="1" lang="en-US" sz="1800">
                <a:solidFill>
                  <a:srgbClr val="525CA3"/>
                </a:solidFill>
                <a:latin typeface="Arial"/>
                <a:ea typeface="Arial"/>
                <a:cs typeface="Arial"/>
                <a:sym typeface="Arial"/>
              </a:rPr>
              <a:t>International, Multicenter Study</a:t>
            </a:r>
            <a:endParaRPr/>
          </a:p>
          <a:p>
            <a:pPr indent="0" lvl="0" marL="0" marR="0" rtl="0" algn="ctr">
              <a:spcBef>
                <a:spcPts val="338"/>
              </a:spcBef>
              <a:spcAft>
                <a:spcPts val="0"/>
              </a:spcAft>
              <a:buNone/>
            </a:pPr>
            <a:r>
              <a:rPr b="1" lang="en-US" sz="1800">
                <a:solidFill>
                  <a:srgbClr val="FF0000"/>
                </a:solidFill>
                <a:latin typeface="Arial"/>
                <a:ea typeface="Arial"/>
                <a:cs typeface="Arial"/>
                <a:sym typeface="Arial"/>
              </a:rPr>
              <a:t>Total : 25 countries</a:t>
            </a:r>
            <a:endParaRPr sz="1800">
              <a:solidFill>
                <a:srgbClr val="525CA3"/>
              </a:solidFill>
              <a:latin typeface="Arial"/>
              <a:ea typeface="Arial"/>
              <a:cs typeface="Arial"/>
              <a:sym typeface="Arial"/>
            </a:endParaRPr>
          </a:p>
          <a:p>
            <a:pPr indent="0" lvl="0" marL="0" marR="0" rtl="0" algn="ctr">
              <a:spcBef>
                <a:spcPts val="338"/>
              </a:spcBef>
              <a:spcAft>
                <a:spcPts val="0"/>
              </a:spcAft>
              <a:buNone/>
            </a:pPr>
            <a:r>
              <a:t/>
            </a:r>
            <a:endParaRPr b="1" sz="1125">
              <a:solidFill>
                <a:srgbClr val="525CA3"/>
              </a:solidFill>
              <a:latin typeface="Arial"/>
              <a:ea typeface="Arial"/>
              <a:cs typeface="Arial"/>
              <a:sym typeface="Arial"/>
            </a:endParaRPr>
          </a:p>
        </p:txBody>
      </p:sp>
      <p:sp>
        <p:nvSpPr>
          <p:cNvPr id="382" name="Google Shape;382;p57"/>
          <p:cNvSpPr/>
          <p:nvPr/>
        </p:nvSpPr>
        <p:spPr>
          <a:xfrm>
            <a:off x="3170582" y="3452735"/>
            <a:ext cx="5820137" cy="2200602"/>
          </a:xfrm>
          <a:prstGeom prst="rect">
            <a:avLst/>
          </a:prstGeom>
          <a:no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rgbClr val="FF0000"/>
              </a:solidFill>
              <a:latin typeface="Arial"/>
              <a:ea typeface="Arial"/>
              <a:cs typeface="Arial"/>
              <a:sym typeface="Arial"/>
            </a:endParaRPr>
          </a:p>
          <a:p>
            <a:pPr indent="0" lvl="0" marL="0" marR="0" rtl="0" algn="ctr">
              <a:spcBef>
                <a:spcPts val="338"/>
              </a:spcBef>
              <a:spcAft>
                <a:spcPts val="0"/>
              </a:spcAft>
              <a:buNone/>
            </a:pPr>
            <a:r>
              <a:rPr b="1" lang="en-US" sz="1800">
                <a:solidFill>
                  <a:srgbClr val="FF0000"/>
                </a:solidFill>
                <a:latin typeface="Arial"/>
                <a:ea typeface="Arial"/>
                <a:cs typeface="Arial"/>
                <a:sym typeface="Arial"/>
              </a:rPr>
              <a:t>Lebanon </a:t>
            </a:r>
            <a:r>
              <a:rPr b="1" lang="en-US" sz="1800">
                <a:solidFill>
                  <a:srgbClr val="525CA3"/>
                </a:solidFill>
                <a:latin typeface="Arial"/>
                <a:ea typeface="Arial"/>
                <a:cs typeface="Arial"/>
                <a:sym typeface="Arial"/>
              </a:rPr>
              <a:t>selected as </a:t>
            </a:r>
            <a:r>
              <a:rPr b="1" lang="en-US" sz="1800">
                <a:solidFill>
                  <a:srgbClr val="FF0000"/>
                </a:solidFill>
                <a:latin typeface="Arial"/>
                <a:ea typeface="Arial"/>
                <a:cs typeface="Arial"/>
                <a:sym typeface="Arial"/>
              </a:rPr>
              <a:t>Participating  Country </a:t>
            </a:r>
            <a:r>
              <a:rPr b="1" lang="en-US" sz="2100">
                <a:solidFill>
                  <a:srgbClr val="FF0000"/>
                </a:solidFill>
                <a:latin typeface="Arial"/>
                <a:ea typeface="Arial"/>
                <a:cs typeface="Arial"/>
                <a:sym typeface="Arial"/>
              </a:rPr>
              <a:t>:</a:t>
            </a:r>
            <a:endParaRPr/>
          </a:p>
          <a:p>
            <a:pPr indent="0" lvl="0" marL="0" marR="0" rtl="0" algn="ctr">
              <a:spcBef>
                <a:spcPts val="338"/>
              </a:spcBef>
              <a:spcAft>
                <a:spcPts val="0"/>
              </a:spcAft>
              <a:buNone/>
            </a:pPr>
            <a:r>
              <a:rPr lang="en-US" sz="1800">
                <a:solidFill>
                  <a:srgbClr val="525CA3"/>
                </a:solidFill>
                <a:latin typeface="Arial"/>
                <a:ea typeface="Arial"/>
                <a:cs typeface="Arial"/>
                <a:sym typeface="Arial"/>
              </a:rPr>
              <a:t>2 sites opened  :</a:t>
            </a:r>
            <a:endParaRPr/>
          </a:p>
          <a:p>
            <a:pPr indent="0" lvl="0" marL="0" marR="0" rtl="0" algn="ctr">
              <a:spcBef>
                <a:spcPts val="338"/>
              </a:spcBef>
              <a:spcAft>
                <a:spcPts val="0"/>
              </a:spcAft>
              <a:buNone/>
            </a:pPr>
            <a:r>
              <a:rPr b="1" lang="en-US" sz="1800">
                <a:solidFill>
                  <a:srgbClr val="525CA3"/>
                </a:solidFill>
                <a:latin typeface="Arial"/>
                <a:ea typeface="Arial"/>
                <a:cs typeface="Arial"/>
                <a:sym typeface="Arial"/>
              </a:rPr>
              <a:t>AUB</a:t>
            </a:r>
            <a:endParaRPr/>
          </a:p>
          <a:p>
            <a:pPr indent="0" lvl="0" marL="0" marR="0" rtl="0" algn="ctr">
              <a:spcBef>
                <a:spcPts val="338"/>
              </a:spcBef>
              <a:spcAft>
                <a:spcPts val="0"/>
              </a:spcAft>
              <a:buNone/>
            </a:pPr>
            <a:r>
              <a:rPr b="1" lang="en-US" sz="1800">
                <a:solidFill>
                  <a:srgbClr val="525CA3"/>
                </a:solidFill>
                <a:latin typeface="Arial"/>
                <a:ea typeface="Arial"/>
                <a:cs typeface="Arial"/>
                <a:sym typeface="Arial"/>
              </a:rPr>
              <a:t>SGHUMC</a:t>
            </a:r>
            <a:endParaRPr/>
          </a:p>
          <a:p>
            <a:pPr indent="0" lvl="0" marL="0" marR="0" rtl="0" algn="ctr">
              <a:spcBef>
                <a:spcPts val="338"/>
              </a:spcBef>
              <a:spcAft>
                <a:spcPts val="0"/>
              </a:spcAft>
              <a:buNone/>
            </a:pPr>
            <a:r>
              <a:rPr b="1" lang="en-US" sz="1800">
                <a:solidFill>
                  <a:srgbClr val="525CA3"/>
                </a:solidFill>
                <a:latin typeface="Arial"/>
                <a:ea typeface="Arial"/>
                <a:cs typeface="Arial"/>
                <a:sym typeface="Arial"/>
              </a:rPr>
              <a:t>Commitment = </a:t>
            </a:r>
            <a:r>
              <a:rPr b="1" lang="en-US" sz="1800">
                <a:solidFill>
                  <a:srgbClr val="FF0000"/>
                </a:solidFill>
                <a:latin typeface="Arial"/>
                <a:ea typeface="Arial"/>
                <a:cs typeface="Arial"/>
                <a:sym typeface="Arial"/>
              </a:rPr>
              <a:t>5 patients                                                           </a:t>
            </a:r>
            <a:r>
              <a:rPr b="1" lang="en-US" sz="1350">
                <a:solidFill>
                  <a:srgbClr val="525CA3"/>
                </a:solidFill>
                <a:latin typeface="Arial"/>
                <a:ea typeface="Arial"/>
                <a:cs typeface="Arial"/>
                <a:sym typeface="Arial"/>
              </a:rPr>
              <a:t>(to enter treatment period)</a:t>
            </a:r>
            <a:endParaRPr/>
          </a:p>
        </p:txBody>
      </p:sp>
      <p:pic>
        <p:nvPicPr>
          <p:cNvPr id="383" name="Google Shape;383;p57"/>
          <p:cNvPicPr preferRelativeResize="0"/>
          <p:nvPr/>
        </p:nvPicPr>
        <p:blipFill rotWithShape="1">
          <a:blip r:embed="rId3">
            <a:alphaModFix/>
          </a:blip>
          <a:srcRect b="0" l="0" r="0" t="0"/>
          <a:stretch/>
        </p:blipFill>
        <p:spPr>
          <a:xfrm>
            <a:off x="7089376" y="1131027"/>
            <a:ext cx="1797098" cy="513519"/>
          </a:xfrm>
          <a:prstGeom prst="rect">
            <a:avLst/>
          </a:prstGeom>
          <a:noFill/>
          <a:ln>
            <a:noFill/>
          </a:ln>
        </p:spPr>
      </p:pic>
      <p:sp>
        <p:nvSpPr>
          <p:cNvPr id="384" name="Google Shape;384;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8"/>
          <p:cNvSpPr txBox="1"/>
          <p:nvPr/>
        </p:nvSpPr>
        <p:spPr>
          <a:xfrm>
            <a:off x="280331" y="1131027"/>
            <a:ext cx="8704643" cy="589844"/>
          </a:xfrm>
          <a:prstGeom prst="rect">
            <a:avLst/>
          </a:prstGeom>
          <a:noFill/>
          <a:ln cap="flat" cmpd="sng" w="952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EFC14643 -	Study Rationale</a:t>
            </a:r>
            <a:endParaRPr/>
          </a:p>
        </p:txBody>
      </p:sp>
      <p:pic>
        <p:nvPicPr>
          <p:cNvPr id="390" name="Google Shape;390;p58"/>
          <p:cNvPicPr preferRelativeResize="0"/>
          <p:nvPr/>
        </p:nvPicPr>
        <p:blipFill rotWithShape="1">
          <a:blip r:embed="rId3">
            <a:alphaModFix/>
          </a:blip>
          <a:srcRect b="0" l="0" r="0" t="0"/>
          <a:stretch/>
        </p:blipFill>
        <p:spPr>
          <a:xfrm>
            <a:off x="6847377" y="1131027"/>
            <a:ext cx="2016292" cy="589844"/>
          </a:xfrm>
          <a:prstGeom prst="rect">
            <a:avLst/>
          </a:prstGeom>
          <a:noFill/>
          <a:ln>
            <a:noFill/>
          </a:ln>
        </p:spPr>
      </p:pic>
      <p:sp>
        <p:nvSpPr>
          <p:cNvPr id="391" name="Google Shape;391;p58"/>
          <p:cNvSpPr/>
          <p:nvPr/>
        </p:nvSpPr>
        <p:spPr>
          <a:xfrm>
            <a:off x="280332" y="2149338"/>
            <a:ext cx="8583336" cy="334707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2F5496"/>
              </a:solidFill>
              <a:latin typeface="Arial"/>
              <a:ea typeface="Arial"/>
              <a:cs typeface="Arial"/>
              <a:sym typeface="Arial"/>
            </a:endParaRPr>
          </a:p>
          <a:p>
            <a:pPr indent="-257175" lvl="0" marL="257175" marR="0" rtl="0" algn="l">
              <a:spcBef>
                <a:spcPts val="0"/>
              </a:spcBef>
              <a:spcAft>
                <a:spcPts val="0"/>
              </a:spcAft>
              <a:buClr>
                <a:srgbClr val="2F5496"/>
              </a:buClr>
              <a:buSzPts val="1800"/>
              <a:buFont typeface="Noto Sans Symbols"/>
              <a:buChar char="⮚"/>
            </a:pPr>
            <a:r>
              <a:rPr lang="en-US" sz="1800">
                <a:solidFill>
                  <a:srgbClr val="2F5496"/>
                </a:solidFill>
                <a:latin typeface="Arial"/>
                <a:ea typeface="Arial"/>
                <a:cs typeface="Arial"/>
                <a:sym typeface="Arial"/>
              </a:rPr>
              <a:t>Not all patients can achieve </a:t>
            </a:r>
            <a:r>
              <a:rPr lang="en-US" sz="1800">
                <a:solidFill>
                  <a:srgbClr val="FF0000"/>
                </a:solidFill>
                <a:latin typeface="Arial"/>
                <a:ea typeface="Arial"/>
                <a:cs typeface="Arial"/>
                <a:sym typeface="Arial"/>
              </a:rPr>
              <a:t>target LDL-C </a:t>
            </a:r>
            <a:r>
              <a:rPr lang="en-US" sz="1800">
                <a:solidFill>
                  <a:srgbClr val="2F5496"/>
                </a:solidFill>
                <a:latin typeface="Arial"/>
                <a:ea typeface="Arial"/>
                <a:cs typeface="Arial"/>
                <a:sym typeface="Arial"/>
              </a:rPr>
              <a:t>reductions with currently available LMTs</a:t>
            </a:r>
            <a:endParaRPr/>
          </a:p>
          <a:p>
            <a:pPr indent="0" lvl="1" marL="457200" marR="0" rtl="0" algn="l">
              <a:spcBef>
                <a:spcPts val="0"/>
              </a:spcBef>
              <a:spcAft>
                <a:spcPts val="0"/>
              </a:spcAft>
              <a:buNone/>
            </a:pPr>
            <a:r>
              <a:t/>
            </a:r>
            <a:endParaRPr b="0" i="0" sz="1800" u="none" cap="none" strike="noStrike">
              <a:solidFill>
                <a:srgbClr val="2F5496"/>
              </a:solidFill>
              <a:latin typeface="Arial"/>
              <a:ea typeface="Arial"/>
              <a:cs typeface="Arial"/>
              <a:sym typeface="Arial"/>
            </a:endParaRPr>
          </a:p>
          <a:p>
            <a:pPr indent="-257175" lvl="0" marL="257175" marR="0" rtl="0" algn="l">
              <a:spcBef>
                <a:spcPts val="0"/>
              </a:spcBef>
              <a:spcAft>
                <a:spcPts val="0"/>
              </a:spcAft>
              <a:buClr>
                <a:srgbClr val="2F5496"/>
              </a:buClr>
              <a:buSzPts val="1800"/>
              <a:buFont typeface="Noto Sans Symbols"/>
              <a:buChar char="⮚"/>
            </a:pPr>
            <a:r>
              <a:rPr lang="en-US" sz="1800">
                <a:solidFill>
                  <a:srgbClr val="2F5496"/>
                </a:solidFill>
                <a:latin typeface="Arial"/>
                <a:ea typeface="Arial"/>
                <a:cs typeface="Arial"/>
                <a:sym typeface="Arial"/>
              </a:rPr>
              <a:t>There is an </a:t>
            </a:r>
            <a:r>
              <a:rPr b="1" lang="en-US" sz="1800">
                <a:solidFill>
                  <a:srgbClr val="FF0000"/>
                </a:solidFill>
                <a:latin typeface="Arial"/>
                <a:ea typeface="Arial"/>
                <a:cs typeface="Arial"/>
                <a:sym typeface="Arial"/>
              </a:rPr>
              <a:t>“Identified unmet medical need” </a:t>
            </a:r>
            <a:r>
              <a:rPr lang="en-US" sz="1800">
                <a:solidFill>
                  <a:srgbClr val="FF0000"/>
                </a:solidFill>
                <a:latin typeface="Arial"/>
                <a:ea typeface="Arial"/>
                <a:cs typeface="Arial"/>
                <a:sym typeface="Arial"/>
              </a:rPr>
              <a:t>:</a:t>
            </a:r>
            <a:endParaRPr/>
          </a:p>
          <a:p>
            <a:pPr indent="0" lvl="0" marL="0" marR="0" rtl="0" algn="l">
              <a:spcBef>
                <a:spcPts val="0"/>
              </a:spcBef>
              <a:spcAft>
                <a:spcPts val="0"/>
              </a:spcAft>
              <a:buNone/>
            </a:pPr>
            <a:r>
              <a:t/>
            </a:r>
            <a:endParaRPr sz="1800">
              <a:solidFill>
                <a:srgbClr val="FF0000"/>
              </a:solidFill>
              <a:latin typeface="Arial"/>
              <a:ea typeface="Arial"/>
              <a:cs typeface="Arial"/>
              <a:sym typeface="Arial"/>
            </a:endParaRPr>
          </a:p>
          <a:p>
            <a:pPr indent="0" lvl="0" marL="0" marR="0" rtl="0" algn="l">
              <a:spcBef>
                <a:spcPts val="0"/>
              </a:spcBef>
              <a:spcAft>
                <a:spcPts val="0"/>
              </a:spcAft>
              <a:buNone/>
            </a:pPr>
            <a:r>
              <a:rPr lang="en-US" sz="1800">
                <a:solidFill>
                  <a:srgbClr val="FF0000"/>
                </a:solidFill>
                <a:latin typeface="Arial"/>
                <a:ea typeface="Arial"/>
                <a:cs typeface="Arial"/>
                <a:sym typeface="Arial"/>
              </a:rPr>
              <a:t> </a:t>
            </a:r>
            <a:r>
              <a:rPr lang="en-US" sz="1800">
                <a:solidFill>
                  <a:srgbClr val="2F5496"/>
                </a:solidFill>
                <a:latin typeface="Arial"/>
                <a:ea typeface="Arial"/>
                <a:cs typeface="Arial"/>
                <a:sym typeface="Arial"/>
              </a:rPr>
              <a:t>  </a:t>
            </a:r>
            <a:r>
              <a:rPr lang="en-US" sz="1800">
                <a:solidFill>
                  <a:srgbClr val="FF0000"/>
                </a:solidFill>
                <a:latin typeface="Arial"/>
                <a:ea typeface="Arial"/>
                <a:cs typeface="Arial"/>
                <a:sym typeface="Arial"/>
              </a:rPr>
              <a:t>HeFH</a:t>
            </a:r>
            <a:r>
              <a:rPr lang="en-US" sz="1800">
                <a:solidFill>
                  <a:srgbClr val="2F5496"/>
                </a:solidFill>
                <a:latin typeface="Arial"/>
                <a:ea typeface="Arial"/>
                <a:cs typeface="Arial"/>
                <a:sym typeface="Arial"/>
              </a:rPr>
              <a:t>  Dyslipidemic </a:t>
            </a:r>
            <a:r>
              <a:rPr lang="en-US" sz="1800">
                <a:solidFill>
                  <a:srgbClr val="FF0000"/>
                </a:solidFill>
                <a:latin typeface="Arial"/>
                <a:ea typeface="Arial"/>
                <a:cs typeface="Arial"/>
                <a:sym typeface="Arial"/>
              </a:rPr>
              <a:t>Kids</a:t>
            </a:r>
            <a:r>
              <a:rPr lang="en-US" sz="1800">
                <a:solidFill>
                  <a:srgbClr val="2F5496"/>
                </a:solidFill>
                <a:latin typeface="Arial"/>
                <a:ea typeface="Arial"/>
                <a:cs typeface="Arial"/>
                <a:sym typeface="Arial"/>
              </a:rPr>
              <a:t> treated with the optimal or tolerated stable dose of Statins* (+/- other LMT) and still </a:t>
            </a:r>
            <a:r>
              <a:rPr lang="en-US" sz="1800">
                <a:solidFill>
                  <a:srgbClr val="FF0000"/>
                </a:solidFill>
                <a:latin typeface="Arial"/>
                <a:ea typeface="Arial"/>
                <a:cs typeface="Arial"/>
                <a:sym typeface="Arial"/>
              </a:rPr>
              <a:t>uncontrolled (LDL≥ 130 mg/dl)</a:t>
            </a:r>
            <a:r>
              <a:rPr lang="en-US" sz="1800">
                <a:solidFill>
                  <a:srgbClr val="2F5496"/>
                </a:solidFill>
                <a:latin typeface="Arial"/>
                <a:ea typeface="Arial"/>
                <a:cs typeface="Arial"/>
                <a:sym typeface="Arial"/>
              </a:rPr>
              <a:t>. </a:t>
            </a:r>
            <a:endParaRPr/>
          </a:p>
          <a:p>
            <a:pPr indent="0" lvl="0" marL="0" marR="0" rtl="0" algn="l">
              <a:spcBef>
                <a:spcPts val="0"/>
              </a:spcBef>
              <a:spcAft>
                <a:spcPts val="0"/>
              </a:spcAft>
              <a:buNone/>
            </a:pPr>
            <a:r>
              <a:rPr lang="en-US" sz="1800">
                <a:solidFill>
                  <a:srgbClr val="2F5496"/>
                </a:solidFill>
                <a:latin typeface="Arial"/>
                <a:ea typeface="Arial"/>
                <a:cs typeface="Arial"/>
                <a:sym typeface="Arial"/>
              </a:rPr>
              <a:t>                                                        </a:t>
            </a:r>
            <a:endParaRPr/>
          </a:p>
          <a:p>
            <a:pPr indent="0" lvl="0" marL="0" marR="0" rtl="0" algn="l">
              <a:spcBef>
                <a:spcPts val="0"/>
              </a:spcBef>
              <a:spcAft>
                <a:spcPts val="0"/>
              </a:spcAft>
              <a:buNone/>
            </a:pPr>
            <a:r>
              <a:rPr lang="en-US" sz="1800">
                <a:solidFill>
                  <a:srgbClr val="2F5496"/>
                </a:solidFill>
                <a:latin typeface="Arial"/>
                <a:ea typeface="Arial"/>
                <a:cs typeface="Arial"/>
                <a:sym typeface="Arial"/>
              </a:rPr>
              <a:t>This group of Pediatric Patients can be addressed by adding alirocumab to their LDL-C lowering therapies through this R &amp; D study.</a:t>
            </a:r>
            <a:endParaRPr/>
          </a:p>
          <a:p>
            <a:pPr indent="0" lvl="0" marL="0" marR="0" rtl="0" algn="l">
              <a:spcBef>
                <a:spcPts val="0"/>
              </a:spcBef>
              <a:spcAft>
                <a:spcPts val="0"/>
              </a:spcAft>
              <a:buNone/>
            </a:pPr>
            <a:r>
              <a:rPr lang="en-US" sz="1800">
                <a:solidFill>
                  <a:srgbClr val="2F5496"/>
                </a:solidFill>
                <a:latin typeface="Arial"/>
                <a:ea typeface="Arial"/>
                <a:cs typeface="Arial"/>
                <a:sym typeface="Arial"/>
              </a:rPr>
              <a:t>  *</a:t>
            </a:r>
            <a:r>
              <a:rPr i="1" lang="en-US" sz="1350">
                <a:solidFill>
                  <a:srgbClr val="2F5496"/>
                </a:solidFill>
                <a:latin typeface="Arial"/>
                <a:ea typeface="Arial"/>
                <a:cs typeface="Arial"/>
                <a:sym typeface="Arial"/>
              </a:rPr>
              <a:t>or other LMT in case of Intolerance to Statins</a:t>
            </a:r>
            <a:endParaRPr i="1" sz="1800">
              <a:solidFill>
                <a:srgbClr val="2F5496"/>
              </a:solidFill>
              <a:latin typeface="Arial"/>
              <a:ea typeface="Arial"/>
              <a:cs typeface="Arial"/>
              <a:sym typeface="Arial"/>
            </a:endParaRPr>
          </a:p>
        </p:txBody>
      </p:sp>
      <p:sp>
        <p:nvSpPr>
          <p:cNvPr id="392" name="Google Shape;392;p58"/>
          <p:cNvSpPr/>
          <p:nvPr/>
        </p:nvSpPr>
        <p:spPr>
          <a:xfrm>
            <a:off x="3985592" y="4326007"/>
            <a:ext cx="34289" cy="228600"/>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393" name="Google Shape;393;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9"/>
          <p:cNvSpPr txBox="1"/>
          <p:nvPr/>
        </p:nvSpPr>
        <p:spPr>
          <a:xfrm>
            <a:off x="280331" y="1131027"/>
            <a:ext cx="8724521" cy="664202"/>
          </a:xfrm>
          <a:prstGeom prst="rect">
            <a:avLst/>
          </a:prstGeom>
          <a:noFill/>
          <a:ln cap="flat" cmpd="sng" w="9525">
            <a:solidFill>
              <a:srgbClr val="2E75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EFC14643 -	Study objectives</a:t>
            </a:r>
            <a:endParaRPr b="0" sz="2600">
              <a:solidFill>
                <a:srgbClr val="525CA3"/>
              </a:solidFill>
              <a:latin typeface="Arial"/>
              <a:ea typeface="Arial"/>
              <a:cs typeface="Arial"/>
              <a:sym typeface="Arial"/>
            </a:endParaRPr>
          </a:p>
        </p:txBody>
      </p:sp>
      <p:pic>
        <p:nvPicPr>
          <p:cNvPr id="399" name="Google Shape;399;p59"/>
          <p:cNvPicPr preferRelativeResize="0"/>
          <p:nvPr/>
        </p:nvPicPr>
        <p:blipFill rotWithShape="1">
          <a:blip r:embed="rId3">
            <a:alphaModFix/>
          </a:blip>
          <a:srcRect b="0" l="0" r="0" t="0"/>
          <a:stretch/>
        </p:blipFill>
        <p:spPr>
          <a:xfrm>
            <a:off x="7364895" y="1139790"/>
            <a:ext cx="1709422" cy="697741"/>
          </a:xfrm>
          <a:prstGeom prst="rect">
            <a:avLst/>
          </a:prstGeom>
          <a:noFill/>
          <a:ln>
            <a:noFill/>
          </a:ln>
        </p:spPr>
      </p:pic>
      <p:sp>
        <p:nvSpPr>
          <p:cNvPr id="400" name="Google Shape;400;p59"/>
          <p:cNvSpPr/>
          <p:nvPr/>
        </p:nvSpPr>
        <p:spPr>
          <a:xfrm>
            <a:off x="327992" y="1837530"/>
            <a:ext cx="8676860" cy="4049827"/>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a:p>
            <a:pPr indent="0" lvl="0" marL="0" marR="0" rtl="0" algn="l">
              <a:spcBef>
                <a:spcPts val="450"/>
              </a:spcBef>
              <a:spcAft>
                <a:spcPts val="0"/>
              </a:spcAft>
              <a:buNone/>
            </a:pPr>
            <a:r>
              <a:rPr lang="en-US" sz="1800" u="sng">
                <a:solidFill>
                  <a:srgbClr val="525CA3"/>
                </a:solidFill>
                <a:latin typeface="Arial"/>
                <a:ea typeface="Arial"/>
                <a:cs typeface="Arial"/>
                <a:sym typeface="Arial"/>
              </a:rPr>
              <a:t>Primary Objective:</a:t>
            </a:r>
            <a:endParaRPr/>
          </a:p>
          <a:p>
            <a:pPr indent="0" lvl="0" marL="0" marR="0" rtl="0" algn="l">
              <a:spcBef>
                <a:spcPts val="450"/>
              </a:spcBef>
              <a:spcAft>
                <a:spcPts val="0"/>
              </a:spcAft>
              <a:buNone/>
            </a:pPr>
            <a:r>
              <a:rPr lang="en-US" sz="1800">
                <a:solidFill>
                  <a:srgbClr val="FF0000"/>
                </a:solidFill>
                <a:latin typeface="Arial"/>
                <a:ea typeface="Arial"/>
                <a:cs typeface="Arial"/>
                <a:sym typeface="Arial"/>
              </a:rPr>
              <a:t> </a:t>
            </a:r>
            <a:r>
              <a:rPr b="1" lang="en-US" sz="1800">
                <a:solidFill>
                  <a:srgbClr val="FF0000"/>
                </a:solidFill>
                <a:latin typeface="Arial"/>
                <a:ea typeface="Arial"/>
                <a:cs typeface="Arial"/>
                <a:sym typeface="Arial"/>
              </a:rPr>
              <a:t>Efficacy</a:t>
            </a:r>
            <a:r>
              <a:rPr lang="en-US" sz="1800">
                <a:solidFill>
                  <a:srgbClr val="2F5496"/>
                </a:solidFill>
                <a:latin typeface="Arial"/>
                <a:ea typeface="Arial"/>
                <a:cs typeface="Arial"/>
                <a:sym typeface="Arial"/>
              </a:rPr>
              <a:t> of alirocumab administered Q2W </a:t>
            </a:r>
            <a:r>
              <a:rPr lang="en-US" sz="1800" u="sng">
                <a:solidFill>
                  <a:srgbClr val="FF0000"/>
                </a:solidFill>
                <a:latin typeface="Arial"/>
                <a:ea typeface="Arial"/>
                <a:cs typeface="Arial"/>
                <a:sym typeface="Arial"/>
              </a:rPr>
              <a:t>and Q4W</a:t>
            </a:r>
            <a:r>
              <a:rPr lang="en-US" sz="1800" u="sng">
                <a:solidFill>
                  <a:srgbClr val="2F5496"/>
                </a:solidFill>
                <a:latin typeface="Arial"/>
                <a:ea typeface="Arial"/>
                <a:cs typeface="Arial"/>
                <a:sym typeface="Arial"/>
              </a:rPr>
              <a:t> </a:t>
            </a:r>
            <a:r>
              <a:rPr lang="en-US" sz="1800">
                <a:solidFill>
                  <a:srgbClr val="2F5496"/>
                </a:solidFill>
                <a:latin typeface="Arial"/>
                <a:ea typeface="Arial"/>
                <a:cs typeface="Arial"/>
                <a:sym typeface="Arial"/>
              </a:rPr>
              <a:t>versus placebo after 24 weeks of double-blind (DB) treatment </a:t>
            </a:r>
            <a:r>
              <a:rPr lang="en-US" sz="1800">
                <a:solidFill>
                  <a:srgbClr val="FF0000"/>
                </a:solidFill>
                <a:latin typeface="Arial"/>
                <a:ea typeface="Arial"/>
                <a:cs typeface="Arial"/>
                <a:sym typeface="Arial"/>
              </a:rPr>
              <a:t>on LDL-C levels </a:t>
            </a:r>
            <a:r>
              <a:rPr lang="en-US" sz="1800">
                <a:solidFill>
                  <a:srgbClr val="2F5496"/>
                </a:solidFill>
                <a:latin typeface="Arial"/>
                <a:ea typeface="Arial"/>
                <a:cs typeface="Arial"/>
                <a:sym typeface="Arial"/>
              </a:rPr>
              <a:t>in patients with HeFH 8 to 17 years of age on optimal stable daily dose of statin therapy ± other lipid modifying therapies (LMTs) or a stable dose of non-statin LMTs in case of intolerance to statins</a:t>
            </a:r>
            <a:endParaRPr/>
          </a:p>
          <a:p>
            <a:pPr indent="0" lvl="0" marL="0" marR="0" rtl="0" algn="l">
              <a:spcBef>
                <a:spcPts val="450"/>
              </a:spcBef>
              <a:spcAft>
                <a:spcPts val="0"/>
              </a:spcAft>
              <a:buNone/>
            </a:pPr>
            <a:r>
              <a:t/>
            </a:r>
            <a:endParaRPr sz="1800">
              <a:solidFill>
                <a:srgbClr val="2F5496"/>
              </a:solidFill>
              <a:latin typeface="Arial"/>
              <a:ea typeface="Arial"/>
              <a:cs typeface="Arial"/>
              <a:sym typeface="Arial"/>
            </a:endParaRPr>
          </a:p>
          <a:p>
            <a:pPr indent="0" lvl="0" marL="0" marR="0" rtl="0" algn="l">
              <a:spcBef>
                <a:spcPts val="450"/>
              </a:spcBef>
              <a:spcAft>
                <a:spcPts val="0"/>
              </a:spcAft>
              <a:buNone/>
            </a:pPr>
            <a:r>
              <a:rPr lang="en-US" sz="1800" u="sng">
                <a:solidFill>
                  <a:srgbClr val="525CA3"/>
                </a:solidFill>
                <a:latin typeface="Arial"/>
                <a:ea typeface="Arial"/>
                <a:cs typeface="Arial"/>
                <a:sym typeface="Arial"/>
              </a:rPr>
              <a:t>Main secondary &amp; other objectives: </a:t>
            </a:r>
            <a:endParaRPr/>
          </a:p>
          <a:p>
            <a:pPr indent="0" lvl="0" marL="0" marR="0" rtl="0" algn="l">
              <a:spcBef>
                <a:spcPts val="450"/>
              </a:spcBef>
              <a:spcAft>
                <a:spcPts val="0"/>
              </a:spcAft>
              <a:buNone/>
            </a:pPr>
            <a:r>
              <a:rPr lang="en-US" sz="1800">
                <a:solidFill>
                  <a:srgbClr val="FF0000"/>
                </a:solidFill>
                <a:latin typeface="Arial"/>
                <a:ea typeface="Arial"/>
                <a:cs typeface="Arial"/>
                <a:sym typeface="Arial"/>
              </a:rPr>
              <a:t>-Safety and tolerability</a:t>
            </a:r>
            <a:r>
              <a:rPr lang="en-US" sz="1800">
                <a:solidFill>
                  <a:srgbClr val="2F5496"/>
                </a:solidFill>
                <a:latin typeface="Arial"/>
                <a:ea typeface="Arial"/>
                <a:cs typeface="Arial"/>
                <a:sym typeface="Arial"/>
              </a:rPr>
              <a:t> of alirocumab after 24 weeks of treatment in comparison with placebo. (besides some others Parameters of efficacy)</a:t>
            </a:r>
            <a:endParaRPr/>
          </a:p>
          <a:p>
            <a:pPr indent="0" lvl="0" marL="0" marR="0" rtl="0" algn="l">
              <a:spcBef>
                <a:spcPts val="450"/>
              </a:spcBef>
              <a:spcAft>
                <a:spcPts val="0"/>
              </a:spcAft>
              <a:buNone/>
            </a:pPr>
            <a:r>
              <a:rPr lang="en-US" sz="1800">
                <a:solidFill>
                  <a:srgbClr val="2F5496"/>
                </a:solidFill>
                <a:latin typeface="Arial"/>
                <a:ea typeface="Arial"/>
                <a:cs typeface="Arial"/>
                <a:sym typeface="Arial"/>
              </a:rPr>
              <a:t>-</a:t>
            </a:r>
            <a:r>
              <a:rPr lang="en-US" sz="1800">
                <a:solidFill>
                  <a:srgbClr val="FF0000"/>
                </a:solidFill>
                <a:latin typeface="Arial"/>
                <a:ea typeface="Arial"/>
                <a:cs typeface="Arial"/>
                <a:sym typeface="Arial"/>
              </a:rPr>
              <a:t>Pharmacokinetics</a:t>
            </a:r>
            <a:r>
              <a:rPr lang="en-US" sz="1800">
                <a:solidFill>
                  <a:srgbClr val="2F5496"/>
                </a:solidFill>
                <a:latin typeface="Arial"/>
                <a:ea typeface="Arial"/>
                <a:cs typeface="Arial"/>
                <a:sym typeface="Arial"/>
              </a:rPr>
              <a:t> (PK) of alirocumab.</a:t>
            </a:r>
            <a:endParaRPr/>
          </a:p>
          <a:p>
            <a:pPr indent="0" lvl="0" marL="0" marR="0" rtl="0" algn="l">
              <a:spcBef>
                <a:spcPts val="450"/>
              </a:spcBef>
              <a:spcAft>
                <a:spcPts val="0"/>
              </a:spcAft>
              <a:buNone/>
            </a:pPr>
            <a:r>
              <a:t/>
            </a:r>
            <a:endParaRPr sz="1500">
              <a:solidFill>
                <a:srgbClr val="000000"/>
              </a:solidFill>
              <a:latin typeface="Calibri"/>
              <a:ea typeface="Calibri"/>
              <a:cs typeface="Calibri"/>
              <a:sym typeface="Calibri"/>
            </a:endParaRPr>
          </a:p>
        </p:txBody>
      </p:sp>
      <p:pic>
        <p:nvPicPr>
          <p:cNvPr id="401" name="Google Shape;401;p59"/>
          <p:cNvPicPr preferRelativeResize="0"/>
          <p:nvPr/>
        </p:nvPicPr>
        <p:blipFill rotWithShape="1">
          <a:blip r:embed="rId4">
            <a:alphaModFix/>
          </a:blip>
          <a:srcRect b="0" l="0" r="0" t="0"/>
          <a:stretch/>
        </p:blipFill>
        <p:spPr>
          <a:xfrm>
            <a:off x="5287617" y="1088725"/>
            <a:ext cx="1051852" cy="655440"/>
          </a:xfrm>
          <a:prstGeom prst="rect">
            <a:avLst/>
          </a:prstGeom>
          <a:noFill/>
          <a:ln>
            <a:noFill/>
          </a:ln>
        </p:spPr>
      </p:pic>
      <p:sp>
        <p:nvSpPr>
          <p:cNvPr id="402" name="Google Shape;402;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60"/>
          <p:cNvSpPr txBox="1"/>
          <p:nvPr/>
        </p:nvSpPr>
        <p:spPr>
          <a:xfrm>
            <a:off x="280331" y="1131026"/>
            <a:ext cx="8745683" cy="680381"/>
          </a:xfrm>
          <a:prstGeom prst="rect">
            <a:avLst/>
          </a:prstGeom>
          <a:noFill/>
          <a:ln cap="flat" cmpd="sng" w="9525">
            <a:solidFill>
              <a:srgbClr val="2E75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EFC14643 -	Mode of Action of Alirocumab</a:t>
            </a:r>
            <a:endParaRPr/>
          </a:p>
        </p:txBody>
      </p:sp>
      <p:pic>
        <p:nvPicPr>
          <p:cNvPr id="408" name="Google Shape;408;p60"/>
          <p:cNvPicPr preferRelativeResize="0"/>
          <p:nvPr/>
        </p:nvPicPr>
        <p:blipFill rotWithShape="1">
          <a:blip r:embed="rId3">
            <a:alphaModFix/>
          </a:blip>
          <a:srcRect b="0" l="0" r="0" t="0"/>
          <a:stretch/>
        </p:blipFill>
        <p:spPr>
          <a:xfrm>
            <a:off x="7136894" y="1131027"/>
            <a:ext cx="1889118" cy="589844"/>
          </a:xfrm>
          <a:prstGeom prst="rect">
            <a:avLst/>
          </a:prstGeom>
          <a:noFill/>
          <a:ln>
            <a:noFill/>
          </a:ln>
        </p:spPr>
      </p:pic>
      <p:sp>
        <p:nvSpPr>
          <p:cNvPr id="409" name="Google Shape;409;p60"/>
          <p:cNvSpPr/>
          <p:nvPr/>
        </p:nvSpPr>
        <p:spPr>
          <a:xfrm>
            <a:off x="245673" y="2095581"/>
            <a:ext cx="8652654" cy="507831"/>
          </a:xfrm>
          <a:prstGeom prst="rect">
            <a:avLst/>
          </a:prstGeom>
          <a:no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rgbClr val="525CA3"/>
                </a:solidFill>
                <a:latin typeface="Arial"/>
                <a:ea typeface="Arial"/>
                <a:cs typeface="Arial"/>
                <a:sym typeface="Arial"/>
              </a:rPr>
              <a:t>                      Fully human monoclonal antibody </a:t>
            </a:r>
            <a:r>
              <a:rPr lang="en-US" sz="1350">
                <a:solidFill>
                  <a:srgbClr val="FF0000"/>
                </a:solidFill>
                <a:latin typeface="Arial"/>
                <a:ea typeface="Arial"/>
                <a:cs typeface="Arial"/>
                <a:sym typeface="Arial"/>
              </a:rPr>
              <a:t>anti-PCSK-9  (</a:t>
            </a:r>
            <a:r>
              <a:rPr lang="en-US" sz="1350">
                <a:solidFill>
                  <a:srgbClr val="000000"/>
                </a:solidFill>
                <a:latin typeface="Calibri"/>
                <a:ea typeface="Calibri"/>
                <a:cs typeface="Calibri"/>
                <a:sym typeface="Calibri"/>
              </a:rPr>
              <a:t>proprotein convertase subtilisin kexin type 9) </a:t>
            </a:r>
            <a:endParaRPr b="1" sz="1350">
              <a:solidFill>
                <a:srgbClr val="FF0000"/>
              </a:solidFill>
              <a:latin typeface="Calibri"/>
              <a:ea typeface="Calibri"/>
              <a:cs typeface="Calibri"/>
              <a:sym typeface="Calibri"/>
            </a:endParaRPr>
          </a:p>
          <a:p>
            <a:pPr indent="0" lvl="0" marL="0" marR="0" rtl="0" algn="l">
              <a:spcBef>
                <a:spcPts val="0"/>
              </a:spcBef>
              <a:spcAft>
                <a:spcPts val="0"/>
              </a:spcAft>
              <a:buNone/>
            </a:pPr>
            <a:r>
              <a:rPr lang="en-US" sz="1350">
                <a:solidFill>
                  <a:srgbClr val="FF0000"/>
                </a:solidFill>
                <a:latin typeface="Arial"/>
                <a:ea typeface="Arial"/>
                <a:cs typeface="Arial"/>
                <a:sym typeface="Arial"/>
              </a:rPr>
              <a:t>                                                                             anti-PCSK-9 </a:t>
            </a:r>
            <a:r>
              <a:rPr lang="en-US" sz="1350">
                <a:solidFill>
                  <a:srgbClr val="000000"/>
                </a:solidFill>
                <a:latin typeface="Calibri"/>
                <a:ea typeface="Calibri"/>
                <a:cs typeface="Calibri"/>
                <a:sym typeface="Calibri"/>
              </a:rPr>
              <a:t>is highly expressed in the liver</a:t>
            </a:r>
            <a:endParaRPr sz="1350">
              <a:solidFill>
                <a:srgbClr val="FF0000"/>
              </a:solidFill>
              <a:latin typeface="Arial"/>
              <a:ea typeface="Arial"/>
              <a:cs typeface="Arial"/>
              <a:sym typeface="Arial"/>
            </a:endParaRPr>
          </a:p>
        </p:txBody>
      </p:sp>
      <p:sp>
        <p:nvSpPr>
          <p:cNvPr id="410" name="Google Shape;410;p60"/>
          <p:cNvSpPr/>
          <p:nvPr/>
        </p:nvSpPr>
        <p:spPr>
          <a:xfrm>
            <a:off x="199157" y="2676111"/>
            <a:ext cx="8745686" cy="2793072"/>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a:p>
            <a:pPr indent="0" lvl="0" marL="0" marR="0" rtl="0" algn="l">
              <a:spcBef>
                <a:spcPts val="0"/>
              </a:spcBef>
              <a:spcAft>
                <a:spcPts val="0"/>
              </a:spcAft>
              <a:buNone/>
            </a:pPr>
            <a:r>
              <a:rPr lang="en-US" sz="1350">
                <a:solidFill>
                  <a:srgbClr val="000000"/>
                </a:solidFill>
                <a:latin typeface="Calibri"/>
                <a:ea typeface="Calibri"/>
                <a:cs typeface="Calibri"/>
                <a:sym typeface="Calibri"/>
              </a:rPr>
              <a:t>Once </a:t>
            </a:r>
            <a:r>
              <a:rPr lang="en-US" sz="1350">
                <a:solidFill>
                  <a:srgbClr val="FF0000"/>
                </a:solidFill>
                <a:latin typeface="Calibri"/>
                <a:ea typeface="Calibri"/>
                <a:cs typeface="Calibri"/>
                <a:sym typeface="Calibri"/>
              </a:rPr>
              <a:t>PCSK9</a:t>
            </a:r>
            <a:r>
              <a:rPr lang="en-US" sz="1350">
                <a:solidFill>
                  <a:srgbClr val="000000"/>
                </a:solidFill>
                <a:latin typeface="Calibri"/>
                <a:ea typeface="Calibri"/>
                <a:cs typeface="Calibri"/>
                <a:sym typeface="Calibri"/>
              </a:rPr>
              <a:t> is secreted into plasma it directly </a:t>
            </a:r>
            <a:r>
              <a:rPr lang="en-US" sz="1350">
                <a:solidFill>
                  <a:srgbClr val="FF0000"/>
                </a:solidFill>
                <a:latin typeface="Calibri"/>
                <a:ea typeface="Calibri"/>
                <a:cs typeface="Calibri"/>
                <a:sym typeface="Calibri"/>
              </a:rPr>
              <a:t>binds to the LDLR (LDL Receptor) </a:t>
            </a:r>
            <a:r>
              <a:rPr lang="en-US" sz="1350">
                <a:solidFill>
                  <a:srgbClr val="000000"/>
                </a:solidFill>
                <a:latin typeface="Calibri"/>
                <a:ea typeface="Calibri"/>
                <a:cs typeface="Calibri"/>
                <a:sym typeface="Calibri"/>
              </a:rPr>
              <a:t>and promotes its degradation. </a:t>
            </a:r>
            <a:endParaRPr/>
          </a:p>
          <a:p>
            <a:pPr indent="0" lvl="0" marL="0" marR="0" rtl="0" algn="l">
              <a:spcBef>
                <a:spcPts val="0"/>
              </a:spcBef>
              <a:spcAft>
                <a:spcPts val="0"/>
              </a:spcAft>
              <a:buNone/>
            </a:pPr>
            <a:r>
              <a:rPr lang="en-US" sz="1350">
                <a:solidFill>
                  <a:srgbClr val="000000"/>
                </a:solidFill>
                <a:latin typeface="Calibri"/>
                <a:ea typeface="Calibri"/>
                <a:cs typeface="Calibri"/>
                <a:sym typeface="Calibri"/>
              </a:rPr>
              <a:t>The increased degradation of LDLRs leads to a reduced low density lipoprotein cholesterol (LDL-C) removal and, therefore </a:t>
            </a:r>
            <a:r>
              <a:rPr lang="en-US" sz="1350">
                <a:solidFill>
                  <a:srgbClr val="FF0000"/>
                </a:solidFill>
                <a:latin typeface="Calibri"/>
                <a:ea typeface="Calibri"/>
                <a:cs typeface="Calibri"/>
                <a:sym typeface="Calibri"/>
              </a:rPr>
              <a:t>higher LDL-C circulating levels.</a:t>
            </a:r>
            <a:r>
              <a:rPr b="1" lang="en-US" sz="1350">
                <a:solidFill>
                  <a:srgbClr val="FF0000"/>
                </a:solidFill>
                <a:latin typeface="Calibri"/>
                <a:ea typeface="Calibri"/>
                <a:cs typeface="Calibri"/>
                <a:sym typeface="Calibri"/>
              </a:rPr>
              <a:t> </a:t>
            </a:r>
            <a:endParaRPr/>
          </a:p>
          <a:p>
            <a:pPr indent="0" lvl="0" marL="0" marR="0" rtl="0" algn="l">
              <a:spcBef>
                <a:spcPts val="0"/>
              </a:spcBef>
              <a:spcAft>
                <a:spcPts val="0"/>
              </a:spcAft>
              <a:buNone/>
            </a:pPr>
            <a:r>
              <a:t/>
            </a:r>
            <a:endParaRPr b="1" sz="1350">
              <a:solidFill>
                <a:srgbClr val="FF0000"/>
              </a:solidFill>
              <a:latin typeface="Calibri"/>
              <a:ea typeface="Calibri"/>
              <a:cs typeface="Calibri"/>
              <a:sym typeface="Calibri"/>
            </a:endParaRPr>
          </a:p>
          <a:p>
            <a:pPr indent="0" lvl="0" marL="0" marR="0" rtl="0" algn="l">
              <a:spcBef>
                <a:spcPts val="0"/>
              </a:spcBef>
              <a:spcAft>
                <a:spcPts val="0"/>
              </a:spcAft>
              <a:buNone/>
            </a:pPr>
            <a:r>
              <a:t/>
            </a:r>
            <a:endParaRPr b="1" sz="1350">
              <a:solidFill>
                <a:srgbClr val="FF0000"/>
              </a:solidFill>
              <a:latin typeface="Calibri"/>
              <a:ea typeface="Calibri"/>
              <a:cs typeface="Calibri"/>
              <a:sym typeface="Calibri"/>
            </a:endParaRPr>
          </a:p>
          <a:p>
            <a:pPr indent="0" lvl="0" marL="0" marR="0" rtl="0" algn="l">
              <a:spcBef>
                <a:spcPts val="0"/>
              </a:spcBef>
              <a:spcAft>
                <a:spcPts val="0"/>
              </a:spcAft>
              <a:buNone/>
            </a:pPr>
            <a:r>
              <a:t/>
            </a:r>
            <a:endParaRPr b="1" sz="1350">
              <a:solidFill>
                <a:srgbClr val="FF0000"/>
              </a:solidFill>
              <a:latin typeface="Calibri"/>
              <a:ea typeface="Calibri"/>
              <a:cs typeface="Calibri"/>
              <a:sym typeface="Calibri"/>
            </a:endParaRPr>
          </a:p>
          <a:p>
            <a:pPr indent="0" lvl="0" marL="0" marR="0" rtl="0" algn="l">
              <a:spcBef>
                <a:spcPts val="0"/>
              </a:spcBef>
              <a:spcAft>
                <a:spcPts val="0"/>
              </a:spcAft>
              <a:buNone/>
            </a:pPr>
            <a:r>
              <a:rPr lang="en-US" sz="1350">
                <a:solidFill>
                  <a:srgbClr val="000000"/>
                </a:solidFill>
                <a:latin typeface="Calibri"/>
                <a:ea typeface="Calibri"/>
                <a:cs typeface="Calibri"/>
                <a:sym typeface="Calibri"/>
              </a:rPr>
              <a:t>Therefore</a:t>
            </a:r>
            <a:r>
              <a:rPr lang="en-US" sz="1350">
                <a:solidFill>
                  <a:srgbClr val="4472C4"/>
                </a:solidFill>
                <a:latin typeface="Calibri"/>
                <a:ea typeface="Calibri"/>
                <a:cs typeface="Calibri"/>
                <a:sym typeface="Calibri"/>
              </a:rPr>
              <a:t>, blocking PCSK9 </a:t>
            </a:r>
            <a:r>
              <a:rPr lang="en-US" sz="1350">
                <a:solidFill>
                  <a:srgbClr val="000000"/>
                </a:solidFill>
                <a:latin typeface="Calibri"/>
                <a:ea typeface="Calibri"/>
                <a:cs typeface="Calibri"/>
                <a:sym typeface="Calibri"/>
              </a:rPr>
              <a:t>binding to the LDL-R can potentially benefit patients with hypercholesterolemia by </a:t>
            </a:r>
            <a:r>
              <a:rPr lang="en-US" sz="1350">
                <a:solidFill>
                  <a:srgbClr val="4472C4"/>
                </a:solidFill>
                <a:latin typeface="Calibri"/>
                <a:ea typeface="Calibri"/>
                <a:cs typeface="Calibri"/>
                <a:sym typeface="Calibri"/>
              </a:rPr>
              <a:t>decreasing</a:t>
            </a:r>
            <a:endParaRPr/>
          </a:p>
          <a:p>
            <a:pPr indent="0" lvl="0" marL="0" marR="0" rtl="0" algn="l">
              <a:spcBef>
                <a:spcPts val="0"/>
              </a:spcBef>
              <a:spcAft>
                <a:spcPts val="0"/>
              </a:spcAft>
              <a:buNone/>
            </a:pPr>
            <a:r>
              <a:rPr lang="en-US" sz="1350">
                <a:solidFill>
                  <a:srgbClr val="000000"/>
                </a:solidFill>
                <a:latin typeface="Calibri"/>
                <a:ea typeface="Calibri"/>
                <a:cs typeface="Calibri"/>
                <a:sym typeface="Calibri"/>
              </a:rPr>
              <a:t>their plasma </a:t>
            </a:r>
            <a:r>
              <a:rPr lang="en-US" sz="1350">
                <a:solidFill>
                  <a:srgbClr val="4472C4"/>
                </a:solidFill>
                <a:latin typeface="Calibri"/>
                <a:ea typeface="Calibri"/>
                <a:cs typeface="Calibri"/>
                <a:sym typeface="Calibri"/>
              </a:rPr>
              <a:t>LDL-C levels</a:t>
            </a:r>
            <a:r>
              <a:rPr lang="en-US" sz="1350">
                <a:solidFill>
                  <a:srgbClr val="000000"/>
                </a:solidFill>
                <a:latin typeface="Calibri"/>
                <a:ea typeface="Calibri"/>
                <a:cs typeface="Calibri"/>
                <a:sym typeface="Calibri"/>
              </a:rPr>
              <a:t>.</a:t>
            </a:r>
            <a:endParaRPr b="1" sz="1350">
              <a:solidFill>
                <a:srgbClr val="FF0000"/>
              </a:solidFill>
              <a:latin typeface="Calibri"/>
              <a:ea typeface="Calibri"/>
              <a:cs typeface="Calibri"/>
              <a:sym typeface="Calibri"/>
            </a:endParaRPr>
          </a:p>
          <a:p>
            <a:pPr indent="0" lvl="0" marL="0" marR="0" rtl="0" algn="l">
              <a:spcBef>
                <a:spcPts val="0"/>
              </a:spcBef>
              <a:spcAft>
                <a:spcPts val="0"/>
              </a:spcAft>
              <a:buNone/>
            </a:pPr>
            <a:r>
              <a:t/>
            </a:r>
            <a:endParaRPr b="1" sz="1350">
              <a:solidFill>
                <a:srgbClr val="FF0000"/>
              </a:solidFill>
              <a:latin typeface="Calibri"/>
              <a:ea typeface="Calibri"/>
              <a:cs typeface="Calibri"/>
              <a:sym typeface="Calibri"/>
            </a:endParaRPr>
          </a:p>
          <a:p>
            <a:pPr indent="0" lvl="0" marL="0" marR="0" rtl="0" algn="l">
              <a:spcBef>
                <a:spcPts val="0"/>
              </a:spcBef>
              <a:spcAft>
                <a:spcPts val="0"/>
              </a:spcAft>
              <a:buNone/>
            </a:pPr>
            <a:r>
              <a:t/>
            </a:r>
            <a:endParaRPr b="1" sz="1350">
              <a:solidFill>
                <a:srgbClr val="FF0000"/>
              </a:solidFill>
              <a:latin typeface="Calibri"/>
              <a:ea typeface="Calibri"/>
              <a:cs typeface="Calibri"/>
              <a:sym typeface="Calibri"/>
            </a:endParaRPr>
          </a:p>
          <a:p>
            <a:pPr indent="0" lvl="1" marL="0" marR="0" rtl="0" algn="l">
              <a:spcBef>
                <a:spcPts val="0"/>
              </a:spcBef>
              <a:spcAft>
                <a:spcPts val="0"/>
              </a:spcAft>
              <a:buNone/>
            </a:pPr>
            <a:r>
              <a:t/>
            </a:r>
            <a:endParaRPr b="1" i="0" sz="1350" u="none" cap="none" strike="noStrike">
              <a:solidFill>
                <a:srgbClr val="2F5496"/>
              </a:solidFill>
              <a:latin typeface="Calibri"/>
              <a:ea typeface="Calibri"/>
              <a:cs typeface="Calibri"/>
              <a:sym typeface="Calibri"/>
            </a:endParaRPr>
          </a:p>
        </p:txBody>
      </p:sp>
      <p:sp>
        <p:nvSpPr>
          <p:cNvPr id="411" name="Google Shape;411;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412" name="Google Shape;412;p60"/>
          <p:cNvSpPr/>
          <p:nvPr/>
        </p:nvSpPr>
        <p:spPr>
          <a:xfrm flipH="1">
            <a:off x="4263888" y="3842444"/>
            <a:ext cx="308113" cy="437322"/>
          </a:xfrm>
          <a:prstGeom prst="downArrow">
            <a:avLst>
              <a:gd fmla="val 50000" name="adj1"/>
              <a:gd fmla="val 52273"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id="418" name="Google Shape;418;p61"/>
          <p:cNvPicPr preferRelativeResize="0"/>
          <p:nvPr/>
        </p:nvPicPr>
        <p:blipFill rotWithShape="1">
          <a:blip r:embed="rId3">
            <a:alphaModFix/>
          </a:blip>
          <a:srcRect b="0" l="0" r="0" t="0"/>
          <a:stretch/>
        </p:blipFill>
        <p:spPr>
          <a:xfrm>
            <a:off x="0" y="1486793"/>
            <a:ext cx="9144000" cy="388441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62"/>
          <p:cNvSpPr txBox="1"/>
          <p:nvPr/>
        </p:nvSpPr>
        <p:spPr>
          <a:xfrm>
            <a:off x="280331" y="1131026"/>
            <a:ext cx="8745683" cy="680381"/>
          </a:xfrm>
          <a:prstGeom prst="rect">
            <a:avLst/>
          </a:prstGeom>
          <a:noFill/>
          <a:ln cap="flat" cmpd="sng" w="9525">
            <a:solidFill>
              <a:srgbClr val="2E75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EFC14643 -	Study Drug &amp; Indication  </a:t>
            </a:r>
            <a:endParaRPr/>
          </a:p>
        </p:txBody>
      </p:sp>
      <p:pic>
        <p:nvPicPr>
          <p:cNvPr id="424" name="Google Shape;424;p62"/>
          <p:cNvPicPr preferRelativeResize="0"/>
          <p:nvPr/>
        </p:nvPicPr>
        <p:blipFill rotWithShape="1">
          <a:blip r:embed="rId3">
            <a:alphaModFix/>
          </a:blip>
          <a:srcRect b="0" l="0" r="0" t="0"/>
          <a:stretch/>
        </p:blipFill>
        <p:spPr>
          <a:xfrm>
            <a:off x="7136894" y="1131027"/>
            <a:ext cx="1889118" cy="589844"/>
          </a:xfrm>
          <a:prstGeom prst="rect">
            <a:avLst/>
          </a:prstGeom>
          <a:noFill/>
          <a:ln>
            <a:noFill/>
          </a:ln>
        </p:spPr>
      </p:pic>
      <p:pic>
        <p:nvPicPr>
          <p:cNvPr id="425" name="Google Shape;425;p62"/>
          <p:cNvPicPr preferRelativeResize="0"/>
          <p:nvPr/>
        </p:nvPicPr>
        <p:blipFill rotWithShape="1">
          <a:blip r:embed="rId4">
            <a:alphaModFix/>
          </a:blip>
          <a:srcRect b="0" l="0" r="0" t="0"/>
          <a:stretch/>
        </p:blipFill>
        <p:spPr>
          <a:xfrm>
            <a:off x="7389965" y="5031253"/>
            <a:ext cx="1671054" cy="969497"/>
          </a:xfrm>
          <a:prstGeom prst="rect">
            <a:avLst/>
          </a:prstGeom>
          <a:noFill/>
          <a:ln>
            <a:noFill/>
          </a:ln>
        </p:spPr>
      </p:pic>
      <p:sp>
        <p:nvSpPr>
          <p:cNvPr id="426" name="Google Shape;426;p62"/>
          <p:cNvSpPr/>
          <p:nvPr/>
        </p:nvSpPr>
        <p:spPr>
          <a:xfrm>
            <a:off x="245673" y="2095581"/>
            <a:ext cx="8652654" cy="507831"/>
          </a:xfrm>
          <a:prstGeom prst="rect">
            <a:avLst/>
          </a:prstGeom>
          <a:no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rgbClr val="525CA3"/>
                </a:solidFill>
                <a:latin typeface="Arial"/>
                <a:ea typeface="Arial"/>
                <a:cs typeface="Arial"/>
                <a:sym typeface="Arial"/>
              </a:rPr>
              <a:t>Product : </a:t>
            </a:r>
            <a:r>
              <a:rPr b="1" lang="en-US" sz="1350">
                <a:solidFill>
                  <a:srgbClr val="FF0000"/>
                </a:solidFill>
                <a:latin typeface="Arial"/>
                <a:ea typeface="Arial"/>
                <a:cs typeface="Arial"/>
                <a:sym typeface="Arial"/>
              </a:rPr>
              <a:t>Alirocumab (Praluent®) </a:t>
            </a:r>
            <a:endParaRPr/>
          </a:p>
          <a:p>
            <a:pPr indent="0" lvl="0" marL="0" marR="0" rtl="0" algn="l">
              <a:spcBef>
                <a:spcPts val="0"/>
              </a:spcBef>
              <a:spcAft>
                <a:spcPts val="0"/>
              </a:spcAft>
              <a:buNone/>
            </a:pPr>
            <a:r>
              <a:rPr lang="en-US" sz="1350">
                <a:solidFill>
                  <a:srgbClr val="FF0000"/>
                </a:solidFill>
                <a:latin typeface="Arial"/>
                <a:ea typeface="Arial"/>
                <a:cs typeface="Arial"/>
                <a:sym typeface="Arial"/>
              </a:rPr>
              <a:t>Sub-cutaneous Injection </a:t>
            </a:r>
            <a:r>
              <a:rPr lang="en-US" sz="1350">
                <a:solidFill>
                  <a:srgbClr val="525CA3"/>
                </a:solidFill>
                <a:latin typeface="Arial"/>
                <a:ea typeface="Arial"/>
                <a:cs typeface="Arial"/>
                <a:sym typeface="Arial"/>
              </a:rPr>
              <a:t>&amp; </a:t>
            </a:r>
            <a:r>
              <a:rPr lang="en-US" sz="1350">
                <a:solidFill>
                  <a:srgbClr val="FF0000"/>
                </a:solidFill>
                <a:latin typeface="Arial"/>
                <a:ea typeface="Arial"/>
                <a:cs typeface="Arial"/>
                <a:sym typeface="Arial"/>
              </a:rPr>
              <a:t>4 dosage possibilities </a:t>
            </a:r>
            <a:r>
              <a:rPr lang="en-US" sz="1350">
                <a:solidFill>
                  <a:srgbClr val="525CA3"/>
                </a:solidFill>
                <a:latin typeface="Arial"/>
                <a:ea typeface="Arial"/>
                <a:cs typeface="Arial"/>
                <a:sym typeface="Arial"/>
              </a:rPr>
              <a:t>: 40 mg, 75mg , 150mg and 300mg</a:t>
            </a:r>
            <a:endParaRPr/>
          </a:p>
        </p:txBody>
      </p:sp>
      <p:sp>
        <p:nvSpPr>
          <p:cNvPr id="427" name="Google Shape;427;p62"/>
          <p:cNvSpPr/>
          <p:nvPr/>
        </p:nvSpPr>
        <p:spPr>
          <a:xfrm>
            <a:off x="280328" y="2706819"/>
            <a:ext cx="8745686" cy="2169825"/>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350" u="none" cap="none" strike="noStrike">
                <a:solidFill>
                  <a:srgbClr val="FF0000"/>
                </a:solidFill>
                <a:latin typeface="Calibri"/>
                <a:ea typeface="Calibri"/>
                <a:cs typeface="Calibri"/>
                <a:sym typeface="Calibri"/>
              </a:rPr>
              <a:t>Approved for adults:</a:t>
            </a:r>
            <a:endParaRPr/>
          </a:p>
          <a:p>
            <a:pPr indent="0" lvl="1" marL="457200" marR="0" rtl="0" algn="l">
              <a:spcBef>
                <a:spcPts val="0"/>
              </a:spcBef>
              <a:spcAft>
                <a:spcPts val="0"/>
              </a:spcAft>
              <a:buNone/>
            </a:pPr>
            <a:r>
              <a:rPr b="0" i="0" lang="en-US" sz="1350" u="none" cap="none" strike="noStrike">
                <a:solidFill>
                  <a:srgbClr val="000000"/>
                </a:solidFill>
                <a:latin typeface="Calibri"/>
                <a:ea typeface="Calibri"/>
                <a:cs typeface="Calibri"/>
                <a:sym typeface="Calibri"/>
              </a:rPr>
              <a:t>- In the </a:t>
            </a:r>
            <a:r>
              <a:rPr b="0" i="0" lang="en-US" sz="1350" u="none" cap="none" strike="noStrike">
                <a:solidFill>
                  <a:srgbClr val="0070C0"/>
                </a:solidFill>
                <a:latin typeface="Calibri"/>
                <a:ea typeface="Calibri"/>
                <a:cs typeface="Calibri"/>
                <a:sym typeface="Calibri"/>
              </a:rPr>
              <a:t>US</a:t>
            </a:r>
            <a:r>
              <a:rPr b="0" i="0" lang="en-US" sz="1350" u="none" cap="none" strike="noStrike">
                <a:solidFill>
                  <a:srgbClr val="000000"/>
                </a:solidFill>
                <a:latin typeface="Calibri"/>
                <a:ea typeface="Calibri"/>
                <a:cs typeface="Calibri"/>
                <a:sym typeface="Calibri"/>
              </a:rPr>
              <a:t>, indicated for the treatment of adults with </a:t>
            </a:r>
            <a:r>
              <a:rPr b="0" i="0" lang="en-US" sz="1350" u="sng" cap="none" strike="noStrike">
                <a:solidFill>
                  <a:srgbClr val="000000"/>
                </a:solidFill>
                <a:latin typeface="Calibri"/>
                <a:ea typeface="Calibri"/>
                <a:cs typeface="Calibri"/>
                <a:sym typeface="Calibri"/>
              </a:rPr>
              <a:t>heterozygous familial hypercholesterolemia </a:t>
            </a:r>
            <a:r>
              <a:rPr b="0" i="0" lang="en-US" sz="1350" u="none" cap="none" strike="noStrike">
                <a:solidFill>
                  <a:srgbClr val="000000"/>
                </a:solidFill>
                <a:latin typeface="Calibri"/>
                <a:ea typeface="Calibri"/>
                <a:cs typeface="Calibri"/>
                <a:sym typeface="Calibri"/>
              </a:rPr>
              <a:t>or clinical atherosclerotic cardiovascular disease.</a:t>
            </a:r>
            <a:endParaRPr/>
          </a:p>
          <a:p>
            <a:pPr indent="0" lvl="1" marL="457200" marR="0" rtl="0" algn="l">
              <a:spcBef>
                <a:spcPts val="0"/>
              </a:spcBef>
              <a:spcAft>
                <a:spcPts val="0"/>
              </a:spcAft>
              <a:buNone/>
            </a:pPr>
            <a:r>
              <a:rPr b="0" i="0" lang="en-US" sz="1350" u="none" cap="none" strike="noStrike">
                <a:solidFill>
                  <a:srgbClr val="000000"/>
                </a:solidFill>
                <a:latin typeface="Calibri"/>
                <a:ea typeface="Calibri"/>
                <a:cs typeface="Calibri"/>
                <a:sym typeface="Calibri"/>
              </a:rPr>
              <a:t>-In the </a:t>
            </a:r>
            <a:r>
              <a:rPr b="0" i="0" lang="en-US" sz="1350" u="none" cap="none" strike="noStrike">
                <a:solidFill>
                  <a:srgbClr val="0070C0"/>
                </a:solidFill>
                <a:latin typeface="Calibri"/>
                <a:ea typeface="Calibri"/>
                <a:cs typeface="Calibri"/>
                <a:sym typeface="Calibri"/>
              </a:rPr>
              <a:t>EU</a:t>
            </a:r>
            <a:r>
              <a:rPr b="0" i="0" lang="en-US" sz="1350" u="none" cap="none" strike="noStrike">
                <a:solidFill>
                  <a:srgbClr val="000000"/>
                </a:solidFill>
                <a:latin typeface="Calibri"/>
                <a:ea typeface="Calibri"/>
                <a:cs typeface="Calibri"/>
                <a:sym typeface="Calibri"/>
              </a:rPr>
              <a:t>, for adults </a:t>
            </a:r>
            <a:r>
              <a:rPr b="0" i="0" lang="en-US" sz="1350" u="sng" cap="none" strike="noStrike">
                <a:solidFill>
                  <a:srgbClr val="000000"/>
                </a:solidFill>
                <a:latin typeface="Calibri"/>
                <a:ea typeface="Calibri"/>
                <a:cs typeface="Calibri"/>
                <a:sym typeface="Calibri"/>
              </a:rPr>
              <a:t>with primary hypercholesterolemia </a:t>
            </a:r>
            <a:r>
              <a:rPr b="0" i="0" lang="en-US" sz="1350" u="none" cap="none" strike="noStrike">
                <a:solidFill>
                  <a:srgbClr val="000000"/>
                </a:solidFill>
                <a:latin typeface="Calibri"/>
                <a:ea typeface="Calibri"/>
                <a:cs typeface="Calibri"/>
                <a:sym typeface="Calibri"/>
              </a:rPr>
              <a:t>(</a:t>
            </a:r>
            <a:r>
              <a:rPr b="0" i="0" lang="en-US" sz="1350" u="sng" cap="none" strike="noStrike">
                <a:solidFill>
                  <a:srgbClr val="000000"/>
                </a:solidFill>
                <a:latin typeface="Calibri"/>
                <a:ea typeface="Calibri"/>
                <a:cs typeface="Calibri"/>
                <a:sym typeface="Calibri"/>
              </a:rPr>
              <a:t>heterozygous familial and non-familial</a:t>
            </a:r>
            <a:r>
              <a:rPr b="0" i="0" lang="en-US" sz="1350" u="none" cap="none" strike="noStrike">
                <a:solidFill>
                  <a:srgbClr val="000000"/>
                </a:solidFill>
                <a:latin typeface="Calibri"/>
                <a:ea typeface="Calibri"/>
                <a:cs typeface="Calibri"/>
                <a:sym typeface="Calibri"/>
              </a:rPr>
              <a:t>) or mixed dyslipidemia.</a:t>
            </a:r>
            <a:endParaRPr b="1" i="0" sz="1350" u="none" cap="none" strike="noStrike">
              <a:solidFill>
                <a:srgbClr val="2F5496"/>
              </a:solidFill>
              <a:latin typeface="Calibri"/>
              <a:ea typeface="Calibri"/>
              <a:cs typeface="Calibri"/>
              <a:sym typeface="Calibri"/>
            </a:endParaRPr>
          </a:p>
          <a:p>
            <a:pPr indent="0" lvl="0" marL="0" marR="0" rtl="0" algn="l">
              <a:spcBef>
                <a:spcPts val="0"/>
              </a:spcBef>
              <a:spcAft>
                <a:spcPts val="0"/>
              </a:spcAft>
              <a:buNone/>
            </a:pPr>
            <a:r>
              <a:rPr b="1" lang="en-US" sz="1350">
                <a:solidFill>
                  <a:srgbClr val="2F5496"/>
                </a:solidFill>
                <a:latin typeface="Calibri"/>
                <a:ea typeface="Calibri"/>
                <a:cs typeface="Calibri"/>
                <a:sym typeface="Calibri"/>
              </a:rPr>
              <a:t> </a:t>
            </a:r>
            <a:endParaRPr/>
          </a:p>
          <a:p>
            <a:pPr indent="0" lvl="0" marL="0" marR="0" rtl="0" algn="l">
              <a:spcBef>
                <a:spcPts val="0"/>
              </a:spcBef>
              <a:spcAft>
                <a:spcPts val="0"/>
              </a:spcAft>
              <a:buNone/>
            </a:pPr>
            <a:r>
              <a:rPr b="1" lang="en-US" sz="1350">
                <a:solidFill>
                  <a:srgbClr val="2F5496"/>
                </a:solidFill>
                <a:latin typeface="Calibri"/>
                <a:ea typeface="Calibri"/>
                <a:cs typeface="Calibri"/>
                <a:sym typeface="Calibri"/>
              </a:rPr>
              <a:t>ODYSSEY OUTCOMES : </a:t>
            </a:r>
            <a:r>
              <a:rPr lang="en-US" sz="1350">
                <a:solidFill>
                  <a:srgbClr val="2F5496"/>
                </a:solidFill>
                <a:latin typeface="Calibri"/>
                <a:ea typeface="Calibri"/>
                <a:cs typeface="Calibri"/>
                <a:sym typeface="Calibri"/>
              </a:rPr>
              <a:t>v/s placebo in patients with </a:t>
            </a:r>
            <a:r>
              <a:rPr lang="en-US" sz="1350">
                <a:solidFill>
                  <a:srgbClr val="FF0000"/>
                </a:solidFill>
                <a:latin typeface="Calibri"/>
                <a:ea typeface="Calibri"/>
                <a:cs typeface="Calibri"/>
                <a:sym typeface="Calibri"/>
              </a:rPr>
              <a:t>recent ACS (Acute Coronary Syndrome)</a:t>
            </a:r>
            <a:r>
              <a:rPr lang="en-US" sz="1350">
                <a:solidFill>
                  <a:srgbClr val="2F5496"/>
                </a:solidFill>
                <a:latin typeface="Calibri"/>
                <a:ea typeface="Calibri"/>
                <a:cs typeface="Calibri"/>
                <a:sym typeface="Calibri"/>
              </a:rPr>
              <a:t>, alirocumab subcutaneous Q2W</a:t>
            </a:r>
            <a:endParaRPr/>
          </a:p>
          <a:p>
            <a:pPr indent="0" lvl="1" marL="457200" marR="0" rtl="0" algn="l">
              <a:spcBef>
                <a:spcPts val="0"/>
              </a:spcBef>
              <a:spcAft>
                <a:spcPts val="0"/>
              </a:spcAft>
              <a:buNone/>
            </a:pPr>
            <a:r>
              <a:rPr b="0" i="0" lang="en-US" sz="1350" u="none" cap="none" strike="noStrike">
                <a:solidFill>
                  <a:srgbClr val="FF0000"/>
                </a:solidFill>
                <a:latin typeface="Calibri"/>
                <a:ea typeface="Calibri"/>
                <a:cs typeface="Calibri"/>
                <a:sym typeface="Calibri"/>
              </a:rPr>
              <a:t>Reduced ischemic events ( all cause mortality and MI) </a:t>
            </a:r>
            <a:endParaRPr/>
          </a:p>
          <a:p>
            <a:pPr indent="0" lvl="1" marL="0" marR="0" rtl="0" algn="l">
              <a:spcBef>
                <a:spcPts val="0"/>
              </a:spcBef>
              <a:spcAft>
                <a:spcPts val="0"/>
              </a:spcAft>
              <a:buNone/>
            </a:pPr>
            <a:r>
              <a:t/>
            </a:r>
            <a:endParaRPr b="1" i="0" sz="1350" u="none" cap="none" strike="noStrike">
              <a:solidFill>
                <a:srgbClr val="2F5496"/>
              </a:solidFill>
              <a:latin typeface="Calibri"/>
              <a:ea typeface="Calibri"/>
              <a:cs typeface="Calibri"/>
              <a:sym typeface="Calibri"/>
            </a:endParaRPr>
          </a:p>
        </p:txBody>
      </p:sp>
      <p:sp>
        <p:nvSpPr>
          <p:cNvPr id="428" name="Google Shape;428;p62"/>
          <p:cNvSpPr/>
          <p:nvPr/>
        </p:nvSpPr>
        <p:spPr>
          <a:xfrm>
            <a:off x="280328" y="5354798"/>
            <a:ext cx="8745684" cy="530915"/>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350" u="none" cap="none" strike="noStrike">
                <a:solidFill>
                  <a:srgbClr val="2F5496"/>
                </a:solidFill>
                <a:latin typeface="Calibri"/>
                <a:ea typeface="Calibri"/>
                <a:cs typeface="Calibri"/>
                <a:sym typeface="Calibri"/>
              </a:rPr>
              <a:t>Indication in Pediatric Expected :</a:t>
            </a:r>
            <a:endParaRPr/>
          </a:p>
          <a:p>
            <a:pPr indent="0" lvl="1" marL="0" marR="0" rtl="0" algn="l">
              <a:spcBef>
                <a:spcPts val="0"/>
              </a:spcBef>
              <a:spcAft>
                <a:spcPts val="0"/>
              </a:spcAft>
              <a:buNone/>
            </a:pPr>
            <a:r>
              <a:rPr b="1" i="0" lang="en-US" sz="1500" u="none" cap="none" strike="noStrike">
                <a:solidFill>
                  <a:srgbClr val="2F5496"/>
                </a:solidFill>
                <a:latin typeface="Calibri"/>
                <a:ea typeface="Calibri"/>
                <a:cs typeface="Calibri"/>
                <a:sym typeface="Calibri"/>
              </a:rPr>
              <a:t>                                   </a:t>
            </a:r>
            <a:r>
              <a:rPr b="1" i="0" lang="en-US" sz="1500" u="none" cap="none" strike="noStrike">
                <a:solidFill>
                  <a:srgbClr val="FF0000"/>
                </a:solidFill>
                <a:latin typeface="Calibri"/>
                <a:ea typeface="Calibri"/>
                <a:cs typeface="Calibri"/>
                <a:sym typeface="Calibri"/>
              </a:rPr>
              <a:t>FDA requested a pediatric placebo controlled study for Alirocumab</a:t>
            </a:r>
            <a:endParaRPr/>
          </a:p>
        </p:txBody>
      </p:sp>
      <p:pic>
        <p:nvPicPr>
          <p:cNvPr id="429" name="Google Shape;429;p62"/>
          <p:cNvPicPr preferRelativeResize="0"/>
          <p:nvPr/>
        </p:nvPicPr>
        <p:blipFill rotWithShape="1">
          <a:blip r:embed="rId5">
            <a:alphaModFix/>
          </a:blip>
          <a:srcRect b="0" l="0" r="0" t="0"/>
          <a:stretch/>
        </p:blipFill>
        <p:spPr>
          <a:xfrm>
            <a:off x="6481263" y="1064963"/>
            <a:ext cx="525826" cy="832176"/>
          </a:xfrm>
          <a:prstGeom prst="rect">
            <a:avLst/>
          </a:prstGeom>
          <a:noFill/>
          <a:ln>
            <a:noFill/>
          </a:ln>
        </p:spPr>
      </p:pic>
      <p:sp>
        <p:nvSpPr>
          <p:cNvPr id="430" name="Google Shape;430;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pic>
        <p:nvPicPr>
          <p:cNvPr id="435" name="Google Shape;435;p63"/>
          <p:cNvPicPr preferRelativeResize="0"/>
          <p:nvPr/>
        </p:nvPicPr>
        <p:blipFill rotWithShape="1">
          <a:blip r:embed="rId3">
            <a:alphaModFix/>
          </a:blip>
          <a:srcRect b="0" l="0" r="0" t="0"/>
          <a:stretch/>
        </p:blipFill>
        <p:spPr>
          <a:xfrm>
            <a:off x="284607" y="2188627"/>
            <a:ext cx="1822489" cy="1209887"/>
          </a:xfrm>
          <a:prstGeom prst="rect">
            <a:avLst/>
          </a:prstGeom>
          <a:noFill/>
          <a:ln>
            <a:noFill/>
          </a:ln>
        </p:spPr>
      </p:pic>
      <p:pic>
        <p:nvPicPr>
          <p:cNvPr id="436" name="Google Shape;436;p63"/>
          <p:cNvPicPr preferRelativeResize="0"/>
          <p:nvPr/>
        </p:nvPicPr>
        <p:blipFill rotWithShape="1">
          <a:blip r:embed="rId4">
            <a:alphaModFix/>
          </a:blip>
          <a:srcRect b="0" l="0" r="0" t="0"/>
          <a:stretch/>
        </p:blipFill>
        <p:spPr>
          <a:xfrm>
            <a:off x="514350" y="3705528"/>
            <a:ext cx="8115300" cy="585788"/>
          </a:xfrm>
          <a:prstGeom prst="rect">
            <a:avLst/>
          </a:prstGeom>
          <a:noFill/>
          <a:ln>
            <a:noFill/>
          </a:ln>
        </p:spPr>
      </p:pic>
      <p:pic>
        <p:nvPicPr>
          <p:cNvPr id="437" name="Google Shape;437;p63"/>
          <p:cNvPicPr preferRelativeResize="0"/>
          <p:nvPr/>
        </p:nvPicPr>
        <p:blipFill rotWithShape="1">
          <a:blip r:embed="rId5">
            <a:alphaModFix/>
          </a:blip>
          <a:srcRect b="0" l="0" r="0" t="0"/>
          <a:stretch/>
        </p:blipFill>
        <p:spPr>
          <a:xfrm>
            <a:off x="4572000" y="3121729"/>
            <a:ext cx="2641922" cy="417955"/>
          </a:xfrm>
          <a:prstGeom prst="rect">
            <a:avLst/>
          </a:prstGeom>
          <a:noFill/>
          <a:ln>
            <a:noFill/>
          </a:ln>
        </p:spPr>
      </p:pic>
      <p:pic>
        <p:nvPicPr>
          <p:cNvPr id="438" name="Google Shape;438;p63"/>
          <p:cNvPicPr preferRelativeResize="0"/>
          <p:nvPr/>
        </p:nvPicPr>
        <p:blipFill rotWithShape="1">
          <a:blip r:embed="rId6">
            <a:alphaModFix/>
          </a:blip>
          <a:srcRect b="0" l="0" r="0" t="0"/>
          <a:stretch/>
        </p:blipFill>
        <p:spPr>
          <a:xfrm>
            <a:off x="2499996" y="3323290"/>
            <a:ext cx="2072005" cy="399003"/>
          </a:xfrm>
          <a:prstGeom prst="rect">
            <a:avLst/>
          </a:prstGeom>
          <a:noFill/>
          <a:ln>
            <a:noFill/>
          </a:ln>
        </p:spPr>
      </p:pic>
      <p:pic>
        <p:nvPicPr>
          <p:cNvPr id="439" name="Google Shape;439;p63"/>
          <p:cNvPicPr preferRelativeResize="0"/>
          <p:nvPr/>
        </p:nvPicPr>
        <p:blipFill rotWithShape="1">
          <a:blip r:embed="rId7">
            <a:alphaModFix/>
          </a:blip>
          <a:srcRect b="0" l="0" r="0" t="0"/>
          <a:stretch/>
        </p:blipFill>
        <p:spPr>
          <a:xfrm>
            <a:off x="1065878" y="3136505"/>
            <a:ext cx="1299635" cy="585788"/>
          </a:xfrm>
          <a:prstGeom prst="rect">
            <a:avLst/>
          </a:prstGeom>
          <a:noFill/>
          <a:ln>
            <a:noFill/>
          </a:ln>
        </p:spPr>
      </p:pic>
      <p:sp>
        <p:nvSpPr>
          <p:cNvPr id="440" name="Google Shape;440;p63"/>
          <p:cNvSpPr txBox="1"/>
          <p:nvPr/>
        </p:nvSpPr>
        <p:spPr>
          <a:xfrm>
            <a:off x="284607" y="1083153"/>
            <a:ext cx="8769941" cy="664202"/>
          </a:xfrm>
          <a:prstGeom prst="rect">
            <a:avLst/>
          </a:prstGeom>
          <a:noFill/>
          <a:ln cap="flat" cmpd="sng" w="9525">
            <a:solidFill>
              <a:srgbClr val="2E75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EFC14643 -	Study Design</a:t>
            </a:r>
            <a:endParaRPr b="1" sz="1875">
              <a:solidFill>
                <a:srgbClr val="525CA3"/>
              </a:solidFill>
              <a:latin typeface="Arial"/>
              <a:ea typeface="Arial"/>
              <a:cs typeface="Arial"/>
              <a:sym typeface="Arial"/>
            </a:endParaRPr>
          </a:p>
        </p:txBody>
      </p:sp>
      <p:pic>
        <p:nvPicPr>
          <p:cNvPr id="441" name="Google Shape;441;p63"/>
          <p:cNvPicPr preferRelativeResize="0"/>
          <p:nvPr/>
        </p:nvPicPr>
        <p:blipFill rotWithShape="1">
          <a:blip r:embed="rId8">
            <a:alphaModFix/>
          </a:blip>
          <a:srcRect b="0" l="0" r="0" t="0"/>
          <a:stretch/>
        </p:blipFill>
        <p:spPr>
          <a:xfrm>
            <a:off x="7254882" y="873283"/>
            <a:ext cx="1889118" cy="589844"/>
          </a:xfrm>
          <a:prstGeom prst="rect">
            <a:avLst/>
          </a:prstGeom>
          <a:noFill/>
          <a:ln>
            <a:noFill/>
          </a:ln>
        </p:spPr>
      </p:pic>
      <p:pic>
        <p:nvPicPr>
          <p:cNvPr id="442" name="Google Shape;442;p63"/>
          <p:cNvPicPr preferRelativeResize="0"/>
          <p:nvPr/>
        </p:nvPicPr>
        <p:blipFill rotWithShape="1">
          <a:blip r:embed="rId9">
            <a:alphaModFix/>
          </a:blip>
          <a:srcRect b="0" l="0" r="0" t="0"/>
          <a:stretch/>
        </p:blipFill>
        <p:spPr>
          <a:xfrm>
            <a:off x="1203412" y="4237630"/>
            <a:ext cx="1691302" cy="1156265"/>
          </a:xfrm>
          <a:prstGeom prst="rect">
            <a:avLst/>
          </a:prstGeom>
          <a:noFill/>
          <a:ln>
            <a:noFill/>
          </a:ln>
        </p:spPr>
      </p:pic>
      <p:sp>
        <p:nvSpPr>
          <p:cNvPr id="443" name="Google Shape;443;p63"/>
          <p:cNvSpPr/>
          <p:nvPr/>
        </p:nvSpPr>
        <p:spPr>
          <a:xfrm>
            <a:off x="1203412" y="5523973"/>
            <a:ext cx="1566052" cy="238471"/>
          </a:xfrm>
          <a:prstGeom prst="roundRect">
            <a:avLst>
              <a:gd fmla="val 16667" name="adj"/>
            </a:avLst>
          </a:prstGeom>
          <a:solidFill>
            <a:srgbClr val="D0354C"/>
          </a:solidFill>
          <a:ln cap="flat" cmpd="sng" w="9525">
            <a:solidFill>
              <a:srgbClr val="D035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rgbClr val="000000"/>
                </a:solidFill>
                <a:latin typeface="Calibri"/>
                <a:ea typeface="Calibri"/>
                <a:cs typeface="Calibri"/>
                <a:sym typeface="Calibri"/>
              </a:rPr>
              <a:t>Every 2 or 4 Weeks</a:t>
            </a:r>
            <a:endParaRPr/>
          </a:p>
        </p:txBody>
      </p:sp>
      <p:sp>
        <p:nvSpPr>
          <p:cNvPr id="444" name="Google Shape;444;p63"/>
          <p:cNvSpPr/>
          <p:nvPr/>
        </p:nvSpPr>
        <p:spPr>
          <a:xfrm>
            <a:off x="2806409" y="5523973"/>
            <a:ext cx="5566731" cy="222425"/>
          </a:xfrm>
          <a:prstGeom prst="roundRect">
            <a:avLst>
              <a:gd fmla="val 16667" name="adj"/>
            </a:avLst>
          </a:prstGeom>
          <a:gradFill>
            <a:gsLst>
              <a:gs pos="0">
                <a:srgbClr val="FFC647"/>
              </a:gs>
              <a:gs pos="50000">
                <a:srgbClr val="FFC600"/>
              </a:gs>
              <a:gs pos="100000">
                <a:srgbClr val="E3B400"/>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rgbClr val="000000"/>
                </a:solidFill>
                <a:latin typeface="Calibri"/>
                <a:ea typeface="Calibri"/>
                <a:cs typeface="Calibri"/>
                <a:sym typeface="Calibri"/>
              </a:rPr>
              <a:t>Every 2 or 4 Weeks</a:t>
            </a:r>
            <a:endParaRPr/>
          </a:p>
        </p:txBody>
      </p:sp>
      <p:pic>
        <p:nvPicPr>
          <p:cNvPr id="445" name="Google Shape;445;p63"/>
          <p:cNvPicPr preferRelativeResize="0"/>
          <p:nvPr/>
        </p:nvPicPr>
        <p:blipFill rotWithShape="1">
          <a:blip r:embed="rId10">
            <a:alphaModFix/>
          </a:blip>
          <a:srcRect b="0" l="0" r="0" t="0"/>
          <a:stretch/>
        </p:blipFill>
        <p:spPr>
          <a:xfrm>
            <a:off x="4572000" y="4421395"/>
            <a:ext cx="890477" cy="934670"/>
          </a:xfrm>
          <a:prstGeom prst="rect">
            <a:avLst/>
          </a:prstGeom>
          <a:noFill/>
          <a:ln>
            <a:noFill/>
          </a:ln>
        </p:spPr>
      </p:pic>
      <p:sp>
        <p:nvSpPr>
          <p:cNvPr id="446" name="Google Shape;446;p63"/>
          <p:cNvSpPr/>
          <p:nvPr/>
        </p:nvSpPr>
        <p:spPr>
          <a:xfrm>
            <a:off x="4877355" y="4163085"/>
            <a:ext cx="1374553" cy="3000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rgbClr val="000000"/>
                </a:solidFill>
                <a:latin typeface="Calibri"/>
                <a:ea typeface="Calibri"/>
                <a:cs typeface="Calibri"/>
                <a:sym typeface="Calibri"/>
              </a:rPr>
              <a:t>Weeks</a:t>
            </a:r>
            <a:endParaRPr/>
          </a:p>
        </p:txBody>
      </p:sp>
      <p:sp>
        <p:nvSpPr>
          <p:cNvPr id="447" name="Google Shape;447;p63"/>
          <p:cNvSpPr/>
          <p:nvPr/>
        </p:nvSpPr>
        <p:spPr>
          <a:xfrm>
            <a:off x="274015" y="1658488"/>
            <a:ext cx="8585378" cy="7155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525CA3"/>
              </a:solidFill>
              <a:latin typeface="Arial"/>
              <a:ea typeface="Arial"/>
              <a:cs typeface="Arial"/>
              <a:sym typeface="Arial"/>
            </a:endParaRPr>
          </a:p>
          <a:p>
            <a:pPr indent="0" lvl="0" marL="0" marR="0" rtl="0" algn="l">
              <a:spcBef>
                <a:spcPts val="0"/>
              </a:spcBef>
              <a:spcAft>
                <a:spcPts val="0"/>
              </a:spcAft>
              <a:buNone/>
            </a:pPr>
            <a:r>
              <a:rPr lang="en-US" sz="1350">
                <a:solidFill>
                  <a:srgbClr val="525CA3"/>
                </a:solidFill>
                <a:latin typeface="Arial"/>
                <a:ea typeface="Arial"/>
                <a:cs typeface="Arial"/>
                <a:sym typeface="Arial"/>
              </a:rPr>
              <a:t>Phase III, randomized, </a:t>
            </a:r>
            <a:r>
              <a:rPr lang="en-US" sz="1350">
                <a:solidFill>
                  <a:srgbClr val="FF0000"/>
                </a:solidFill>
                <a:latin typeface="Arial"/>
                <a:ea typeface="Arial"/>
                <a:cs typeface="Arial"/>
                <a:sym typeface="Arial"/>
              </a:rPr>
              <a:t>24-week DB </a:t>
            </a:r>
            <a:r>
              <a:rPr lang="en-US" sz="1350">
                <a:solidFill>
                  <a:srgbClr val="525CA3"/>
                </a:solidFill>
                <a:latin typeface="Arial"/>
                <a:ea typeface="Arial"/>
                <a:cs typeface="Arial"/>
                <a:sym typeface="Arial"/>
              </a:rPr>
              <a:t>treatment, </a:t>
            </a:r>
            <a:r>
              <a:rPr lang="en-US" sz="1350">
                <a:solidFill>
                  <a:srgbClr val="FF0000"/>
                </a:solidFill>
                <a:latin typeface="Arial"/>
                <a:ea typeface="Arial"/>
                <a:cs typeface="Arial"/>
                <a:sym typeface="Arial"/>
              </a:rPr>
              <a:t>placebo-controlled</a:t>
            </a:r>
            <a:r>
              <a:rPr lang="en-US" sz="1350">
                <a:solidFill>
                  <a:srgbClr val="525CA3"/>
                </a:solidFill>
                <a:latin typeface="Arial"/>
                <a:ea typeface="Arial"/>
                <a:cs typeface="Arial"/>
                <a:sym typeface="Arial"/>
              </a:rPr>
              <a:t>, </a:t>
            </a:r>
            <a:r>
              <a:rPr lang="en-US" sz="1350">
                <a:solidFill>
                  <a:srgbClr val="FF0000"/>
                </a:solidFill>
                <a:latin typeface="Arial"/>
                <a:ea typeface="Arial"/>
                <a:cs typeface="Arial"/>
                <a:sym typeface="Arial"/>
              </a:rPr>
              <a:t>parallel- group</a:t>
            </a:r>
            <a:r>
              <a:rPr lang="en-US" sz="1350">
                <a:solidFill>
                  <a:srgbClr val="525CA3"/>
                </a:solidFill>
                <a:latin typeface="Arial"/>
                <a:ea typeface="Arial"/>
                <a:cs typeface="Arial"/>
                <a:sym typeface="Arial"/>
              </a:rPr>
              <a:t>, multi-national,                                          multi-center study followed by an </a:t>
            </a:r>
            <a:r>
              <a:rPr lang="en-US" sz="1350">
                <a:solidFill>
                  <a:srgbClr val="FF0000"/>
                </a:solidFill>
                <a:latin typeface="Arial"/>
                <a:ea typeface="Arial"/>
                <a:cs typeface="Arial"/>
                <a:sym typeface="Arial"/>
              </a:rPr>
              <a:t>OL treatment </a:t>
            </a:r>
            <a:r>
              <a:rPr lang="en-US" sz="1350">
                <a:solidFill>
                  <a:srgbClr val="525CA3"/>
                </a:solidFill>
                <a:latin typeface="Arial"/>
                <a:ea typeface="Arial"/>
                <a:cs typeface="Arial"/>
                <a:sym typeface="Arial"/>
              </a:rPr>
              <a:t>period of  </a:t>
            </a:r>
            <a:r>
              <a:rPr lang="en-US" sz="1350">
                <a:solidFill>
                  <a:srgbClr val="FF0000"/>
                </a:solidFill>
                <a:latin typeface="Arial"/>
                <a:ea typeface="Arial"/>
                <a:cs typeface="Arial"/>
                <a:sym typeface="Arial"/>
              </a:rPr>
              <a:t>80 weeks.</a:t>
            </a:r>
            <a:endParaRPr/>
          </a:p>
        </p:txBody>
      </p:sp>
      <p:sp>
        <p:nvSpPr>
          <p:cNvPr id="448" name="Google Shape;448;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64"/>
          <p:cNvSpPr txBox="1"/>
          <p:nvPr/>
        </p:nvSpPr>
        <p:spPr>
          <a:xfrm>
            <a:off x="119271" y="912979"/>
            <a:ext cx="8955156" cy="664202"/>
          </a:xfrm>
          <a:prstGeom prst="rect">
            <a:avLst/>
          </a:prstGeom>
          <a:noFill/>
          <a:ln cap="flat" cmpd="sng" w="9525">
            <a:solidFill>
              <a:srgbClr val="2E75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525CA3"/>
              </a:buClr>
              <a:buSzPts val="2015"/>
              <a:buFont typeface="Arial"/>
              <a:buNone/>
            </a:pPr>
            <a:r>
              <a:rPr b="0" lang="en-US" sz="2015">
                <a:solidFill>
                  <a:srgbClr val="525CA3"/>
                </a:solidFill>
                <a:latin typeface="Arial"/>
                <a:ea typeface="Arial"/>
                <a:cs typeface="Arial"/>
                <a:sym typeface="Arial"/>
              </a:rPr>
              <a:t>EFC14643 - Patient Profile  </a:t>
            </a:r>
            <a:r>
              <a:rPr b="0" lang="en-US" sz="2208">
                <a:solidFill>
                  <a:srgbClr val="D03148"/>
                </a:solidFill>
                <a:latin typeface="Arial"/>
                <a:ea typeface="Arial"/>
                <a:cs typeface="Arial"/>
                <a:sym typeface="Arial"/>
              </a:rPr>
              <a:t>                                                                          Inclusion criteria</a:t>
            </a:r>
            <a:endParaRPr/>
          </a:p>
        </p:txBody>
      </p:sp>
      <p:pic>
        <p:nvPicPr>
          <p:cNvPr id="454" name="Google Shape;454;p64"/>
          <p:cNvPicPr preferRelativeResize="0"/>
          <p:nvPr/>
        </p:nvPicPr>
        <p:blipFill rotWithShape="1">
          <a:blip r:embed="rId3">
            <a:alphaModFix/>
          </a:blip>
          <a:srcRect b="0" l="0" r="0" t="0"/>
          <a:stretch/>
        </p:blipFill>
        <p:spPr>
          <a:xfrm>
            <a:off x="7666998" y="876720"/>
            <a:ext cx="1477002" cy="461168"/>
          </a:xfrm>
          <a:prstGeom prst="rect">
            <a:avLst/>
          </a:prstGeom>
          <a:noFill/>
          <a:ln>
            <a:noFill/>
          </a:ln>
        </p:spPr>
      </p:pic>
      <p:sp>
        <p:nvSpPr>
          <p:cNvPr id="455" name="Google Shape;455;p64"/>
          <p:cNvSpPr txBox="1"/>
          <p:nvPr/>
        </p:nvSpPr>
        <p:spPr>
          <a:xfrm>
            <a:off x="119271" y="1791528"/>
            <a:ext cx="7861852" cy="4293483"/>
          </a:xfrm>
          <a:prstGeom prst="rect">
            <a:avLst/>
          </a:prstGeom>
          <a:solidFill>
            <a:srgbClr val="FFFFFF"/>
          </a:solidFill>
          <a:ln cap="sq" cmpd="sng" w="76200">
            <a:solidFill>
              <a:srgbClr val="3AA89E"/>
            </a:solidFill>
            <a:prstDash val="solid"/>
            <a:miter lim="800000"/>
            <a:headEnd len="sm" w="sm" type="none"/>
            <a:tailEnd len="sm" w="sm" type="none"/>
          </a:ln>
          <a:effectLst>
            <a:reflection blurRad="0" dir="5400000" dist="5000" endA="0" endPos="28000" fadeDir="5400000" kx="0" rotWithShape="0" algn="bl" stA="33000" stPos="0" sy="-100000" ky="0"/>
          </a:effectLst>
        </p:spPr>
        <p:txBody>
          <a:bodyPr anchorCtr="0" anchor="t" bIns="45700" lIns="91425" spcFirstLastPara="1" rIns="91425" wrap="square" tIns="45700">
            <a:noAutofit/>
          </a:bodyPr>
          <a:lstStyle/>
          <a:p>
            <a:pPr indent="-80963" lvl="0" marL="214313" marR="0" rtl="0" algn="l">
              <a:spcBef>
                <a:spcPts val="0"/>
              </a:spcBef>
              <a:spcAft>
                <a:spcPts val="0"/>
              </a:spcAft>
              <a:buClr>
                <a:schemeClr val="dk1"/>
              </a:buClr>
              <a:buSzPts val="2100"/>
              <a:buFont typeface="Arial"/>
              <a:buNone/>
            </a:pPr>
            <a:r>
              <a:t/>
            </a:r>
            <a:endParaRPr sz="2100">
              <a:solidFill>
                <a:srgbClr val="FF0000"/>
              </a:solidFill>
              <a:latin typeface="Arial"/>
              <a:ea typeface="Arial"/>
              <a:cs typeface="Arial"/>
              <a:sym typeface="Arial"/>
            </a:endParaRPr>
          </a:p>
          <a:p>
            <a:pPr indent="0" lvl="0" marL="0" marR="0" rtl="0" algn="l">
              <a:spcBef>
                <a:spcPts val="0"/>
              </a:spcBef>
              <a:spcAft>
                <a:spcPts val="0"/>
              </a:spcAft>
              <a:buNone/>
            </a:pPr>
            <a:r>
              <a:t/>
            </a:r>
            <a:endParaRPr sz="2100">
              <a:solidFill>
                <a:srgbClr val="FF0000"/>
              </a:solidFill>
              <a:latin typeface="Arial"/>
              <a:ea typeface="Arial"/>
              <a:cs typeface="Arial"/>
              <a:sym typeface="Arial"/>
            </a:endParaRPr>
          </a:p>
          <a:p>
            <a:pPr indent="-214313" lvl="0" marL="214313" marR="0" rtl="0" algn="l">
              <a:spcBef>
                <a:spcPts val="0"/>
              </a:spcBef>
              <a:spcAft>
                <a:spcPts val="0"/>
              </a:spcAft>
              <a:buClr>
                <a:srgbClr val="FF0000"/>
              </a:buClr>
              <a:buSzPts val="2100"/>
              <a:buFont typeface="Arial"/>
              <a:buChar char="•"/>
            </a:pPr>
            <a:r>
              <a:rPr lang="en-US" sz="2100">
                <a:solidFill>
                  <a:srgbClr val="FF0000"/>
                </a:solidFill>
                <a:latin typeface="Arial"/>
                <a:ea typeface="Arial"/>
                <a:cs typeface="Arial"/>
                <a:sym typeface="Arial"/>
              </a:rPr>
              <a:t>Age</a:t>
            </a:r>
            <a:r>
              <a:rPr lang="en-US" sz="2100">
                <a:solidFill>
                  <a:srgbClr val="525CA3"/>
                </a:solidFill>
                <a:latin typeface="Arial"/>
                <a:ea typeface="Arial"/>
                <a:cs typeface="Arial"/>
                <a:sym typeface="Arial"/>
              </a:rPr>
              <a:t> between </a:t>
            </a:r>
            <a:r>
              <a:rPr lang="en-US" sz="2100">
                <a:solidFill>
                  <a:srgbClr val="FF0000"/>
                </a:solidFill>
                <a:latin typeface="Arial"/>
                <a:ea typeface="Arial"/>
                <a:cs typeface="Arial"/>
                <a:sym typeface="Arial"/>
              </a:rPr>
              <a:t>8 -17 years </a:t>
            </a:r>
            <a:r>
              <a:rPr lang="en-US" sz="2100">
                <a:solidFill>
                  <a:srgbClr val="525CA3"/>
                </a:solidFill>
                <a:latin typeface="Arial"/>
                <a:ea typeface="Arial"/>
                <a:cs typeface="Arial"/>
                <a:sym typeface="Arial"/>
              </a:rPr>
              <a:t>old included</a:t>
            </a:r>
            <a:endParaRPr/>
          </a:p>
          <a:p>
            <a:pPr indent="-80963" lvl="0" marL="214313" marR="0" rtl="0" algn="l">
              <a:spcBef>
                <a:spcPts val="0"/>
              </a:spcBef>
              <a:spcAft>
                <a:spcPts val="0"/>
              </a:spcAft>
              <a:buClr>
                <a:schemeClr val="dk1"/>
              </a:buClr>
              <a:buSzPts val="2100"/>
              <a:buFont typeface="Arial"/>
              <a:buNone/>
            </a:pPr>
            <a:r>
              <a:t/>
            </a:r>
            <a:endParaRPr sz="2100">
              <a:solidFill>
                <a:srgbClr val="525CA3"/>
              </a:solidFill>
              <a:latin typeface="Arial"/>
              <a:ea typeface="Arial"/>
              <a:cs typeface="Arial"/>
              <a:sym typeface="Arial"/>
            </a:endParaRPr>
          </a:p>
          <a:p>
            <a:pPr indent="-214313" lvl="0" marL="214313" marR="0" rtl="0" algn="l">
              <a:spcBef>
                <a:spcPts val="0"/>
              </a:spcBef>
              <a:spcAft>
                <a:spcPts val="0"/>
              </a:spcAft>
              <a:buClr>
                <a:srgbClr val="FF0000"/>
              </a:buClr>
              <a:buSzPts val="2100"/>
              <a:buFont typeface="Arial"/>
              <a:buChar char="•"/>
            </a:pPr>
            <a:r>
              <a:rPr lang="en-US" sz="2100">
                <a:solidFill>
                  <a:srgbClr val="FF0000"/>
                </a:solidFill>
                <a:latin typeface="Arial"/>
                <a:ea typeface="Arial"/>
                <a:cs typeface="Arial"/>
                <a:sym typeface="Arial"/>
              </a:rPr>
              <a:t>Diagnosed </a:t>
            </a:r>
            <a:r>
              <a:rPr lang="en-US" sz="2100">
                <a:solidFill>
                  <a:srgbClr val="525CA3"/>
                </a:solidFill>
                <a:latin typeface="Arial"/>
                <a:ea typeface="Arial"/>
                <a:cs typeface="Arial"/>
                <a:sym typeface="Arial"/>
              </a:rPr>
              <a:t>with Heterozygous Familial Hypercholesterolemia </a:t>
            </a:r>
            <a:r>
              <a:rPr lang="en-US" sz="2100">
                <a:solidFill>
                  <a:srgbClr val="FF0000"/>
                </a:solidFill>
                <a:latin typeface="Arial"/>
                <a:ea typeface="Arial"/>
                <a:cs typeface="Arial"/>
                <a:sym typeface="Arial"/>
              </a:rPr>
              <a:t>(HeFH)</a:t>
            </a:r>
            <a:endParaRPr/>
          </a:p>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a:p>
            <a:pPr indent="-214313" lvl="0" marL="214313" marR="0" rtl="0" algn="l">
              <a:spcBef>
                <a:spcPts val="0"/>
              </a:spcBef>
              <a:spcAft>
                <a:spcPts val="0"/>
              </a:spcAft>
              <a:buClr>
                <a:srgbClr val="000000"/>
              </a:buClr>
              <a:buSzPts val="2100"/>
              <a:buFont typeface="Arial"/>
              <a:buChar char="•"/>
            </a:pPr>
            <a:r>
              <a:rPr lang="en-US" sz="2100">
                <a:solidFill>
                  <a:srgbClr val="000000"/>
                </a:solidFill>
                <a:latin typeface="Calibri"/>
                <a:ea typeface="Calibri"/>
                <a:cs typeface="Calibri"/>
                <a:sym typeface="Calibri"/>
              </a:rPr>
              <a:t> </a:t>
            </a:r>
            <a:r>
              <a:rPr lang="en-US" sz="2100">
                <a:solidFill>
                  <a:srgbClr val="FF0000"/>
                </a:solidFill>
                <a:latin typeface="Arial"/>
                <a:ea typeface="Arial"/>
                <a:cs typeface="Arial"/>
                <a:sym typeface="Arial"/>
              </a:rPr>
              <a:t>Treated</a:t>
            </a:r>
            <a:r>
              <a:rPr lang="en-US" sz="2100">
                <a:solidFill>
                  <a:srgbClr val="525CA3"/>
                </a:solidFill>
                <a:latin typeface="Arial"/>
                <a:ea typeface="Arial"/>
                <a:cs typeface="Arial"/>
                <a:sym typeface="Arial"/>
              </a:rPr>
              <a:t> with </a:t>
            </a:r>
            <a:r>
              <a:rPr lang="en-US" sz="2100">
                <a:solidFill>
                  <a:srgbClr val="FF0000"/>
                </a:solidFill>
                <a:latin typeface="Arial"/>
                <a:ea typeface="Arial"/>
                <a:cs typeface="Arial"/>
                <a:sym typeface="Arial"/>
              </a:rPr>
              <a:t>optimal dose of statin</a:t>
            </a:r>
            <a:r>
              <a:rPr lang="en-US" sz="2100">
                <a:solidFill>
                  <a:srgbClr val="525CA3"/>
                </a:solidFill>
                <a:latin typeface="Arial"/>
                <a:ea typeface="Arial"/>
                <a:cs typeface="Arial"/>
                <a:sym typeface="Arial"/>
              </a:rPr>
              <a:t> with or without Lipid modifying therapies (LMTs), or non-statin LMTs, if statin intolerant, and at stable dose </a:t>
            </a:r>
            <a:r>
              <a:rPr lang="en-US" sz="2100">
                <a:solidFill>
                  <a:srgbClr val="FF0000"/>
                </a:solidFill>
                <a:latin typeface="Arial"/>
                <a:ea typeface="Arial"/>
                <a:cs typeface="Arial"/>
                <a:sym typeface="Arial"/>
              </a:rPr>
              <a:t>for at least 4 weeks</a:t>
            </a:r>
            <a:r>
              <a:rPr lang="en-US" sz="2100">
                <a:solidFill>
                  <a:srgbClr val="525CA3"/>
                </a:solidFill>
                <a:latin typeface="Arial"/>
                <a:ea typeface="Arial"/>
                <a:cs typeface="Arial"/>
                <a:sym typeface="Arial"/>
              </a:rPr>
              <a:t>.</a:t>
            </a:r>
            <a:endParaRPr/>
          </a:p>
          <a:p>
            <a:pPr indent="-80963" lvl="0" marL="214313" marR="0" rtl="0" algn="l">
              <a:spcBef>
                <a:spcPts val="0"/>
              </a:spcBef>
              <a:spcAft>
                <a:spcPts val="0"/>
              </a:spcAft>
              <a:buClr>
                <a:schemeClr val="dk1"/>
              </a:buClr>
              <a:buSzPts val="2100"/>
              <a:buFont typeface="Arial"/>
              <a:buNone/>
            </a:pPr>
            <a:r>
              <a:t/>
            </a:r>
            <a:endParaRPr sz="2100">
              <a:solidFill>
                <a:srgbClr val="525CA3"/>
              </a:solidFill>
              <a:latin typeface="Arial"/>
              <a:ea typeface="Arial"/>
              <a:cs typeface="Arial"/>
              <a:sym typeface="Arial"/>
            </a:endParaRPr>
          </a:p>
          <a:p>
            <a:pPr indent="-214313" lvl="0" marL="214313" marR="0" rtl="0" algn="l">
              <a:spcBef>
                <a:spcPts val="0"/>
              </a:spcBef>
              <a:spcAft>
                <a:spcPts val="0"/>
              </a:spcAft>
              <a:buClr>
                <a:srgbClr val="525CA3"/>
              </a:buClr>
              <a:buSzPts val="2100"/>
              <a:buFont typeface="Arial"/>
              <a:buChar char="•"/>
            </a:pPr>
            <a:r>
              <a:rPr lang="en-US" sz="2100">
                <a:solidFill>
                  <a:srgbClr val="525CA3"/>
                </a:solidFill>
                <a:latin typeface="Arial"/>
                <a:ea typeface="Arial"/>
                <a:cs typeface="Arial"/>
                <a:sym typeface="Arial"/>
              </a:rPr>
              <a:t>N.B: Signed Informed Consent (Parental &amp; Assent)</a:t>
            </a:r>
            <a:endParaRPr/>
          </a:p>
          <a:p>
            <a:pPr indent="-80963" lvl="0" marL="214313" marR="0" rtl="0" algn="l">
              <a:spcBef>
                <a:spcPts val="0"/>
              </a:spcBef>
              <a:spcAft>
                <a:spcPts val="0"/>
              </a:spcAft>
              <a:buClr>
                <a:schemeClr val="dk1"/>
              </a:buClr>
              <a:buSzPts val="2100"/>
              <a:buFont typeface="Arial"/>
              <a:buNone/>
            </a:pPr>
            <a:r>
              <a:t/>
            </a:r>
            <a:endParaRPr sz="2100">
              <a:solidFill>
                <a:srgbClr val="000000"/>
              </a:solidFill>
              <a:latin typeface="Calibri"/>
              <a:ea typeface="Calibri"/>
              <a:cs typeface="Calibri"/>
              <a:sym typeface="Calibri"/>
            </a:endParaRPr>
          </a:p>
        </p:txBody>
      </p:sp>
      <p:pic>
        <p:nvPicPr>
          <p:cNvPr id="456" name="Google Shape;456;p64"/>
          <p:cNvPicPr preferRelativeResize="0"/>
          <p:nvPr/>
        </p:nvPicPr>
        <p:blipFill rotWithShape="1">
          <a:blip r:embed="rId4">
            <a:alphaModFix/>
          </a:blip>
          <a:srcRect b="0" l="0" r="0" t="0"/>
          <a:stretch/>
        </p:blipFill>
        <p:spPr>
          <a:xfrm>
            <a:off x="8120269" y="1791528"/>
            <a:ext cx="1023731" cy="4062651"/>
          </a:xfrm>
          <a:prstGeom prst="roundRect">
            <a:avLst>
              <a:gd fmla="val 4167" name="adj"/>
            </a:avLst>
          </a:prstGeom>
          <a:solidFill>
            <a:srgbClr val="FFFFFF"/>
          </a:solidFill>
          <a:ln cap="sq" cmpd="sng" w="76200">
            <a:solidFill>
              <a:srgbClr val="3AA89E"/>
            </a:solidFill>
            <a:prstDash val="solid"/>
            <a:miter lim="800000"/>
            <a:headEnd len="sm" w="sm" type="none"/>
            <a:tailEnd len="sm" w="sm" type="none"/>
          </a:ln>
          <a:effectLst>
            <a:reflection blurRad="0" dir="5400000" dist="5000" endA="0" endPos="28000" fadeDir="5400000" kx="0" rotWithShape="0" algn="bl" stA="33000" stPos="0" sy="-100000" ky="0"/>
          </a:effectLst>
        </p:spPr>
      </p:pic>
      <p:sp>
        <p:nvSpPr>
          <p:cNvPr id="457" name="Google Shape;457;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65"/>
          <p:cNvSpPr txBox="1"/>
          <p:nvPr/>
        </p:nvSpPr>
        <p:spPr>
          <a:xfrm>
            <a:off x="152222" y="1131027"/>
            <a:ext cx="8414295" cy="664202"/>
          </a:xfrm>
          <a:prstGeom prst="rect">
            <a:avLst/>
          </a:prstGeom>
          <a:noFill/>
          <a:ln cap="flat" cmpd="sng" w="9525">
            <a:solidFill>
              <a:srgbClr val="2E75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Patient Profile:  </a:t>
            </a:r>
            <a:r>
              <a:rPr b="0" lang="en-US" sz="2625">
                <a:solidFill>
                  <a:srgbClr val="D03148"/>
                </a:solidFill>
                <a:latin typeface="Arial"/>
                <a:ea typeface="Arial"/>
                <a:cs typeface="Arial"/>
                <a:sym typeface="Arial"/>
              </a:rPr>
              <a:t>Main Exclusion Criteria</a:t>
            </a:r>
            <a:endParaRPr b="1" sz="1950">
              <a:solidFill>
                <a:srgbClr val="D03148"/>
              </a:solidFill>
              <a:latin typeface="Arial"/>
              <a:ea typeface="Arial"/>
              <a:cs typeface="Arial"/>
              <a:sym typeface="Arial"/>
            </a:endParaRPr>
          </a:p>
        </p:txBody>
      </p:sp>
      <p:pic>
        <p:nvPicPr>
          <p:cNvPr id="463" name="Google Shape;463;p65"/>
          <p:cNvPicPr preferRelativeResize="0"/>
          <p:nvPr/>
        </p:nvPicPr>
        <p:blipFill rotWithShape="1">
          <a:blip r:embed="rId3">
            <a:alphaModFix/>
          </a:blip>
          <a:srcRect b="0" l="0" r="0" t="0"/>
          <a:stretch/>
        </p:blipFill>
        <p:spPr>
          <a:xfrm>
            <a:off x="7824137" y="1108901"/>
            <a:ext cx="1167641" cy="364576"/>
          </a:xfrm>
          <a:prstGeom prst="rect">
            <a:avLst/>
          </a:prstGeom>
          <a:noFill/>
          <a:ln>
            <a:noFill/>
          </a:ln>
        </p:spPr>
      </p:pic>
      <p:pic>
        <p:nvPicPr>
          <p:cNvPr id="464" name="Google Shape;464;p65"/>
          <p:cNvPicPr preferRelativeResize="0"/>
          <p:nvPr/>
        </p:nvPicPr>
        <p:blipFill rotWithShape="1">
          <a:blip r:embed="rId4">
            <a:alphaModFix/>
          </a:blip>
          <a:srcRect b="0" l="0" r="0" t="0"/>
          <a:stretch/>
        </p:blipFill>
        <p:spPr>
          <a:xfrm>
            <a:off x="7808859" y="1784839"/>
            <a:ext cx="1198195" cy="4097282"/>
          </a:xfrm>
          <a:prstGeom prst="roundRect">
            <a:avLst>
              <a:gd fmla="val 4167" name="adj"/>
            </a:avLst>
          </a:prstGeom>
          <a:solidFill>
            <a:srgbClr val="FFFFFF"/>
          </a:solidFill>
          <a:ln cap="sq" cmpd="sng" w="76200">
            <a:solidFill>
              <a:srgbClr val="D0354C"/>
            </a:solidFill>
            <a:prstDash val="solid"/>
            <a:miter lim="800000"/>
            <a:headEnd len="sm" w="sm" type="none"/>
            <a:tailEnd len="sm" w="sm" type="none"/>
          </a:ln>
          <a:effectLst>
            <a:reflection blurRad="0" dir="5400000" dist="5000" endA="0" endPos="28000" fadeDir="5400000" kx="0" rotWithShape="0" algn="bl" stA="33000" stPos="0" sy="-100000" ky="0"/>
          </a:effectLst>
        </p:spPr>
      </p:pic>
      <p:sp>
        <p:nvSpPr>
          <p:cNvPr id="465" name="Google Shape;465;p65"/>
          <p:cNvSpPr/>
          <p:nvPr/>
        </p:nvSpPr>
        <p:spPr>
          <a:xfrm>
            <a:off x="152222" y="1849870"/>
            <a:ext cx="7551063" cy="3831818"/>
          </a:xfrm>
          <a:prstGeom prst="rect">
            <a:avLst/>
          </a:prstGeom>
          <a:solidFill>
            <a:srgbClr val="FFFFFF"/>
          </a:solidFill>
          <a:ln cap="sq" cmpd="sng" w="76200">
            <a:solidFill>
              <a:srgbClr val="D0354C"/>
            </a:solidFill>
            <a:prstDash val="solid"/>
            <a:miter lim="800000"/>
            <a:headEnd len="sm" w="sm" type="none"/>
            <a:tailEnd len="sm" w="sm" type="none"/>
          </a:ln>
          <a:effectLst>
            <a:reflection blurRad="0" dir="5400000" dist="5000" endA="0" endPos="28000" fadeDir="5400000" kx="0" rotWithShape="0" algn="bl" stA="33000" stPos="0" sy="-100000" ky="0"/>
          </a:effectLst>
        </p:spPr>
        <p:txBody>
          <a:bodyPr anchorCtr="0" anchor="t" bIns="45700" lIns="91425" spcFirstLastPara="1" rIns="91425" wrap="square" tIns="45700">
            <a:noAutofit/>
          </a:bodyPr>
          <a:lstStyle/>
          <a:p>
            <a:pPr indent="-257175" lvl="0" marL="257175" marR="0" rtl="0" algn="just">
              <a:lnSpc>
                <a:spcPct val="150000"/>
              </a:lnSpc>
              <a:spcBef>
                <a:spcPts val="0"/>
              </a:spcBef>
              <a:spcAft>
                <a:spcPts val="0"/>
              </a:spcAft>
              <a:buClr>
                <a:srgbClr val="FF0000"/>
              </a:buClr>
              <a:buSzPts val="1800"/>
              <a:buFont typeface="Arial"/>
              <a:buChar char="•"/>
            </a:pPr>
            <a:r>
              <a:rPr lang="en-US" sz="1800">
                <a:solidFill>
                  <a:srgbClr val="FF0000"/>
                </a:solidFill>
                <a:latin typeface="Arial"/>
                <a:ea typeface="Arial"/>
                <a:cs typeface="Arial"/>
                <a:sym typeface="Arial"/>
              </a:rPr>
              <a:t>LDL-C &lt;130 mg/dL </a:t>
            </a:r>
            <a:endParaRPr sz="1800">
              <a:solidFill>
                <a:srgbClr val="525CA3"/>
              </a:solidFill>
              <a:latin typeface="Arial"/>
              <a:ea typeface="Arial"/>
              <a:cs typeface="Arial"/>
              <a:sym typeface="Arial"/>
            </a:endParaRPr>
          </a:p>
          <a:p>
            <a:pPr indent="-214313" lvl="0" marL="214313" marR="0" rtl="0" algn="just">
              <a:lnSpc>
                <a:spcPct val="150000"/>
              </a:lnSpc>
              <a:spcBef>
                <a:spcPts val="0"/>
              </a:spcBef>
              <a:spcAft>
                <a:spcPts val="0"/>
              </a:spcAft>
              <a:buClr>
                <a:srgbClr val="525CA3"/>
              </a:buClr>
              <a:buSzPts val="1800"/>
              <a:buFont typeface="Arial"/>
              <a:buChar char="•"/>
            </a:pPr>
            <a:r>
              <a:rPr lang="en-US" sz="1800">
                <a:solidFill>
                  <a:srgbClr val="525CA3"/>
                </a:solidFill>
                <a:latin typeface="Arial"/>
                <a:ea typeface="Arial"/>
                <a:cs typeface="Arial"/>
                <a:sym typeface="Arial"/>
              </a:rPr>
              <a:t>BW less than 25 kg.</a:t>
            </a:r>
            <a:endParaRPr/>
          </a:p>
          <a:p>
            <a:pPr indent="-214313" lvl="0" marL="214313" marR="0" rtl="0" algn="just">
              <a:lnSpc>
                <a:spcPct val="150000"/>
              </a:lnSpc>
              <a:spcBef>
                <a:spcPts val="0"/>
              </a:spcBef>
              <a:spcAft>
                <a:spcPts val="0"/>
              </a:spcAft>
              <a:buClr>
                <a:srgbClr val="525CA3"/>
              </a:buClr>
              <a:buSzPts val="1800"/>
              <a:buFont typeface="Arial"/>
              <a:buChar char="•"/>
            </a:pPr>
            <a:r>
              <a:rPr lang="en-US" sz="1800">
                <a:solidFill>
                  <a:srgbClr val="525CA3"/>
                </a:solidFill>
                <a:latin typeface="Arial"/>
                <a:ea typeface="Arial"/>
                <a:cs typeface="Arial"/>
                <a:sym typeface="Arial"/>
              </a:rPr>
              <a:t>Age </a:t>
            </a:r>
            <a:r>
              <a:rPr lang="en-US" sz="1800">
                <a:solidFill>
                  <a:srgbClr val="FF0000"/>
                </a:solidFill>
                <a:latin typeface="Arial"/>
                <a:ea typeface="Arial"/>
                <a:cs typeface="Arial"/>
                <a:sym typeface="Arial"/>
              </a:rPr>
              <a:t>8 to 9 years</a:t>
            </a:r>
            <a:r>
              <a:rPr lang="en-US" sz="1800">
                <a:solidFill>
                  <a:srgbClr val="525CA3"/>
                </a:solidFill>
                <a:latin typeface="Arial"/>
                <a:ea typeface="Arial"/>
                <a:cs typeface="Arial"/>
                <a:sym typeface="Arial"/>
              </a:rPr>
              <a:t> not at </a:t>
            </a:r>
            <a:r>
              <a:rPr lang="en-US" sz="1800">
                <a:solidFill>
                  <a:srgbClr val="FF0000"/>
                </a:solidFill>
                <a:latin typeface="Arial"/>
                <a:ea typeface="Arial"/>
                <a:cs typeface="Arial"/>
                <a:sym typeface="Arial"/>
              </a:rPr>
              <a:t>Tanner stage 1 </a:t>
            </a:r>
            <a:endParaRPr/>
          </a:p>
          <a:p>
            <a:pPr indent="0" lvl="0" marL="0" marR="0" rtl="0" algn="just">
              <a:lnSpc>
                <a:spcPct val="150000"/>
              </a:lnSpc>
              <a:spcBef>
                <a:spcPts val="0"/>
              </a:spcBef>
              <a:spcAft>
                <a:spcPts val="0"/>
              </a:spcAft>
              <a:buNone/>
            </a:pPr>
            <a:r>
              <a:rPr lang="en-US" sz="1800">
                <a:solidFill>
                  <a:srgbClr val="525CA3"/>
                </a:solidFill>
                <a:latin typeface="Arial"/>
                <a:ea typeface="Arial"/>
                <a:cs typeface="Arial"/>
                <a:sym typeface="Arial"/>
              </a:rPr>
              <a:t>    Age </a:t>
            </a:r>
            <a:r>
              <a:rPr lang="en-US" sz="1800">
                <a:solidFill>
                  <a:srgbClr val="FF0000"/>
                </a:solidFill>
                <a:latin typeface="Arial"/>
                <a:ea typeface="Arial"/>
                <a:cs typeface="Arial"/>
                <a:sym typeface="Arial"/>
              </a:rPr>
              <a:t>10 to 17 years </a:t>
            </a:r>
            <a:r>
              <a:rPr lang="en-US" sz="1800">
                <a:solidFill>
                  <a:srgbClr val="525CA3"/>
                </a:solidFill>
                <a:latin typeface="Arial"/>
                <a:ea typeface="Arial"/>
                <a:cs typeface="Arial"/>
                <a:sym typeface="Arial"/>
              </a:rPr>
              <a:t>not at least at </a:t>
            </a:r>
            <a:r>
              <a:rPr lang="en-US" sz="1800">
                <a:solidFill>
                  <a:srgbClr val="FF0000"/>
                </a:solidFill>
                <a:latin typeface="Arial"/>
                <a:ea typeface="Arial"/>
                <a:cs typeface="Arial"/>
                <a:sym typeface="Arial"/>
              </a:rPr>
              <a:t>Tanner stage 2 </a:t>
            </a:r>
            <a:endParaRPr sz="1800">
              <a:solidFill>
                <a:srgbClr val="525CA3"/>
              </a:solidFill>
              <a:latin typeface="Arial"/>
              <a:ea typeface="Arial"/>
              <a:cs typeface="Arial"/>
              <a:sym typeface="Arial"/>
            </a:endParaRPr>
          </a:p>
          <a:p>
            <a:pPr indent="-214313" lvl="0" marL="214313" marR="0" rtl="0" algn="just">
              <a:lnSpc>
                <a:spcPct val="150000"/>
              </a:lnSpc>
              <a:spcBef>
                <a:spcPts val="0"/>
              </a:spcBef>
              <a:spcAft>
                <a:spcPts val="0"/>
              </a:spcAft>
              <a:buClr>
                <a:srgbClr val="525CA3"/>
              </a:buClr>
              <a:buSzPts val="1800"/>
              <a:buFont typeface="Arial"/>
              <a:buChar char="•"/>
            </a:pPr>
            <a:r>
              <a:rPr lang="en-US" sz="1800">
                <a:solidFill>
                  <a:srgbClr val="525CA3"/>
                </a:solidFill>
                <a:latin typeface="Arial"/>
                <a:ea typeface="Arial"/>
                <a:cs typeface="Arial"/>
                <a:sym typeface="Arial"/>
              </a:rPr>
              <a:t>Secondary hyperlipidemia</a:t>
            </a:r>
            <a:endParaRPr/>
          </a:p>
          <a:p>
            <a:pPr indent="-214313" lvl="0" marL="214313" marR="0" rtl="0" algn="just">
              <a:lnSpc>
                <a:spcPct val="150000"/>
              </a:lnSpc>
              <a:spcBef>
                <a:spcPts val="0"/>
              </a:spcBef>
              <a:spcAft>
                <a:spcPts val="0"/>
              </a:spcAft>
              <a:buClr>
                <a:srgbClr val="525CA3"/>
              </a:buClr>
              <a:buSzPts val="1800"/>
              <a:buFont typeface="Arial"/>
              <a:buChar char="•"/>
            </a:pPr>
            <a:r>
              <a:rPr lang="en-US" sz="1800">
                <a:solidFill>
                  <a:srgbClr val="525CA3"/>
                </a:solidFill>
                <a:latin typeface="Arial"/>
                <a:ea typeface="Arial"/>
                <a:cs typeface="Arial"/>
                <a:sym typeface="Arial"/>
              </a:rPr>
              <a:t>Homozygous familial hypercholesterolemia.</a:t>
            </a:r>
            <a:endParaRPr/>
          </a:p>
          <a:p>
            <a:pPr indent="-214313" lvl="0" marL="214313" marR="0" rtl="0" algn="just">
              <a:lnSpc>
                <a:spcPct val="150000"/>
              </a:lnSpc>
              <a:spcBef>
                <a:spcPts val="0"/>
              </a:spcBef>
              <a:spcAft>
                <a:spcPts val="0"/>
              </a:spcAft>
              <a:buClr>
                <a:srgbClr val="525CA3"/>
              </a:buClr>
              <a:buSzPts val="1800"/>
              <a:buFont typeface="Arial"/>
              <a:buChar char="•"/>
            </a:pPr>
            <a:r>
              <a:rPr lang="en-US" sz="1800">
                <a:solidFill>
                  <a:srgbClr val="525CA3"/>
                </a:solidFill>
                <a:latin typeface="Arial"/>
                <a:ea typeface="Arial"/>
                <a:cs typeface="Arial"/>
                <a:sym typeface="Arial"/>
              </a:rPr>
              <a:t>Fasting </a:t>
            </a:r>
            <a:r>
              <a:rPr lang="en-US" sz="1800">
                <a:solidFill>
                  <a:srgbClr val="FF0000"/>
                </a:solidFill>
                <a:latin typeface="Arial"/>
                <a:ea typeface="Arial"/>
                <a:cs typeface="Arial"/>
                <a:sym typeface="Arial"/>
              </a:rPr>
              <a:t>triglycerides &gt;350 mg/dL </a:t>
            </a:r>
            <a:endParaRPr sz="1800">
              <a:solidFill>
                <a:srgbClr val="525CA3"/>
              </a:solidFill>
              <a:latin typeface="Arial"/>
              <a:ea typeface="Arial"/>
              <a:cs typeface="Arial"/>
              <a:sym typeface="Arial"/>
            </a:endParaRPr>
          </a:p>
          <a:p>
            <a:pPr indent="-214313" lvl="0" marL="214313" marR="0" rtl="0" algn="l">
              <a:lnSpc>
                <a:spcPct val="150000"/>
              </a:lnSpc>
              <a:spcBef>
                <a:spcPts val="0"/>
              </a:spcBef>
              <a:spcAft>
                <a:spcPts val="0"/>
              </a:spcAft>
              <a:buClr>
                <a:srgbClr val="525CA3"/>
              </a:buClr>
              <a:buSzPts val="1800"/>
              <a:buFont typeface="Arial"/>
              <a:buChar char="•"/>
            </a:pPr>
            <a:r>
              <a:rPr lang="en-US" sz="1800">
                <a:solidFill>
                  <a:srgbClr val="525CA3"/>
                </a:solidFill>
                <a:latin typeface="Arial"/>
                <a:ea typeface="Arial"/>
                <a:cs typeface="Arial"/>
                <a:sym typeface="Arial"/>
              </a:rPr>
              <a:t>Uncontrolled Medical conditions: in Diabetes, BP (hypertension), Thyroid disease and Severe Renal/Hepatic Impairment</a:t>
            </a:r>
            <a:endParaRPr/>
          </a:p>
        </p:txBody>
      </p:sp>
      <p:sp>
        <p:nvSpPr>
          <p:cNvPr id="466" name="Google Shape;466;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210" name="Google Shape;210;p3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3325"/>
              <a:buChar char="⚫"/>
            </a:pPr>
            <a:r>
              <a:rPr lang="en-US" sz="3500"/>
              <a:t>In Lebanon:</a:t>
            </a:r>
            <a:endParaRPr/>
          </a:p>
          <a:p>
            <a:pPr indent="-246888" lvl="1" marL="640080" rtl="0" algn="l">
              <a:lnSpc>
                <a:spcPct val="90000"/>
              </a:lnSpc>
              <a:spcBef>
                <a:spcPts val="700"/>
              </a:spcBef>
              <a:spcAft>
                <a:spcPts val="0"/>
              </a:spcAft>
              <a:buSzPts val="2975"/>
              <a:buChar char="⚫"/>
            </a:pPr>
            <a:r>
              <a:rPr lang="en-US" sz="3500"/>
              <a:t>High prevalence of FH</a:t>
            </a:r>
            <a:endParaRPr/>
          </a:p>
          <a:p>
            <a:pPr indent="-246888" lvl="1" marL="640080" rtl="0" algn="l">
              <a:lnSpc>
                <a:spcPct val="90000"/>
              </a:lnSpc>
              <a:spcBef>
                <a:spcPts val="700"/>
              </a:spcBef>
              <a:spcAft>
                <a:spcPts val="0"/>
              </a:spcAft>
              <a:buSzPts val="2975"/>
              <a:buChar char="⚫"/>
            </a:pPr>
            <a:r>
              <a:rPr lang="en-US" sz="3500"/>
              <a:t>Numerous mutations of the LDL r</a:t>
            </a:r>
            <a:endParaRPr/>
          </a:p>
          <a:p>
            <a:pPr indent="-274320" lvl="0" marL="274320" rtl="0" algn="l">
              <a:lnSpc>
                <a:spcPct val="90000"/>
              </a:lnSpc>
              <a:spcBef>
                <a:spcPts val="480"/>
              </a:spcBef>
              <a:spcAft>
                <a:spcPts val="0"/>
              </a:spcAft>
              <a:buSzPts val="2280"/>
              <a:buChar char="⚫"/>
            </a:pPr>
            <a:r>
              <a:rPr b="1" lang="en-US" sz="2400"/>
              <a:t>Homozygous familial hypercholesterolemia in Lebanon: a genotype/phenotype correlation.</a:t>
            </a:r>
            <a:endParaRPr sz="2400"/>
          </a:p>
          <a:p>
            <a:pPr indent="-274320" lvl="0" marL="274320" rtl="0" algn="l">
              <a:lnSpc>
                <a:spcPct val="90000"/>
              </a:lnSpc>
              <a:spcBef>
                <a:spcPts val="480"/>
              </a:spcBef>
              <a:spcAft>
                <a:spcPts val="0"/>
              </a:spcAft>
              <a:buSzPts val="1805"/>
              <a:buNone/>
            </a:pPr>
            <a:r>
              <a:rPr i="1" lang="en-US" sz="1900"/>
              <a:t>Fahed et al  Mol Genet Metab 2011 Feb;102(2):181-8</a:t>
            </a:r>
            <a:r>
              <a:rPr i="1" lang="en-US" sz="2400"/>
              <a:t>.</a:t>
            </a:r>
            <a:endParaRPr/>
          </a:p>
          <a:p>
            <a:pPr indent="-274320" lvl="0" marL="274320" rtl="0" algn="l">
              <a:lnSpc>
                <a:spcPct val="90000"/>
              </a:lnSpc>
              <a:spcBef>
                <a:spcPts val="460"/>
              </a:spcBef>
              <a:spcAft>
                <a:spcPts val="0"/>
              </a:spcAft>
              <a:buSzPts val="2185"/>
              <a:buChar char="⚫"/>
            </a:pPr>
            <a:r>
              <a:rPr b="1" lang="en-US" sz="2300"/>
              <a:t>The molecular basis of familial hypercholesterolemia in Lebanon: spectrum of LDLR mutations and role of PCSK9 as a modifier gene.</a:t>
            </a:r>
            <a:endParaRPr/>
          </a:p>
          <a:p>
            <a:pPr indent="-274320" lvl="0" marL="274320" rtl="0" algn="l">
              <a:lnSpc>
                <a:spcPct val="90000"/>
              </a:lnSpc>
              <a:spcBef>
                <a:spcPts val="380"/>
              </a:spcBef>
              <a:spcAft>
                <a:spcPts val="0"/>
              </a:spcAft>
              <a:buSzPts val="1805"/>
              <a:buNone/>
            </a:pPr>
            <a:r>
              <a:rPr i="1" lang="en-US" sz="1900"/>
              <a:t>Abifadel et al Hum Metab 2009 Jul;30(7)</a:t>
            </a:r>
            <a:endParaRPr/>
          </a:p>
          <a:p>
            <a:pPr indent="-57150" lvl="0" marL="274320" rtl="0" algn="l">
              <a:lnSpc>
                <a:spcPct val="90000"/>
              </a:lnSpc>
              <a:spcBef>
                <a:spcPts val="720"/>
              </a:spcBef>
              <a:spcAft>
                <a:spcPts val="0"/>
              </a:spcAft>
              <a:buSzPts val="3420"/>
              <a:buNone/>
            </a:pPr>
            <a:r>
              <a:t/>
            </a:r>
            <a:endParaRPr sz="3600"/>
          </a:p>
          <a:p>
            <a:pPr indent="-274320" lvl="0" marL="274320" rtl="0" algn="l">
              <a:lnSpc>
                <a:spcPct val="90000"/>
              </a:lnSpc>
              <a:spcBef>
                <a:spcPts val="720"/>
              </a:spcBef>
              <a:spcAft>
                <a:spcPts val="0"/>
              </a:spcAft>
              <a:buSzPts val="3420"/>
              <a:buNone/>
            </a:pPr>
            <a:r>
              <a:t/>
            </a:r>
            <a:endParaRPr sz="3600"/>
          </a:p>
          <a:p>
            <a:pPr indent="-117475" lvl="0" marL="274320" rtl="0" algn="l">
              <a:lnSpc>
                <a:spcPct val="90000"/>
              </a:lnSpc>
              <a:spcBef>
                <a:spcPts val="520"/>
              </a:spcBef>
              <a:spcAft>
                <a:spcPts val="0"/>
              </a:spcAft>
              <a:buSzPts val="2470"/>
              <a:buNone/>
            </a:pPr>
            <a:r>
              <a:t/>
            </a:r>
            <a:endParaRPr/>
          </a:p>
          <a:p>
            <a:pPr indent="-117348" lvl="1" marL="640080" rtl="0" algn="l">
              <a:lnSpc>
                <a:spcPct val="90000"/>
              </a:lnSpc>
              <a:spcBef>
                <a:spcPts val="480"/>
              </a:spcBef>
              <a:spcAft>
                <a:spcPts val="0"/>
              </a:spcAft>
              <a:buSzPts val="204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66"/>
          <p:cNvSpPr txBox="1"/>
          <p:nvPr/>
        </p:nvSpPr>
        <p:spPr>
          <a:xfrm>
            <a:off x="280331" y="1131027"/>
            <a:ext cx="8466104" cy="467731"/>
          </a:xfrm>
          <a:prstGeom prst="rect">
            <a:avLst/>
          </a:prstGeom>
          <a:noFill/>
          <a:ln cap="flat" cmpd="sng" w="9525">
            <a:solidFill>
              <a:srgbClr val="2E75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EFC14643 -	Study Risks</a:t>
            </a:r>
            <a:endParaRPr b="1" sz="1875">
              <a:solidFill>
                <a:srgbClr val="525CA3"/>
              </a:solidFill>
              <a:latin typeface="Arial"/>
              <a:ea typeface="Arial"/>
              <a:cs typeface="Arial"/>
              <a:sym typeface="Arial"/>
            </a:endParaRPr>
          </a:p>
        </p:txBody>
      </p:sp>
      <p:pic>
        <p:nvPicPr>
          <p:cNvPr id="473" name="Google Shape;473;p66"/>
          <p:cNvPicPr preferRelativeResize="0"/>
          <p:nvPr/>
        </p:nvPicPr>
        <p:blipFill rotWithShape="1">
          <a:blip r:embed="rId3">
            <a:alphaModFix/>
          </a:blip>
          <a:srcRect b="0" l="0" r="0" t="0"/>
          <a:stretch/>
        </p:blipFill>
        <p:spPr>
          <a:xfrm>
            <a:off x="7254882" y="1008913"/>
            <a:ext cx="1682640" cy="589844"/>
          </a:xfrm>
          <a:prstGeom prst="rect">
            <a:avLst/>
          </a:prstGeom>
          <a:noFill/>
          <a:ln>
            <a:noFill/>
          </a:ln>
        </p:spPr>
      </p:pic>
      <p:sp>
        <p:nvSpPr>
          <p:cNvPr id="474" name="Google Shape;474;p66"/>
          <p:cNvSpPr/>
          <p:nvPr/>
        </p:nvSpPr>
        <p:spPr>
          <a:xfrm>
            <a:off x="350918" y="1795229"/>
            <a:ext cx="8586605" cy="2349361"/>
          </a:xfrm>
          <a:prstGeom prst="rect">
            <a:avLst/>
          </a:prstGeom>
          <a:noFill/>
          <a:ln cap="flat" cmpd="sng" w="9525">
            <a:solidFill>
              <a:srgbClr val="8DA9D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350">
              <a:solidFill>
                <a:srgbClr val="FF0000"/>
              </a:solidFill>
              <a:latin typeface="Arial"/>
              <a:ea typeface="Arial"/>
              <a:cs typeface="Arial"/>
              <a:sym typeface="Arial"/>
            </a:endParaRPr>
          </a:p>
          <a:p>
            <a:pPr indent="0" lvl="0" marL="0" marR="0" rtl="0" algn="l">
              <a:spcBef>
                <a:spcPts val="675"/>
              </a:spcBef>
              <a:spcAft>
                <a:spcPts val="0"/>
              </a:spcAft>
              <a:buNone/>
            </a:pPr>
            <a:r>
              <a:rPr b="1" lang="en-US" sz="1350">
                <a:solidFill>
                  <a:srgbClr val="FF0000"/>
                </a:solidFill>
                <a:latin typeface="Arial"/>
                <a:ea typeface="Arial"/>
                <a:cs typeface="Arial"/>
                <a:sym typeface="Arial"/>
              </a:rPr>
              <a:t>Alirocumab =Very good safety profile </a:t>
            </a:r>
            <a:r>
              <a:rPr lang="en-US" sz="1350">
                <a:solidFill>
                  <a:srgbClr val="525CA3"/>
                </a:solidFill>
                <a:latin typeface="Arial"/>
                <a:ea typeface="Arial"/>
                <a:cs typeface="Arial"/>
                <a:sym typeface="Arial"/>
              </a:rPr>
              <a:t>-&gt; no label / Risk Management Plan updates required for safety since 1st  Market Authorization</a:t>
            </a:r>
            <a:endParaRPr/>
          </a:p>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a:p>
            <a:pPr indent="0" lvl="0" marL="0" marR="0" rtl="0" algn="l">
              <a:spcBef>
                <a:spcPts val="0"/>
              </a:spcBef>
              <a:spcAft>
                <a:spcPts val="0"/>
              </a:spcAft>
              <a:buNone/>
            </a:pPr>
            <a:r>
              <a:rPr lang="en-US" sz="1350">
                <a:solidFill>
                  <a:srgbClr val="525CA3"/>
                </a:solidFill>
                <a:latin typeface="Arial"/>
                <a:ea typeface="Arial"/>
                <a:cs typeface="Arial"/>
                <a:sym typeface="Arial"/>
              </a:rPr>
              <a:t>The most common side effects reported with alirocumab include:</a:t>
            </a:r>
            <a:endParaRPr/>
          </a:p>
          <a:p>
            <a:pPr indent="-214313" lvl="0" marL="214313" marR="0" rtl="0" algn="l">
              <a:spcBef>
                <a:spcPts val="0"/>
              </a:spcBef>
              <a:spcAft>
                <a:spcPts val="0"/>
              </a:spcAft>
              <a:buClr>
                <a:srgbClr val="525CA3"/>
              </a:buClr>
              <a:buSzPts val="1350"/>
              <a:buFont typeface="Arial"/>
              <a:buChar char="-"/>
            </a:pPr>
            <a:r>
              <a:rPr b="1" lang="en-US" sz="1350">
                <a:solidFill>
                  <a:srgbClr val="525CA3"/>
                </a:solidFill>
                <a:latin typeface="Arial"/>
                <a:ea typeface="Arial"/>
                <a:cs typeface="Arial"/>
                <a:sym typeface="Arial"/>
              </a:rPr>
              <a:t>injection site reactions </a:t>
            </a:r>
            <a:r>
              <a:rPr lang="en-US" sz="1350">
                <a:solidFill>
                  <a:srgbClr val="525CA3"/>
                </a:solidFill>
                <a:latin typeface="Arial"/>
                <a:ea typeface="Arial"/>
                <a:cs typeface="Arial"/>
                <a:sym typeface="Arial"/>
              </a:rPr>
              <a:t>(such as, but not limited to redness, itching, swelling and pain),</a:t>
            </a:r>
            <a:endParaRPr/>
          </a:p>
          <a:p>
            <a:pPr indent="-214313" lvl="0" marL="214313" marR="0" rtl="0" algn="l">
              <a:spcBef>
                <a:spcPts val="0"/>
              </a:spcBef>
              <a:spcAft>
                <a:spcPts val="0"/>
              </a:spcAft>
              <a:buClr>
                <a:srgbClr val="525CA3"/>
              </a:buClr>
              <a:buSzPts val="1350"/>
              <a:buFont typeface="Arial"/>
              <a:buChar char="-"/>
            </a:pPr>
            <a:r>
              <a:rPr lang="en-US" sz="1350">
                <a:solidFill>
                  <a:srgbClr val="525CA3"/>
                </a:solidFill>
                <a:latin typeface="Arial"/>
                <a:ea typeface="Arial"/>
                <a:cs typeface="Arial"/>
                <a:sym typeface="Arial"/>
              </a:rPr>
              <a:t> </a:t>
            </a:r>
            <a:r>
              <a:rPr b="1" lang="en-US" sz="1350">
                <a:solidFill>
                  <a:srgbClr val="525CA3"/>
                </a:solidFill>
                <a:latin typeface="Arial"/>
                <a:ea typeface="Arial"/>
                <a:cs typeface="Arial"/>
                <a:sym typeface="Arial"/>
              </a:rPr>
              <a:t>general itching</a:t>
            </a:r>
            <a:r>
              <a:rPr lang="en-US" sz="1350">
                <a:solidFill>
                  <a:srgbClr val="525CA3"/>
                </a:solidFill>
                <a:latin typeface="Arial"/>
                <a:ea typeface="Arial"/>
                <a:cs typeface="Arial"/>
                <a:sym typeface="Arial"/>
              </a:rPr>
              <a:t>,</a:t>
            </a:r>
            <a:endParaRPr/>
          </a:p>
          <a:p>
            <a:pPr indent="-214313" lvl="0" marL="214313" marR="0" rtl="0" algn="l">
              <a:spcBef>
                <a:spcPts val="0"/>
              </a:spcBef>
              <a:spcAft>
                <a:spcPts val="0"/>
              </a:spcAft>
              <a:buClr>
                <a:srgbClr val="525CA3"/>
              </a:buClr>
              <a:buSzPts val="1350"/>
              <a:buFont typeface="Arial"/>
              <a:buChar char="-"/>
            </a:pPr>
            <a:r>
              <a:rPr lang="en-US" sz="1350">
                <a:solidFill>
                  <a:srgbClr val="525CA3"/>
                </a:solidFill>
                <a:latin typeface="Arial"/>
                <a:ea typeface="Arial"/>
                <a:cs typeface="Arial"/>
                <a:sym typeface="Arial"/>
              </a:rPr>
              <a:t> and </a:t>
            </a:r>
            <a:r>
              <a:rPr b="1" lang="en-US" sz="1350">
                <a:solidFill>
                  <a:srgbClr val="525CA3"/>
                </a:solidFill>
                <a:latin typeface="Arial"/>
                <a:ea typeface="Arial"/>
                <a:cs typeface="Arial"/>
                <a:sym typeface="Arial"/>
              </a:rPr>
              <a:t>upper respiratory symptoms </a:t>
            </a:r>
            <a:r>
              <a:rPr lang="en-US" sz="1350">
                <a:solidFill>
                  <a:srgbClr val="525CA3"/>
                </a:solidFill>
                <a:latin typeface="Arial"/>
                <a:ea typeface="Arial"/>
                <a:cs typeface="Arial"/>
                <a:sym typeface="Arial"/>
              </a:rPr>
              <a:t>(such as pain in mouth/throat, excess mucous draining from nose and sneezing). None of these events occurred in more than about 6% of patients</a:t>
            </a:r>
            <a:endParaRPr/>
          </a:p>
          <a:p>
            <a:pPr indent="0" lvl="0" marL="0" marR="0" rtl="0" algn="l">
              <a:spcBef>
                <a:spcPts val="675"/>
              </a:spcBef>
              <a:spcAft>
                <a:spcPts val="0"/>
              </a:spcAft>
              <a:buNone/>
            </a:pPr>
            <a:r>
              <a:t/>
            </a:r>
            <a:endParaRPr sz="1350">
              <a:solidFill>
                <a:srgbClr val="000000"/>
              </a:solidFill>
              <a:latin typeface="Times New Roman"/>
              <a:ea typeface="Times New Roman"/>
              <a:cs typeface="Times New Roman"/>
              <a:sym typeface="Times New Roman"/>
            </a:endParaRPr>
          </a:p>
        </p:txBody>
      </p:sp>
      <p:sp>
        <p:nvSpPr>
          <p:cNvPr id="475" name="Google Shape;475;p66"/>
          <p:cNvSpPr/>
          <p:nvPr/>
        </p:nvSpPr>
        <p:spPr>
          <a:xfrm>
            <a:off x="350917" y="4057651"/>
            <a:ext cx="8586605" cy="1131079"/>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50">
                <a:solidFill>
                  <a:srgbClr val="525CA3"/>
                </a:solidFill>
                <a:latin typeface="Arial"/>
                <a:ea typeface="Arial"/>
                <a:cs typeface="Arial"/>
                <a:sym typeface="Arial"/>
              </a:rPr>
              <a:t>Other adverse reactions: </a:t>
            </a:r>
            <a:endParaRPr/>
          </a:p>
          <a:p>
            <a:pPr indent="-128588" lvl="0" marL="128588" marR="0" rtl="0" algn="l">
              <a:spcBef>
                <a:spcPts val="0"/>
              </a:spcBef>
              <a:spcAft>
                <a:spcPts val="0"/>
              </a:spcAft>
              <a:buClr>
                <a:srgbClr val="525CA3"/>
              </a:buClr>
              <a:buSzPts val="1350"/>
              <a:buFont typeface="Arial"/>
              <a:buChar char="•"/>
            </a:pPr>
            <a:r>
              <a:rPr lang="en-US" sz="1350">
                <a:solidFill>
                  <a:srgbClr val="525CA3"/>
                </a:solidFill>
                <a:latin typeface="Arial"/>
                <a:ea typeface="Arial"/>
                <a:cs typeface="Arial"/>
                <a:sym typeface="Arial"/>
              </a:rPr>
              <a:t>Allergic Reactions:</a:t>
            </a:r>
            <a:endParaRPr/>
          </a:p>
          <a:p>
            <a:pPr indent="-128588" lvl="0" marL="128588" marR="0" rtl="0" algn="l">
              <a:spcBef>
                <a:spcPts val="0"/>
              </a:spcBef>
              <a:spcAft>
                <a:spcPts val="0"/>
              </a:spcAft>
              <a:buClr>
                <a:srgbClr val="525CA3"/>
              </a:buClr>
              <a:buSzPts val="1350"/>
              <a:buFont typeface="Arial"/>
              <a:buChar char="•"/>
            </a:pPr>
            <a:r>
              <a:rPr lang="en-US" sz="1350">
                <a:solidFill>
                  <a:srgbClr val="525CA3"/>
                </a:solidFill>
                <a:latin typeface="Arial"/>
                <a:ea typeface="Arial"/>
                <a:cs typeface="Arial"/>
                <a:sym typeface="Arial"/>
              </a:rPr>
              <a:t>Neurocognitive Events (for attention, visual Learning, Psychomotor and Executive Functions) : </a:t>
            </a:r>
            <a:r>
              <a:rPr i="1" lang="en-US" sz="1350">
                <a:solidFill>
                  <a:srgbClr val="525CA3"/>
                </a:solidFill>
                <a:latin typeface="Arial"/>
                <a:ea typeface="Arial"/>
                <a:cs typeface="Arial"/>
                <a:sym typeface="Arial"/>
              </a:rPr>
              <a:t>reported in 0.8% of patients treated with PRALUENT and 0.7% of patients treated with placebo .</a:t>
            </a:r>
            <a:endParaRPr/>
          </a:p>
          <a:p>
            <a:pPr indent="-128588" lvl="0" marL="128588" marR="0" rtl="0" algn="l">
              <a:spcBef>
                <a:spcPts val="0"/>
              </a:spcBef>
              <a:spcAft>
                <a:spcPts val="0"/>
              </a:spcAft>
              <a:buClr>
                <a:srgbClr val="525CA3"/>
              </a:buClr>
              <a:buSzPts val="1350"/>
              <a:buFont typeface="Arial"/>
              <a:buChar char="•"/>
            </a:pPr>
            <a:r>
              <a:rPr lang="en-US" sz="1350">
                <a:solidFill>
                  <a:srgbClr val="525CA3"/>
                </a:solidFill>
                <a:latin typeface="Arial"/>
                <a:ea typeface="Arial"/>
                <a:cs typeface="Arial"/>
                <a:sym typeface="Arial"/>
              </a:rPr>
              <a:t>Liver Enzyme Abnormalities</a:t>
            </a:r>
            <a:endParaRPr/>
          </a:p>
        </p:txBody>
      </p:sp>
      <p:sp>
        <p:nvSpPr>
          <p:cNvPr id="476" name="Google Shape;476;p66"/>
          <p:cNvSpPr/>
          <p:nvPr/>
        </p:nvSpPr>
        <p:spPr>
          <a:xfrm>
            <a:off x="203063" y="5242226"/>
            <a:ext cx="8734460"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50">
                <a:solidFill>
                  <a:srgbClr val="FF0000"/>
                </a:solidFill>
                <a:latin typeface="Arial"/>
                <a:ea typeface="Arial"/>
                <a:cs typeface="Arial"/>
                <a:sym typeface="Arial"/>
              </a:rPr>
              <a:t>NEW! </a:t>
            </a:r>
            <a:r>
              <a:rPr lang="en-US" sz="1350" u="sng">
                <a:solidFill>
                  <a:srgbClr val="FF0000"/>
                </a:solidFill>
                <a:latin typeface="Arial"/>
                <a:ea typeface="Arial"/>
                <a:cs typeface="Arial"/>
                <a:sym typeface="Arial"/>
              </a:rPr>
              <a:t>Flu-like illness </a:t>
            </a:r>
            <a:r>
              <a:rPr lang="en-US" sz="1350">
                <a:solidFill>
                  <a:srgbClr val="FF0000"/>
                </a:solidFill>
                <a:latin typeface="Arial"/>
                <a:ea typeface="Arial"/>
                <a:cs typeface="Arial"/>
                <a:sym typeface="Arial"/>
              </a:rPr>
              <a:t>is being added as an ADR to the Praluent labels based on post-marketing experience</a:t>
            </a:r>
            <a:endParaRPr/>
          </a:p>
          <a:p>
            <a:pPr indent="0" lvl="0" marL="0" marR="0" rtl="0" algn="ctr">
              <a:spcBef>
                <a:spcPts val="0"/>
              </a:spcBef>
              <a:spcAft>
                <a:spcPts val="0"/>
              </a:spcAft>
              <a:buNone/>
            </a:pPr>
            <a:r>
              <a:t/>
            </a:r>
            <a:endParaRPr b="1" sz="1350">
              <a:solidFill>
                <a:srgbClr val="385623"/>
              </a:solidFill>
              <a:latin typeface="Calibri"/>
              <a:ea typeface="Calibri"/>
              <a:cs typeface="Calibri"/>
              <a:sym typeface="Calibri"/>
            </a:endParaRPr>
          </a:p>
        </p:txBody>
      </p:sp>
      <p:sp>
        <p:nvSpPr>
          <p:cNvPr id="477" name="Google Shape;477;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67"/>
          <p:cNvSpPr txBox="1"/>
          <p:nvPr/>
        </p:nvSpPr>
        <p:spPr>
          <a:xfrm>
            <a:off x="280331" y="1131027"/>
            <a:ext cx="8286186" cy="664202"/>
          </a:xfrm>
          <a:prstGeom prst="rect">
            <a:avLst/>
          </a:prstGeom>
          <a:noFill/>
          <a:ln cap="flat" cmpd="sng" w="9525">
            <a:solidFill>
              <a:srgbClr val="2E75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EFC14643 -	</a:t>
            </a:r>
            <a:r>
              <a:rPr b="0" lang="en-US" sz="2600">
                <a:solidFill>
                  <a:srgbClr val="FF0000"/>
                </a:solidFill>
                <a:latin typeface="Arial"/>
                <a:ea typeface="Arial"/>
                <a:cs typeface="Arial"/>
                <a:sym typeface="Arial"/>
              </a:rPr>
              <a:t>Study Benefits</a:t>
            </a:r>
            <a:endParaRPr b="1" sz="1875">
              <a:solidFill>
                <a:srgbClr val="FF0000"/>
              </a:solidFill>
              <a:latin typeface="Arial"/>
              <a:ea typeface="Arial"/>
              <a:cs typeface="Arial"/>
              <a:sym typeface="Arial"/>
            </a:endParaRPr>
          </a:p>
        </p:txBody>
      </p:sp>
      <p:pic>
        <p:nvPicPr>
          <p:cNvPr id="483" name="Google Shape;483;p67"/>
          <p:cNvPicPr preferRelativeResize="0"/>
          <p:nvPr/>
        </p:nvPicPr>
        <p:blipFill rotWithShape="1">
          <a:blip r:embed="rId3">
            <a:alphaModFix/>
          </a:blip>
          <a:srcRect b="0" l="0" r="0" t="0"/>
          <a:stretch/>
        </p:blipFill>
        <p:spPr>
          <a:xfrm>
            <a:off x="7254882" y="876720"/>
            <a:ext cx="1889118" cy="589844"/>
          </a:xfrm>
          <a:prstGeom prst="rect">
            <a:avLst/>
          </a:prstGeom>
          <a:noFill/>
          <a:ln>
            <a:noFill/>
          </a:ln>
        </p:spPr>
      </p:pic>
      <p:sp>
        <p:nvSpPr>
          <p:cNvPr id="484" name="Google Shape;484;p67"/>
          <p:cNvSpPr/>
          <p:nvPr/>
        </p:nvSpPr>
        <p:spPr>
          <a:xfrm>
            <a:off x="280332" y="1927908"/>
            <a:ext cx="8654947" cy="3693319"/>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100">
                <a:solidFill>
                  <a:srgbClr val="525CA3"/>
                </a:solidFill>
                <a:latin typeface="Arial"/>
                <a:ea typeface="Arial"/>
                <a:cs typeface="Arial"/>
                <a:sym typeface="Arial"/>
              </a:rPr>
              <a:t>The patient will benefit at </a:t>
            </a:r>
            <a:r>
              <a:rPr b="1" lang="en-US" sz="2100">
                <a:solidFill>
                  <a:srgbClr val="FF0000"/>
                </a:solidFill>
                <a:latin typeface="Arial"/>
                <a:ea typeface="Arial"/>
                <a:cs typeface="Arial"/>
                <a:sym typeface="Arial"/>
              </a:rPr>
              <a:t>no cost </a:t>
            </a:r>
            <a:r>
              <a:rPr b="1" lang="en-US" sz="2100">
                <a:solidFill>
                  <a:srgbClr val="525CA3"/>
                </a:solidFill>
                <a:latin typeface="Arial"/>
                <a:ea typeface="Arial"/>
                <a:cs typeface="Arial"/>
                <a:sym typeface="Arial"/>
              </a:rPr>
              <a:t>from all the following activities:</a:t>
            </a:r>
            <a:endParaRPr/>
          </a:p>
          <a:p>
            <a:pPr indent="-128588" lvl="0" marL="128588" marR="0" rtl="0" algn="l">
              <a:spcBef>
                <a:spcPts val="750"/>
              </a:spcBef>
              <a:spcAft>
                <a:spcPts val="0"/>
              </a:spcAft>
              <a:buClr>
                <a:srgbClr val="525CA3"/>
              </a:buClr>
              <a:buSzPts val="1800"/>
              <a:buFont typeface="Arial"/>
              <a:buChar char="•"/>
            </a:pPr>
            <a:r>
              <a:rPr lang="en-US" sz="1800">
                <a:solidFill>
                  <a:srgbClr val="525CA3"/>
                </a:solidFill>
                <a:latin typeface="Arial"/>
                <a:ea typeface="Arial"/>
                <a:cs typeface="Arial"/>
                <a:sym typeface="Arial"/>
              </a:rPr>
              <a:t>Closer medical observation,</a:t>
            </a:r>
            <a:endParaRPr/>
          </a:p>
          <a:p>
            <a:pPr indent="-128588" lvl="0" marL="128588" marR="0" rtl="0" algn="l">
              <a:spcBef>
                <a:spcPts val="750"/>
              </a:spcBef>
              <a:spcAft>
                <a:spcPts val="0"/>
              </a:spcAft>
              <a:buClr>
                <a:srgbClr val="525CA3"/>
              </a:buClr>
              <a:buSzPts val="1800"/>
              <a:buFont typeface="Arial"/>
              <a:buChar char="•"/>
            </a:pPr>
            <a:r>
              <a:rPr lang="en-US" sz="1800">
                <a:solidFill>
                  <a:srgbClr val="525CA3"/>
                </a:solidFill>
                <a:latin typeface="Arial"/>
                <a:ea typeface="Arial"/>
                <a:cs typeface="Arial"/>
                <a:sym typeface="Arial"/>
              </a:rPr>
              <a:t>Closer dietetic follow-up, </a:t>
            </a:r>
            <a:endParaRPr/>
          </a:p>
          <a:p>
            <a:pPr indent="-128588" lvl="0" marL="128588" marR="0" rtl="0" algn="l">
              <a:spcBef>
                <a:spcPts val="750"/>
              </a:spcBef>
              <a:spcAft>
                <a:spcPts val="0"/>
              </a:spcAft>
              <a:buClr>
                <a:srgbClr val="FF0000"/>
              </a:buClr>
              <a:buSzPts val="1800"/>
              <a:buFont typeface="Arial"/>
              <a:buChar char="•"/>
            </a:pPr>
            <a:r>
              <a:rPr lang="en-US" sz="1800">
                <a:solidFill>
                  <a:srgbClr val="FF0000"/>
                </a:solidFill>
                <a:latin typeface="Arial"/>
                <a:ea typeface="Arial"/>
                <a:cs typeface="Arial"/>
                <a:sym typeface="Arial"/>
              </a:rPr>
              <a:t>Medical treatment </a:t>
            </a:r>
            <a:r>
              <a:rPr lang="en-US" sz="1500">
                <a:solidFill>
                  <a:srgbClr val="525CA3"/>
                </a:solidFill>
                <a:latin typeface="Arial"/>
                <a:ea typeface="Arial"/>
                <a:cs typeface="Arial"/>
                <a:sym typeface="Arial"/>
              </a:rPr>
              <a:t>(alirocumab &amp; background therapy)</a:t>
            </a:r>
            <a:endParaRPr/>
          </a:p>
          <a:p>
            <a:pPr indent="-128588" lvl="0" marL="128588" marR="0" rtl="0" algn="l">
              <a:spcBef>
                <a:spcPts val="750"/>
              </a:spcBef>
              <a:spcAft>
                <a:spcPts val="0"/>
              </a:spcAft>
              <a:buClr>
                <a:srgbClr val="525CA3"/>
              </a:buClr>
              <a:buSzPts val="1800"/>
              <a:buFont typeface="Arial"/>
              <a:buChar char="•"/>
            </a:pPr>
            <a:r>
              <a:rPr lang="en-US" sz="1800">
                <a:solidFill>
                  <a:srgbClr val="525CA3"/>
                </a:solidFill>
                <a:latin typeface="Arial"/>
                <a:ea typeface="Arial"/>
                <a:cs typeface="Arial"/>
                <a:sym typeface="Arial"/>
              </a:rPr>
              <a:t>Laboratory tests :Genetic and blood tests </a:t>
            </a:r>
            <a:r>
              <a:rPr lang="en-US" sz="1500">
                <a:solidFill>
                  <a:srgbClr val="525CA3"/>
                </a:solidFill>
                <a:latin typeface="Arial"/>
                <a:ea typeface="Arial"/>
                <a:cs typeface="Arial"/>
                <a:sym typeface="Arial"/>
              </a:rPr>
              <a:t>(Central Laboratory)</a:t>
            </a:r>
            <a:endParaRPr/>
          </a:p>
          <a:p>
            <a:pPr indent="-128588" lvl="0" marL="128588" marR="0" rtl="0" algn="l">
              <a:spcBef>
                <a:spcPts val="750"/>
              </a:spcBef>
              <a:spcAft>
                <a:spcPts val="0"/>
              </a:spcAft>
              <a:buClr>
                <a:srgbClr val="525CA3"/>
              </a:buClr>
              <a:buSzPts val="1800"/>
              <a:buFont typeface="Arial"/>
              <a:buChar char="•"/>
            </a:pPr>
            <a:r>
              <a:rPr lang="en-US" sz="1800">
                <a:solidFill>
                  <a:srgbClr val="525CA3"/>
                </a:solidFill>
                <a:latin typeface="Arial"/>
                <a:ea typeface="Arial"/>
                <a:cs typeface="Arial"/>
                <a:sym typeface="Arial"/>
              </a:rPr>
              <a:t>Patient transportation </a:t>
            </a:r>
            <a:r>
              <a:rPr lang="en-US" sz="1500">
                <a:solidFill>
                  <a:srgbClr val="525CA3"/>
                </a:solidFill>
                <a:latin typeface="Arial"/>
                <a:ea typeface="Arial"/>
                <a:cs typeface="Arial"/>
                <a:sym typeface="Arial"/>
              </a:rPr>
              <a:t>(per clinic visit)</a:t>
            </a:r>
            <a:endParaRPr/>
          </a:p>
          <a:p>
            <a:pPr indent="-128588" lvl="0" marL="128588" marR="0" rtl="0" algn="l">
              <a:spcBef>
                <a:spcPts val="750"/>
              </a:spcBef>
              <a:spcAft>
                <a:spcPts val="0"/>
              </a:spcAft>
              <a:buClr>
                <a:srgbClr val="525CA3"/>
              </a:buClr>
              <a:buSzPts val="1800"/>
              <a:buFont typeface="Arial"/>
              <a:buChar char="•"/>
            </a:pPr>
            <a:r>
              <a:rPr lang="en-US" sz="1800">
                <a:solidFill>
                  <a:srgbClr val="525CA3"/>
                </a:solidFill>
                <a:latin typeface="Arial"/>
                <a:ea typeface="Arial"/>
                <a:cs typeface="Arial"/>
                <a:sym typeface="Arial"/>
              </a:rPr>
              <a:t>Meal allowance </a:t>
            </a:r>
            <a:r>
              <a:rPr lang="en-US" sz="1500">
                <a:solidFill>
                  <a:srgbClr val="525CA3"/>
                </a:solidFill>
                <a:latin typeface="Arial"/>
                <a:ea typeface="Arial"/>
                <a:cs typeface="Arial"/>
                <a:sym typeface="Arial"/>
              </a:rPr>
              <a:t>(after blood draws)</a:t>
            </a:r>
            <a:endParaRPr/>
          </a:p>
          <a:p>
            <a:pPr indent="0" lvl="0" marL="0" marR="0" rtl="0" algn="l">
              <a:spcBef>
                <a:spcPts val="750"/>
              </a:spcBef>
              <a:spcAft>
                <a:spcPts val="0"/>
              </a:spcAft>
              <a:buNone/>
            </a:pPr>
            <a:r>
              <a:t/>
            </a:r>
            <a:endParaRPr sz="1500">
              <a:solidFill>
                <a:srgbClr val="525CA3"/>
              </a:solidFill>
              <a:latin typeface="Arial"/>
              <a:ea typeface="Arial"/>
              <a:cs typeface="Arial"/>
              <a:sym typeface="Arial"/>
            </a:endParaRPr>
          </a:p>
          <a:p>
            <a:pPr indent="0" lvl="0" marL="0" marR="0" rtl="0" algn="l">
              <a:spcBef>
                <a:spcPts val="750"/>
              </a:spcBef>
              <a:spcAft>
                <a:spcPts val="0"/>
              </a:spcAft>
              <a:buNone/>
            </a:pPr>
            <a:r>
              <a:rPr b="1" lang="en-US" sz="1500">
                <a:solidFill>
                  <a:srgbClr val="FF0000"/>
                </a:solidFill>
                <a:latin typeface="Arial"/>
                <a:ea typeface="Arial"/>
                <a:cs typeface="Arial"/>
                <a:sym typeface="Arial"/>
              </a:rPr>
              <a:t>N.B : </a:t>
            </a:r>
            <a:r>
              <a:rPr b="1" lang="en-US" sz="1500" u="sng">
                <a:solidFill>
                  <a:srgbClr val="FF0000"/>
                </a:solidFill>
                <a:latin typeface="Arial"/>
                <a:ea typeface="Arial"/>
                <a:cs typeface="Arial"/>
                <a:sym typeface="Arial"/>
              </a:rPr>
              <a:t>VOLUNTARY</a:t>
            </a:r>
            <a:r>
              <a:rPr b="1" lang="en-US" sz="1500">
                <a:solidFill>
                  <a:srgbClr val="FF0000"/>
                </a:solidFill>
                <a:latin typeface="Arial"/>
                <a:ea typeface="Arial"/>
                <a:cs typeface="Arial"/>
                <a:sym typeface="Arial"/>
              </a:rPr>
              <a:t> PARTICIPATION / WITHDRAWAL</a:t>
            </a:r>
            <a:endParaRPr/>
          </a:p>
          <a:p>
            <a:pPr indent="0" lvl="0" marL="0" marR="0" rtl="0" algn="l">
              <a:spcBef>
                <a:spcPts val="750"/>
              </a:spcBef>
              <a:spcAft>
                <a:spcPts val="0"/>
              </a:spcAft>
              <a:buNone/>
            </a:pPr>
            <a:r>
              <a:t/>
            </a:r>
            <a:endParaRPr sz="1500">
              <a:solidFill>
                <a:srgbClr val="525CA3"/>
              </a:solidFill>
              <a:latin typeface="Arial"/>
              <a:ea typeface="Arial"/>
              <a:cs typeface="Arial"/>
              <a:sym typeface="Arial"/>
            </a:endParaRPr>
          </a:p>
        </p:txBody>
      </p:sp>
      <p:pic>
        <p:nvPicPr>
          <p:cNvPr id="485" name="Google Shape;485;p67"/>
          <p:cNvPicPr preferRelativeResize="0"/>
          <p:nvPr/>
        </p:nvPicPr>
        <p:blipFill rotWithShape="1">
          <a:blip r:embed="rId4">
            <a:alphaModFix/>
          </a:blip>
          <a:srcRect b="0" l="0" r="0" t="0"/>
          <a:stretch/>
        </p:blipFill>
        <p:spPr>
          <a:xfrm>
            <a:off x="7366820" y="2793207"/>
            <a:ext cx="1685004" cy="1129682"/>
          </a:xfrm>
          <a:prstGeom prst="rect">
            <a:avLst/>
          </a:prstGeom>
          <a:noFill/>
          <a:ln>
            <a:noFill/>
          </a:ln>
        </p:spPr>
      </p:pic>
      <p:sp>
        <p:nvSpPr>
          <p:cNvPr id="486" name="Google Shape;486;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68"/>
          <p:cNvSpPr txBox="1"/>
          <p:nvPr/>
        </p:nvSpPr>
        <p:spPr>
          <a:xfrm>
            <a:off x="280331" y="1131027"/>
            <a:ext cx="8286186" cy="66420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25CA3"/>
              </a:buClr>
              <a:buSzPts val="2600"/>
              <a:buFont typeface="Arial"/>
              <a:buNone/>
            </a:pPr>
            <a:r>
              <a:rPr b="0" lang="en-US" sz="2600">
                <a:solidFill>
                  <a:srgbClr val="525CA3"/>
                </a:solidFill>
                <a:latin typeface="Arial"/>
                <a:ea typeface="Arial"/>
                <a:cs typeface="Arial"/>
                <a:sym typeface="Arial"/>
              </a:rPr>
              <a:t>EFC14643 -	Sites &amp; Contacts</a:t>
            </a:r>
            <a:endParaRPr b="1" sz="1875">
              <a:solidFill>
                <a:srgbClr val="525CA3"/>
              </a:solidFill>
              <a:latin typeface="Arial"/>
              <a:ea typeface="Arial"/>
              <a:cs typeface="Arial"/>
              <a:sym typeface="Arial"/>
            </a:endParaRPr>
          </a:p>
        </p:txBody>
      </p:sp>
      <p:pic>
        <p:nvPicPr>
          <p:cNvPr id="492" name="Google Shape;492;p68"/>
          <p:cNvPicPr preferRelativeResize="0"/>
          <p:nvPr/>
        </p:nvPicPr>
        <p:blipFill rotWithShape="1">
          <a:blip r:embed="rId3">
            <a:alphaModFix/>
          </a:blip>
          <a:srcRect b="0" l="0" r="0" t="0"/>
          <a:stretch/>
        </p:blipFill>
        <p:spPr>
          <a:xfrm>
            <a:off x="7254882" y="876720"/>
            <a:ext cx="1889118" cy="589844"/>
          </a:xfrm>
          <a:prstGeom prst="rect">
            <a:avLst/>
          </a:prstGeom>
          <a:noFill/>
          <a:ln>
            <a:noFill/>
          </a:ln>
        </p:spPr>
      </p:pic>
      <p:sp>
        <p:nvSpPr>
          <p:cNvPr id="493" name="Google Shape;493;p68"/>
          <p:cNvSpPr txBox="1"/>
          <p:nvPr/>
        </p:nvSpPr>
        <p:spPr>
          <a:xfrm>
            <a:off x="280331" y="4265358"/>
            <a:ext cx="7077737" cy="1661993"/>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100" u="sng">
                <a:solidFill>
                  <a:srgbClr val="D0354C"/>
                </a:solidFill>
                <a:latin typeface="Calibri"/>
                <a:ea typeface="Calibri"/>
                <a:cs typeface="Calibri"/>
                <a:sym typeface="Calibri"/>
              </a:rPr>
              <a:t>Saint George Hospital University Medical Center -SGHUMC</a:t>
            </a:r>
            <a:endParaRPr/>
          </a:p>
          <a:p>
            <a:pPr indent="0" lvl="0" marL="0" marR="0" rtl="0" algn="l">
              <a:spcBef>
                <a:spcPts val="0"/>
              </a:spcBef>
              <a:spcAft>
                <a:spcPts val="0"/>
              </a:spcAft>
              <a:buNone/>
            </a:pPr>
            <a:r>
              <a:rPr i="1" lang="en-US" sz="1500">
                <a:solidFill>
                  <a:srgbClr val="525CA3"/>
                </a:solidFill>
                <a:latin typeface="Arial"/>
                <a:ea typeface="Arial"/>
                <a:cs typeface="Arial"/>
                <a:sym typeface="Arial"/>
              </a:rPr>
              <a:t>Youssef Sursock Street, Achrafieh, Beirut, Lebanon </a:t>
            </a:r>
            <a:endParaRPr i="1" sz="1500">
              <a:solidFill>
                <a:srgbClr val="525CA3"/>
              </a:solidFill>
              <a:latin typeface="Arial"/>
              <a:ea typeface="Arial"/>
              <a:cs typeface="Arial"/>
              <a:sym typeface="Arial"/>
            </a:endParaRPr>
          </a:p>
          <a:p>
            <a:pPr indent="0" lvl="0" marL="0" marR="0" rtl="0" algn="l">
              <a:spcBef>
                <a:spcPts val="0"/>
              </a:spcBef>
              <a:spcAft>
                <a:spcPts val="0"/>
              </a:spcAft>
              <a:buNone/>
            </a:pPr>
            <a:r>
              <a:t/>
            </a:r>
            <a:endParaRPr b="1" sz="1800">
              <a:solidFill>
                <a:srgbClr val="4472C4"/>
              </a:solidFill>
              <a:latin typeface="Calibri"/>
              <a:ea typeface="Calibri"/>
              <a:cs typeface="Calibri"/>
              <a:sym typeface="Calibri"/>
            </a:endParaRPr>
          </a:p>
          <a:p>
            <a:pPr indent="0" lvl="0" marL="0" marR="0" rtl="0" algn="l">
              <a:spcBef>
                <a:spcPts val="0"/>
              </a:spcBef>
              <a:spcAft>
                <a:spcPts val="0"/>
              </a:spcAft>
              <a:buNone/>
            </a:pPr>
            <a:r>
              <a:rPr b="1" lang="en-US" sz="1800">
                <a:solidFill>
                  <a:srgbClr val="525CA3"/>
                </a:solidFill>
                <a:latin typeface="Arial"/>
                <a:ea typeface="Arial"/>
                <a:cs typeface="Arial"/>
                <a:sym typeface="Arial"/>
              </a:rPr>
              <a:t>Dr. Wissam Fayad </a:t>
            </a:r>
            <a:r>
              <a:rPr lang="en-US" sz="1800">
                <a:solidFill>
                  <a:srgbClr val="525CA3"/>
                </a:solidFill>
                <a:latin typeface="Arial"/>
                <a:ea typeface="Arial"/>
                <a:cs typeface="Arial"/>
                <a:sym typeface="Arial"/>
              </a:rPr>
              <a:t>(Pediatric Endocrinologist) – </a:t>
            </a:r>
            <a:r>
              <a:rPr lang="en-US" sz="1500">
                <a:solidFill>
                  <a:srgbClr val="525CA3"/>
                </a:solidFill>
                <a:latin typeface="Arial"/>
                <a:ea typeface="Arial"/>
                <a:cs typeface="Arial"/>
                <a:sym typeface="Arial"/>
              </a:rPr>
              <a:t>03/370655</a:t>
            </a:r>
            <a:endParaRPr sz="1800">
              <a:solidFill>
                <a:srgbClr val="525CA3"/>
              </a:solidFill>
              <a:latin typeface="Arial"/>
              <a:ea typeface="Arial"/>
              <a:cs typeface="Arial"/>
              <a:sym typeface="Arial"/>
            </a:endParaRPr>
          </a:p>
          <a:p>
            <a:pPr indent="0" lvl="0" marL="0" marR="0" rtl="0" algn="l">
              <a:spcBef>
                <a:spcPts val="0"/>
              </a:spcBef>
              <a:spcAft>
                <a:spcPts val="0"/>
              </a:spcAft>
              <a:buNone/>
            </a:pPr>
            <a:r>
              <a:rPr b="1" lang="en-US" sz="1800">
                <a:solidFill>
                  <a:srgbClr val="525CA3"/>
                </a:solidFill>
                <a:latin typeface="Arial"/>
                <a:ea typeface="Arial"/>
                <a:cs typeface="Arial"/>
                <a:sym typeface="Arial"/>
              </a:rPr>
              <a:t>Dr. Carole Saba </a:t>
            </a:r>
            <a:r>
              <a:rPr lang="en-US" sz="1800">
                <a:solidFill>
                  <a:srgbClr val="525CA3"/>
                </a:solidFill>
                <a:latin typeface="Arial"/>
                <a:ea typeface="Arial"/>
                <a:cs typeface="Arial"/>
                <a:sym typeface="Arial"/>
              </a:rPr>
              <a:t>(Pediatric Endocrinologist) – </a:t>
            </a:r>
            <a:r>
              <a:rPr lang="en-US" sz="1500">
                <a:solidFill>
                  <a:srgbClr val="525CA3"/>
                </a:solidFill>
                <a:latin typeface="Arial"/>
                <a:ea typeface="Arial"/>
                <a:cs typeface="Arial"/>
                <a:sym typeface="Arial"/>
              </a:rPr>
              <a:t>03-114706</a:t>
            </a:r>
            <a:endParaRPr sz="1800">
              <a:solidFill>
                <a:srgbClr val="525CA3"/>
              </a:solidFill>
              <a:latin typeface="Arial"/>
              <a:ea typeface="Arial"/>
              <a:cs typeface="Arial"/>
              <a:sym typeface="Arial"/>
            </a:endParaRPr>
          </a:p>
          <a:p>
            <a:pPr indent="0" lvl="0" marL="0" marR="0" rtl="0" algn="l">
              <a:spcBef>
                <a:spcPts val="0"/>
              </a:spcBef>
              <a:spcAft>
                <a:spcPts val="0"/>
              </a:spcAft>
              <a:buNone/>
            </a:pPr>
            <a:r>
              <a:t/>
            </a:r>
            <a:endParaRPr b="1" sz="1200">
              <a:solidFill>
                <a:srgbClr val="4472C4"/>
              </a:solidFill>
              <a:latin typeface="Calibri"/>
              <a:ea typeface="Calibri"/>
              <a:cs typeface="Calibri"/>
              <a:sym typeface="Calibri"/>
            </a:endParaRPr>
          </a:p>
        </p:txBody>
      </p:sp>
      <p:sp>
        <p:nvSpPr>
          <p:cNvPr id="494" name="Google Shape;494;p68"/>
          <p:cNvSpPr/>
          <p:nvPr/>
        </p:nvSpPr>
        <p:spPr>
          <a:xfrm>
            <a:off x="280331" y="1795229"/>
            <a:ext cx="7077739" cy="216982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100" u="sng">
                <a:solidFill>
                  <a:srgbClr val="D0354C"/>
                </a:solidFill>
                <a:latin typeface="Calibri"/>
                <a:ea typeface="Calibri"/>
                <a:cs typeface="Calibri"/>
                <a:sym typeface="Calibri"/>
              </a:rPr>
              <a:t>American University of Beirut Medical Center - AUBMC</a:t>
            </a:r>
            <a:endParaRPr/>
          </a:p>
          <a:p>
            <a:pPr indent="0" lvl="0" marL="0" marR="0" rtl="0" algn="l">
              <a:spcBef>
                <a:spcPts val="0"/>
              </a:spcBef>
              <a:spcAft>
                <a:spcPts val="0"/>
              </a:spcAft>
              <a:buNone/>
            </a:pPr>
            <a:r>
              <a:rPr i="1" lang="en-US" sz="1500">
                <a:solidFill>
                  <a:srgbClr val="525CA3"/>
                </a:solidFill>
                <a:latin typeface="Arial"/>
                <a:ea typeface="Arial"/>
                <a:cs typeface="Arial"/>
                <a:sym typeface="Arial"/>
              </a:rPr>
              <a:t>John Kennedy Street, Abou Khater Building, Beirut, Lebanon.</a:t>
            </a:r>
            <a:endParaRPr/>
          </a:p>
          <a:p>
            <a:pPr indent="0" lvl="0" marL="0" marR="0" rtl="0" algn="l">
              <a:spcBef>
                <a:spcPts val="0"/>
              </a:spcBef>
              <a:spcAft>
                <a:spcPts val="0"/>
              </a:spcAft>
              <a:buNone/>
            </a:pPr>
            <a:r>
              <a:t/>
            </a:r>
            <a:endParaRPr i="1" sz="1500">
              <a:solidFill>
                <a:srgbClr val="525CA3"/>
              </a:solidFill>
              <a:latin typeface="Arial"/>
              <a:ea typeface="Arial"/>
              <a:cs typeface="Arial"/>
              <a:sym typeface="Arial"/>
            </a:endParaRPr>
          </a:p>
          <a:p>
            <a:pPr indent="0" lvl="0" marL="0" marR="0" rtl="0" algn="l">
              <a:spcBef>
                <a:spcPts val="0"/>
              </a:spcBef>
              <a:spcAft>
                <a:spcPts val="0"/>
              </a:spcAft>
              <a:buNone/>
            </a:pPr>
            <a:r>
              <a:rPr b="1" lang="en-US" sz="1800">
                <a:solidFill>
                  <a:srgbClr val="525CA3"/>
                </a:solidFill>
                <a:latin typeface="Arial"/>
                <a:ea typeface="Arial"/>
                <a:cs typeface="Arial"/>
                <a:sym typeface="Arial"/>
              </a:rPr>
              <a:t>Dr. Sami Azar </a:t>
            </a:r>
            <a:r>
              <a:rPr lang="en-US" sz="1800">
                <a:solidFill>
                  <a:srgbClr val="525CA3"/>
                </a:solidFill>
                <a:latin typeface="Arial"/>
                <a:ea typeface="Arial"/>
                <a:cs typeface="Arial"/>
                <a:sym typeface="Arial"/>
              </a:rPr>
              <a:t>(Endocrinologist)</a:t>
            </a:r>
            <a:endParaRPr/>
          </a:p>
          <a:p>
            <a:pPr indent="0" lvl="0" marL="0" marR="0" rtl="0" algn="l">
              <a:spcBef>
                <a:spcPts val="0"/>
              </a:spcBef>
              <a:spcAft>
                <a:spcPts val="0"/>
              </a:spcAft>
              <a:buNone/>
            </a:pPr>
            <a:r>
              <a:rPr b="1" lang="en-US" sz="1800">
                <a:solidFill>
                  <a:srgbClr val="525CA3"/>
                </a:solidFill>
                <a:latin typeface="Arial"/>
                <a:ea typeface="Arial"/>
                <a:cs typeface="Arial"/>
                <a:sym typeface="Arial"/>
              </a:rPr>
              <a:t>Dr. Hala Tfayli </a:t>
            </a:r>
            <a:r>
              <a:rPr lang="en-US" sz="1800">
                <a:solidFill>
                  <a:srgbClr val="525CA3"/>
                </a:solidFill>
                <a:latin typeface="Arial"/>
                <a:ea typeface="Arial"/>
                <a:cs typeface="Arial"/>
                <a:sym typeface="Arial"/>
              </a:rPr>
              <a:t>(Pediatric Endocrinologist)</a:t>
            </a:r>
            <a:endParaRPr/>
          </a:p>
          <a:p>
            <a:pPr indent="0" lvl="0" marL="0" marR="0" rtl="0" algn="l">
              <a:spcBef>
                <a:spcPts val="0"/>
              </a:spcBef>
              <a:spcAft>
                <a:spcPts val="0"/>
              </a:spcAft>
              <a:buNone/>
            </a:pPr>
            <a:r>
              <a:t/>
            </a:r>
            <a:endParaRPr sz="1800">
              <a:solidFill>
                <a:srgbClr val="525CA3"/>
              </a:solidFill>
              <a:latin typeface="Arial"/>
              <a:ea typeface="Arial"/>
              <a:cs typeface="Arial"/>
              <a:sym typeface="Arial"/>
            </a:endParaRPr>
          </a:p>
          <a:p>
            <a:pPr indent="0" lvl="0" marL="0" marR="0" rtl="0" algn="l">
              <a:spcBef>
                <a:spcPts val="0"/>
              </a:spcBef>
              <a:spcAft>
                <a:spcPts val="0"/>
              </a:spcAft>
              <a:buNone/>
            </a:pPr>
            <a:r>
              <a:rPr lang="en-US" sz="1500">
                <a:solidFill>
                  <a:srgbClr val="525CA3"/>
                </a:solidFill>
                <a:latin typeface="Arial"/>
                <a:ea typeface="Arial"/>
                <a:cs typeface="Arial"/>
                <a:sym typeface="Arial"/>
              </a:rPr>
              <a:t>Phone #: 01-355500 (between 8 a.m. and 5 p.m.),                                                          Ms. Hanadi Beydoun (Research Coordinator).</a:t>
            </a:r>
            <a:endParaRPr sz="1500">
              <a:solidFill>
                <a:srgbClr val="525CA3"/>
              </a:solidFill>
              <a:latin typeface="Arial"/>
              <a:ea typeface="Arial"/>
              <a:cs typeface="Arial"/>
              <a:sym typeface="Arial"/>
            </a:endParaRPr>
          </a:p>
        </p:txBody>
      </p:sp>
      <p:pic>
        <p:nvPicPr>
          <p:cNvPr id="495" name="Google Shape;495;p68"/>
          <p:cNvPicPr preferRelativeResize="0"/>
          <p:nvPr/>
        </p:nvPicPr>
        <p:blipFill rotWithShape="1">
          <a:blip r:embed="rId4">
            <a:alphaModFix/>
          </a:blip>
          <a:srcRect b="0" l="0" r="0" t="0"/>
          <a:stretch/>
        </p:blipFill>
        <p:spPr>
          <a:xfrm>
            <a:off x="7403053" y="1463127"/>
            <a:ext cx="1592776" cy="1633307"/>
          </a:xfrm>
          <a:prstGeom prst="ellipse">
            <a:avLst/>
          </a:prstGeom>
          <a:noFill/>
          <a:ln>
            <a:noFill/>
          </a:ln>
        </p:spPr>
      </p:pic>
      <p:sp>
        <p:nvSpPr>
          <p:cNvPr id="496" name="Google Shape;496;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6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5000"/>
              <a:buFont typeface="Calibri"/>
              <a:buNone/>
            </a:pPr>
            <a:r>
              <a:rPr lang="en-US"/>
              <a:t>Take home message</a:t>
            </a:r>
            <a:endParaRPr/>
          </a:p>
        </p:txBody>
      </p:sp>
      <p:sp>
        <p:nvSpPr>
          <p:cNvPr id="502" name="Google Shape;502;p6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FhHC is highly prevalent in Lebanon</a:t>
            </a:r>
            <a:endParaRPr/>
          </a:p>
          <a:p>
            <a:pPr indent="-274320" lvl="0" marL="274320" rtl="0" algn="l">
              <a:spcBef>
                <a:spcPts val="520"/>
              </a:spcBef>
              <a:spcAft>
                <a:spcPts val="0"/>
              </a:spcAft>
              <a:buSzPts val="2470"/>
              <a:buChar char="⚫"/>
            </a:pPr>
            <a:r>
              <a:rPr lang="en-US"/>
              <a:t>Screening all children with familial history is mandatory as soon as 4 years of age</a:t>
            </a:r>
            <a:endParaRPr/>
          </a:p>
          <a:p>
            <a:pPr indent="-274320" lvl="0" marL="274320" rtl="0" algn="l">
              <a:spcBef>
                <a:spcPts val="520"/>
              </a:spcBef>
              <a:spcAft>
                <a:spcPts val="0"/>
              </a:spcAft>
              <a:buSzPts val="2470"/>
              <a:buChar char="⚫"/>
            </a:pPr>
            <a:r>
              <a:rPr lang="en-US"/>
              <a:t>Statin is a effective and safe drug in childhood</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0" lvl="0" marL="0" rtl="0" algn="l">
              <a:spcBef>
                <a:spcPts val="520"/>
              </a:spcBef>
              <a:spcAft>
                <a:spcPts val="0"/>
              </a:spcAft>
              <a:buSzPts val="2470"/>
              <a:buNone/>
            </a:pPr>
            <a:r>
              <a:rPr lang="en-US"/>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3200"/>
              <a:buFont typeface="Calibri"/>
              <a:buNone/>
            </a:pPr>
            <a:r>
              <a:rPr b="1" lang="en-US" sz="3200"/>
              <a:t>Simon Broome Register Diagnostic Criteria for Heterozygous Familial Hypercholesterolemia </a:t>
            </a:r>
            <a:endParaRPr sz="3200"/>
          </a:p>
        </p:txBody>
      </p:sp>
      <p:sp>
        <p:nvSpPr>
          <p:cNvPr id="216" name="Google Shape;216;p3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1914"/>
              <a:buChar char="⚫"/>
            </a:pPr>
            <a:r>
              <a:rPr lang="en-US" sz="2015"/>
              <a:t>Definite familial hypercholesterolemia is defined as: </a:t>
            </a:r>
            <a:endParaRPr/>
          </a:p>
          <a:p>
            <a:pPr indent="0" lvl="0" marL="0" rtl="0" algn="l">
              <a:lnSpc>
                <a:spcPct val="80000"/>
              </a:lnSpc>
              <a:spcBef>
                <a:spcPts val="403"/>
              </a:spcBef>
              <a:spcAft>
                <a:spcPts val="0"/>
              </a:spcAft>
              <a:buSzPts val="1914"/>
              <a:buNone/>
            </a:pPr>
            <a:r>
              <a:rPr lang="en-US" sz="2015"/>
              <a:t>	• Total-C &gt;6.7 mmol/l (260 mg/dL) or LDL cholesterol above 4.0 mmol/l (155 mg/dL) in a child &lt;16 years or Total-C &gt;7.5 mmol/l (290 mg/dL) or LDL cholesterol above 4.9 mmol/l (190 mg/dL) in an adult. (Levels either pre-treatment or highest on treatment). </a:t>
            </a:r>
            <a:endParaRPr/>
          </a:p>
          <a:p>
            <a:pPr indent="-152765" lvl="0" marL="274320" rtl="0" algn="l">
              <a:lnSpc>
                <a:spcPct val="80000"/>
              </a:lnSpc>
              <a:spcBef>
                <a:spcPts val="403"/>
              </a:spcBef>
              <a:spcAft>
                <a:spcPts val="0"/>
              </a:spcAft>
              <a:buSzPts val="1914"/>
              <a:buNone/>
            </a:pPr>
            <a:r>
              <a:t/>
            </a:r>
            <a:endParaRPr sz="2015"/>
          </a:p>
          <a:p>
            <a:pPr indent="-274320" lvl="0" marL="274320" rtl="0" algn="l">
              <a:lnSpc>
                <a:spcPct val="80000"/>
              </a:lnSpc>
              <a:spcBef>
                <a:spcPts val="403"/>
              </a:spcBef>
              <a:spcAft>
                <a:spcPts val="0"/>
              </a:spcAft>
              <a:buSzPts val="1914"/>
              <a:buChar char="⚫"/>
            </a:pPr>
            <a:r>
              <a:rPr lang="en-US" sz="2015"/>
              <a:t>PLUS </a:t>
            </a:r>
            <a:endParaRPr/>
          </a:p>
          <a:p>
            <a:pPr indent="0" lvl="0" marL="0" rtl="0" algn="l">
              <a:lnSpc>
                <a:spcPct val="80000"/>
              </a:lnSpc>
              <a:spcBef>
                <a:spcPts val="403"/>
              </a:spcBef>
              <a:spcAft>
                <a:spcPts val="0"/>
              </a:spcAft>
              <a:buSzPts val="1914"/>
              <a:buNone/>
            </a:pPr>
            <a:r>
              <a:rPr lang="en-US" sz="2015"/>
              <a:t>	• Tendon xanthomas in patient, or in 1st degree relative (parent, sibling, child), or in 2nd degree relative (grandparent, uncle, aunt). </a:t>
            </a:r>
            <a:endParaRPr/>
          </a:p>
          <a:p>
            <a:pPr indent="-152765" lvl="0" marL="274320" rtl="0" algn="l">
              <a:lnSpc>
                <a:spcPct val="80000"/>
              </a:lnSpc>
              <a:spcBef>
                <a:spcPts val="403"/>
              </a:spcBef>
              <a:spcAft>
                <a:spcPts val="0"/>
              </a:spcAft>
              <a:buSzPts val="1914"/>
              <a:buNone/>
            </a:pPr>
            <a:r>
              <a:t/>
            </a:r>
            <a:endParaRPr sz="2015"/>
          </a:p>
          <a:p>
            <a:pPr indent="-274320" lvl="0" marL="274320" rtl="0" algn="l">
              <a:lnSpc>
                <a:spcPct val="80000"/>
              </a:lnSpc>
              <a:spcBef>
                <a:spcPts val="403"/>
              </a:spcBef>
              <a:spcAft>
                <a:spcPts val="0"/>
              </a:spcAft>
              <a:buSzPts val="1914"/>
              <a:buChar char="⚫"/>
            </a:pPr>
            <a:r>
              <a:rPr lang="en-US" sz="2015"/>
              <a:t>OR</a:t>
            </a:r>
            <a:endParaRPr/>
          </a:p>
          <a:p>
            <a:pPr indent="0" lvl="0" marL="0" rtl="0" algn="l">
              <a:lnSpc>
                <a:spcPct val="80000"/>
              </a:lnSpc>
              <a:spcBef>
                <a:spcPts val="403"/>
              </a:spcBef>
              <a:spcAft>
                <a:spcPts val="0"/>
              </a:spcAft>
              <a:buSzPts val="1914"/>
              <a:buNone/>
            </a:pPr>
            <a:r>
              <a:rPr lang="en-US" sz="2015"/>
              <a:t>	• DNA-based evidence of an LDL receptor mutation or familial defective Apo B-100. </a:t>
            </a:r>
            <a:endParaRPr/>
          </a:p>
          <a:p>
            <a:pPr indent="-152765" lvl="0" marL="274320" rtl="0" algn="l">
              <a:lnSpc>
                <a:spcPct val="80000"/>
              </a:lnSpc>
              <a:spcBef>
                <a:spcPts val="403"/>
              </a:spcBef>
              <a:spcAft>
                <a:spcPts val="0"/>
              </a:spcAft>
              <a:buSzPts val="1914"/>
              <a:buNone/>
            </a:pPr>
            <a:r>
              <a:t/>
            </a:r>
            <a:endParaRPr sz="2015"/>
          </a:p>
          <a:p>
            <a:pPr indent="-152765" lvl="0" marL="274320" rtl="0" algn="l">
              <a:lnSpc>
                <a:spcPct val="80000"/>
              </a:lnSpc>
              <a:spcBef>
                <a:spcPts val="403"/>
              </a:spcBef>
              <a:spcAft>
                <a:spcPts val="0"/>
              </a:spcAft>
              <a:buSzPts val="1914"/>
              <a:buNone/>
            </a:pPr>
            <a:r>
              <a:t/>
            </a:r>
            <a:endParaRPr sz="2015"/>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2800"/>
              <a:buFont typeface="Calibri"/>
              <a:buNone/>
            </a:pPr>
            <a:r>
              <a:rPr b="1" lang="en-US" sz="2800"/>
              <a:t>Simon Broome Register Diagnostic Criteria for Heterozygous Familial Hypercholesterolemia </a:t>
            </a:r>
            <a:endParaRPr sz="2800"/>
          </a:p>
        </p:txBody>
      </p:sp>
      <p:sp>
        <p:nvSpPr>
          <p:cNvPr id="222" name="Google Shape;222;p3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2285"/>
              <a:buChar char="⚫"/>
            </a:pPr>
            <a:r>
              <a:rPr lang="en-US" sz="2405"/>
              <a:t>Possible familial hypercholesterolemia is defined as: </a:t>
            </a:r>
            <a:endParaRPr/>
          </a:p>
          <a:p>
            <a:pPr indent="0" lvl="0" marL="0" rtl="0" algn="l">
              <a:lnSpc>
                <a:spcPct val="80000"/>
              </a:lnSpc>
              <a:spcBef>
                <a:spcPts val="481"/>
              </a:spcBef>
              <a:spcAft>
                <a:spcPts val="0"/>
              </a:spcAft>
              <a:buSzPts val="2285"/>
              <a:buNone/>
            </a:pPr>
            <a:r>
              <a:rPr lang="en-US" sz="2405"/>
              <a:t>	• Total-C &gt;6.7 mmol/l (260 mg/dL) or LDL cholesterol above 4.0 mmol/l (155 mg/dL) in a child &lt;16 years or Total-C &gt;7.5 mmol/l (290 mg/dL) or LDL cholesterol above 4.9 mmol/l (190 mg/dL) in an adult. (Levels either pre-treatment or highest on treatment). </a:t>
            </a:r>
            <a:endParaRPr/>
          </a:p>
          <a:p>
            <a:pPr indent="-129238" lvl="0" marL="274320" rtl="0" algn="l">
              <a:lnSpc>
                <a:spcPct val="80000"/>
              </a:lnSpc>
              <a:spcBef>
                <a:spcPts val="481"/>
              </a:spcBef>
              <a:spcAft>
                <a:spcPts val="0"/>
              </a:spcAft>
              <a:buSzPts val="2285"/>
              <a:buNone/>
            </a:pPr>
            <a:r>
              <a:t/>
            </a:r>
            <a:endParaRPr sz="2405"/>
          </a:p>
          <a:p>
            <a:pPr indent="-274320" lvl="0" marL="274320" rtl="0" algn="l">
              <a:lnSpc>
                <a:spcPct val="80000"/>
              </a:lnSpc>
              <a:spcBef>
                <a:spcPts val="481"/>
              </a:spcBef>
              <a:spcAft>
                <a:spcPts val="0"/>
              </a:spcAft>
              <a:buSzPts val="2285"/>
              <a:buChar char="⚫"/>
            </a:pPr>
            <a:r>
              <a:rPr lang="en-US" sz="2405"/>
              <a:t>And at least one of the following: </a:t>
            </a:r>
            <a:endParaRPr/>
          </a:p>
          <a:p>
            <a:pPr indent="0" lvl="0" marL="0" rtl="0" algn="l">
              <a:lnSpc>
                <a:spcPct val="80000"/>
              </a:lnSpc>
              <a:spcBef>
                <a:spcPts val="481"/>
              </a:spcBef>
              <a:spcAft>
                <a:spcPts val="0"/>
              </a:spcAft>
              <a:buSzPts val="2285"/>
              <a:buNone/>
            </a:pPr>
            <a:r>
              <a:rPr lang="en-US" sz="2405"/>
              <a:t>	• Family history of MI below 50 years of age in 2nd degree relative or below 60 years of age in 1st degree relative. </a:t>
            </a:r>
            <a:endParaRPr/>
          </a:p>
          <a:p>
            <a:pPr indent="0" lvl="0" marL="0" rtl="0" algn="l">
              <a:lnSpc>
                <a:spcPct val="80000"/>
              </a:lnSpc>
              <a:spcBef>
                <a:spcPts val="481"/>
              </a:spcBef>
              <a:spcAft>
                <a:spcPts val="0"/>
              </a:spcAft>
              <a:buSzPts val="2285"/>
              <a:buNone/>
            </a:pPr>
            <a:r>
              <a:rPr lang="en-US" sz="2405"/>
              <a:t>	• Family history of raised cholesterols &gt;7.5 mmol/l (290 mg/dL) in adult 1st or 2nd degree relative or &gt;6.7 mmol/l (260 mg/dL) in child or sibling under 16 years of age.</a:t>
            </a:r>
            <a:endParaRPr sz="2405"/>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dk2"/>
              </a:buClr>
              <a:buSzPts val="4860"/>
              <a:buFont typeface="Calibri"/>
              <a:buNone/>
            </a:pPr>
            <a:r>
              <a:rPr lang="en-US" sz="4860"/>
              <a:t>HC AS A RISK FACTOR FOR CVD FROM CHILDHOOD</a:t>
            </a:r>
            <a:endParaRPr sz="4500"/>
          </a:p>
        </p:txBody>
      </p:sp>
      <p:sp>
        <p:nvSpPr>
          <p:cNvPr id="228" name="Google Shape;228;p3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61"/>
              <a:buChar char="⚫"/>
            </a:pPr>
            <a:r>
              <a:rPr lang="en-US" sz="2590"/>
              <a:t>Indirect studies: American soldiers in Vietnam an Korea</a:t>
            </a:r>
            <a:endParaRPr/>
          </a:p>
          <a:p>
            <a:pPr indent="-274320" lvl="0" marL="274320" rtl="0" algn="l">
              <a:lnSpc>
                <a:spcPct val="90000"/>
              </a:lnSpc>
              <a:spcBef>
                <a:spcPts val="518"/>
              </a:spcBef>
              <a:spcAft>
                <a:spcPts val="0"/>
              </a:spcAft>
              <a:buSzPts val="2461"/>
              <a:buChar char="⚫"/>
            </a:pPr>
            <a:r>
              <a:rPr lang="en-US" sz="2590"/>
              <a:t>Bogalusa study: fatty streak formation directly proportional to LDL cholesterol (1,2)</a:t>
            </a:r>
            <a:endParaRPr/>
          </a:p>
          <a:p>
            <a:pPr indent="-274320" lvl="0" marL="274320" rtl="0" algn="l">
              <a:lnSpc>
                <a:spcPct val="90000"/>
              </a:lnSpc>
              <a:spcBef>
                <a:spcPts val="518"/>
              </a:spcBef>
              <a:spcAft>
                <a:spcPts val="0"/>
              </a:spcAft>
              <a:buSzPts val="2461"/>
              <a:buChar char="⚫"/>
            </a:pPr>
            <a:r>
              <a:rPr lang="en-US" sz="2590"/>
              <a:t>Arterial mechanical changes and stiffness of the aortic wall(3,4,5)</a:t>
            </a:r>
            <a:endParaRPr/>
          </a:p>
          <a:p>
            <a:pPr indent="-129238" lvl="0" marL="274320" rtl="0" algn="l">
              <a:lnSpc>
                <a:spcPct val="90000"/>
              </a:lnSpc>
              <a:spcBef>
                <a:spcPts val="481"/>
              </a:spcBef>
              <a:spcAft>
                <a:spcPts val="0"/>
              </a:spcAft>
              <a:buSzPts val="2285"/>
              <a:buNone/>
            </a:pPr>
            <a:r>
              <a:t/>
            </a:r>
            <a:endParaRPr sz="2405"/>
          </a:p>
          <a:p>
            <a:pPr indent="-274320" lvl="0" marL="274320" rtl="0" algn="l">
              <a:lnSpc>
                <a:spcPct val="90000"/>
              </a:lnSpc>
              <a:spcBef>
                <a:spcPts val="314"/>
              </a:spcBef>
              <a:spcAft>
                <a:spcPts val="0"/>
              </a:spcAft>
              <a:buSzPts val="1493"/>
              <a:buNone/>
            </a:pPr>
            <a:r>
              <a:rPr i="1" lang="en-US" sz="1572"/>
              <a:t>1- Berenson et al: Am j Cardio 1992</a:t>
            </a:r>
            <a:endParaRPr/>
          </a:p>
          <a:p>
            <a:pPr indent="-274320" lvl="0" marL="274320" rtl="0" algn="l">
              <a:lnSpc>
                <a:spcPct val="90000"/>
              </a:lnSpc>
              <a:spcBef>
                <a:spcPts val="314"/>
              </a:spcBef>
              <a:spcAft>
                <a:spcPts val="0"/>
              </a:spcAft>
              <a:buSzPts val="1493"/>
              <a:buNone/>
            </a:pPr>
            <a:r>
              <a:rPr i="1" lang="en-US" sz="1572"/>
              <a:t>2-Newman et al : NEJM 1994</a:t>
            </a:r>
            <a:endParaRPr/>
          </a:p>
          <a:p>
            <a:pPr indent="-274320" lvl="0" marL="274320" rtl="0" algn="l">
              <a:lnSpc>
                <a:spcPct val="90000"/>
              </a:lnSpc>
              <a:spcBef>
                <a:spcPts val="314"/>
              </a:spcBef>
              <a:spcAft>
                <a:spcPts val="0"/>
              </a:spcAft>
              <a:buSzPts val="1493"/>
              <a:buNone/>
            </a:pPr>
            <a:r>
              <a:rPr i="1" lang="en-US" sz="1572"/>
              <a:t>3-Kroflach et al : Circul 2003</a:t>
            </a:r>
            <a:endParaRPr/>
          </a:p>
          <a:p>
            <a:pPr indent="-274320" lvl="0" marL="274320" rtl="0" algn="l">
              <a:lnSpc>
                <a:spcPct val="90000"/>
              </a:lnSpc>
              <a:spcBef>
                <a:spcPts val="314"/>
              </a:spcBef>
              <a:spcAft>
                <a:spcPts val="0"/>
              </a:spcAft>
              <a:buSzPts val="1493"/>
              <a:buNone/>
            </a:pPr>
            <a:r>
              <a:rPr i="1" lang="en-US" sz="1572"/>
              <a:t>4- Morrisson et al : atheroscl 2010</a:t>
            </a:r>
            <a:endParaRPr/>
          </a:p>
          <a:p>
            <a:pPr indent="-274320" lvl="0" marL="274320" rtl="0" algn="l">
              <a:lnSpc>
                <a:spcPct val="90000"/>
              </a:lnSpc>
              <a:spcBef>
                <a:spcPts val="314"/>
              </a:spcBef>
              <a:spcAft>
                <a:spcPts val="0"/>
              </a:spcAft>
              <a:buSzPts val="1493"/>
              <a:buNone/>
            </a:pPr>
            <a:r>
              <a:rPr i="1" lang="en-US" sz="1572"/>
              <a:t>5-</a:t>
            </a:r>
            <a:r>
              <a:rPr i="1" lang="en-US" sz="1480"/>
              <a:t>KustersDM et al : Circ Res 2014</a:t>
            </a:r>
            <a:endParaRPr i="1" sz="1572"/>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234" name="Google Shape;234;p34"/>
          <p:cNvSpPr txBox="1"/>
          <p:nvPr>
            <p:ph idx="1" type="body"/>
          </p:nvPr>
        </p:nvSpPr>
        <p:spPr>
          <a:xfrm>
            <a:off x="457200" y="1340768"/>
            <a:ext cx="8229600" cy="4983832"/>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b="1" lang="en-US"/>
              <a:t>Carotid intima-media thickness in children with familial hypercholesterolemia</a:t>
            </a:r>
            <a:endParaRPr/>
          </a:p>
          <a:p>
            <a:pPr indent="0" lvl="0" marL="0" rtl="0" algn="l">
              <a:spcBef>
                <a:spcPts val="520"/>
              </a:spcBef>
              <a:spcAft>
                <a:spcPts val="0"/>
              </a:spcAft>
              <a:buSzPts val="2470"/>
              <a:buNone/>
            </a:pPr>
            <a:r>
              <a:rPr i="1" lang="en-US"/>
              <a:t>Kusters DM, et al :Circ Res.</a:t>
            </a:r>
            <a:r>
              <a:rPr lang="en-US"/>
              <a:t> 2014 Jan 17</a:t>
            </a:r>
            <a:endParaRPr/>
          </a:p>
          <a:p>
            <a:pPr indent="0" lvl="0" marL="0" rtl="0" algn="l">
              <a:spcBef>
                <a:spcPts val="520"/>
              </a:spcBef>
              <a:spcAft>
                <a:spcPts val="0"/>
              </a:spcAft>
              <a:buSzPts val="2470"/>
              <a:buNone/>
            </a:pPr>
            <a:r>
              <a:t/>
            </a:r>
            <a:endParaRPr b="1"/>
          </a:p>
          <a:p>
            <a:pPr indent="-274320" lvl="0" marL="274320" rtl="0" algn="l">
              <a:spcBef>
                <a:spcPts val="520"/>
              </a:spcBef>
              <a:spcAft>
                <a:spcPts val="0"/>
              </a:spcAft>
              <a:buSzPts val="2470"/>
              <a:buChar char="⚫"/>
            </a:pPr>
            <a:r>
              <a:rPr b="1" lang="en-US" cap="none"/>
              <a:t>OBJECTIVE: </a:t>
            </a:r>
            <a:r>
              <a:rPr lang="en-US"/>
              <a:t>As part of an ongoing trial to assess the efficacy and safety of rosuvastatin in children with FH aged 6 to 17 years, we report the differences in carotid intima-media thickness (cIMT) at baseline between children with FH and their unaffected siblings</a:t>
            </a:r>
            <a:endParaRPr/>
          </a:p>
          <a:p>
            <a:pPr indent="0" lvl="0" marL="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0" lvl="0" marL="0" rtl="0" algn="l">
              <a:spcBef>
                <a:spcPts val="520"/>
              </a:spcBef>
              <a:spcAft>
                <a:spcPts val="0"/>
              </a:spcAft>
              <a:buSzPts val="2470"/>
              <a:buNone/>
            </a:pPr>
            <a:r>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240" name="Google Shape;240;p3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17475" lvl="0" marL="274320" rtl="0" algn="l">
              <a:lnSpc>
                <a:spcPct val="90000"/>
              </a:lnSpc>
              <a:spcBef>
                <a:spcPts val="0"/>
              </a:spcBef>
              <a:spcAft>
                <a:spcPts val="0"/>
              </a:spcAft>
              <a:buSzPts val="2470"/>
              <a:buNone/>
            </a:pPr>
            <a:r>
              <a:t/>
            </a:r>
            <a:endParaRPr/>
          </a:p>
          <a:p>
            <a:pPr indent="-117475" lvl="0" marL="274320" rtl="0" algn="l">
              <a:lnSpc>
                <a:spcPct val="90000"/>
              </a:lnSpc>
              <a:spcBef>
                <a:spcPts val="520"/>
              </a:spcBef>
              <a:spcAft>
                <a:spcPts val="0"/>
              </a:spcAft>
              <a:buSzPts val="2470"/>
              <a:buNone/>
            </a:pPr>
            <a:r>
              <a:t/>
            </a:r>
            <a:endParaRPr/>
          </a:p>
          <a:p>
            <a:pPr indent="-117475" lvl="0" marL="274320" rtl="0" algn="l">
              <a:lnSpc>
                <a:spcPct val="90000"/>
              </a:lnSpc>
              <a:spcBef>
                <a:spcPts val="520"/>
              </a:spcBef>
              <a:spcAft>
                <a:spcPts val="0"/>
              </a:spcAft>
              <a:buSzPts val="2470"/>
              <a:buNone/>
            </a:pPr>
            <a:r>
              <a:t/>
            </a:r>
            <a:endParaRPr/>
          </a:p>
          <a:p>
            <a:pPr indent="-117475" lvl="0" marL="274320" rtl="0" algn="l">
              <a:lnSpc>
                <a:spcPct val="90000"/>
              </a:lnSpc>
              <a:spcBef>
                <a:spcPts val="520"/>
              </a:spcBef>
              <a:spcAft>
                <a:spcPts val="0"/>
              </a:spcAft>
              <a:buSzPts val="2470"/>
              <a:buNone/>
            </a:pPr>
            <a:r>
              <a:t/>
            </a:r>
            <a:endParaRPr/>
          </a:p>
          <a:p>
            <a:pPr indent="-117475" lvl="0" marL="274320" rtl="0" algn="l">
              <a:lnSpc>
                <a:spcPct val="90000"/>
              </a:lnSpc>
              <a:spcBef>
                <a:spcPts val="520"/>
              </a:spcBef>
              <a:spcAft>
                <a:spcPts val="0"/>
              </a:spcAft>
              <a:buSzPts val="2470"/>
              <a:buNone/>
            </a:pPr>
            <a:r>
              <a:t/>
            </a:r>
            <a:endParaRPr/>
          </a:p>
          <a:p>
            <a:pPr indent="-117475" lvl="0" marL="274320" rtl="0" algn="l">
              <a:lnSpc>
                <a:spcPct val="90000"/>
              </a:lnSpc>
              <a:spcBef>
                <a:spcPts val="520"/>
              </a:spcBef>
              <a:spcAft>
                <a:spcPts val="0"/>
              </a:spcAft>
              <a:buSzPts val="2470"/>
              <a:buNone/>
            </a:pPr>
            <a:r>
              <a:t/>
            </a:r>
            <a:endParaRPr/>
          </a:p>
          <a:p>
            <a:pPr indent="-117475" lvl="0" marL="274320" rtl="0" algn="l">
              <a:lnSpc>
                <a:spcPct val="90000"/>
              </a:lnSpc>
              <a:spcBef>
                <a:spcPts val="520"/>
              </a:spcBef>
              <a:spcAft>
                <a:spcPts val="0"/>
              </a:spcAft>
              <a:buSzPts val="2470"/>
              <a:buNone/>
            </a:pPr>
            <a:r>
              <a:t/>
            </a:r>
            <a:endParaRPr/>
          </a:p>
          <a:p>
            <a:pPr indent="-117475" lvl="0" marL="274320" rtl="0" algn="l">
              <a:lnSpc>
                <a:spcPct val="90000"/>
              </a:lnSpc>
              <a:spcBef>
                <a:spcPts val="520"/>
              </a:spcBef>
              <a:spcAft>
                <a:spcPts val="0"/>
              </a:spcAft>
              <a:buSzPts val="2470"/>
              <a:buNone/>
            </a:pPr>
            <a:r>
              <a:t/>
            </a:r>
            <a:endParaRPr/>
          </a:p>
          <a:p>
            <a:pPr indent="-117475" lvl="0" marL="274320" rtl="0" algn="l">
              <a:lnSpc>
                <a:spcPct val="90000"/>
              </a:lnSpc>
              <a:spcBef>
                <a:spcPts val="520"/>
              </a:spcBef>
              <a:spcAft>
                <a:spcPts val="0"/>
              </a:spcAft>
              <a:buSzPts val="2470"/>
              <a:buNone/>
            </a:pPr>
            <a:r>
              <a:t/>
            </a:r>
            <a:endParaRPr/>
          </a:p>
          <a:p>
            <a:pPr indent="0" lvl="0" marL="0" rtl="0" algn="l">
              <a:lnSpc>
                <a:spcPct val="90000"/>
              </a:lnSpc>
              <a:spcBef>
                <a:spcPts val="280"/>
              </a:spcBef>
              <a:spcAft>
                <a:spcPts val="0"/>
              </a:spcAft>
              <a:buSzPts val="1330"/>
              <a:buNone/>
            </a:pPr>
            <a:r>
              <a:rPr i="1" lang="en-US" sz="1400"/>
              <a:t>Kusters DM, et al :Circ Res.</a:t>
            </a:r>
            <a:r>
              <a:rPr lang="en-US" sz="1400"/>
              <a:t> 2014 Jan 17</a:t>
            </a:r>
            <a:endParaRPr/>
          </a:p>
          <a:p>
            <a:pPr indent="-117475" lvl="0" marL="274320" rtl="0" algn="l">
              <a:lnSpc>
                <a:spcPct val="90000"/>
              </a:lnSpc>
              <a:spcBef>
                <a:spcPts val="520"/>
              </a:spcBef>
              <a:spcAft>
                <a:spcPts val="0"/>
              </a:spcAft>
              <a:buSzPts val="2470"/>
              <a:buNone/>
            </a:pPr>
            <a:r>
              <a:t/>
            </a:r>
            <a:endParaRPr/>
          </a:p>
        </p:txBody>
      </p:sp>
      <p:pic>
        <p:nvPicPr>
          <p:cNvPr id="241" name="Google Shape;241;p35"/>
          <p:cNvPicPr preferRelativeResize="0"/>
          <p:nvPr/>
        </p:nvPicPr>
        <p:blipFill rotWithShape="1">
          <a:blip r:embed="rId3">
            <a:alphaModFix/>
          </a:blip>
          <a:srcRect b="31009" l="0" r="631" t="33470"/>
          <a:stretch/>
        </p:blipFill>
        <p:spPr>
          <a:xfrm>
            <a:off x="2411760" y="2128086"/>
            <a:ext cx="4464496" cy="34478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