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397" r:id="rId2"/>
    <p:sldId id="286" r:id="rId3"/>
    <p:sldId id="284" r:id="rId4"/>
    <p:sldId id="259" r:id="rId5"/>
    <p:sldId id="398" r:id="rId6"/>
    <p:sldId id="262" r:id="rId7"/>
    <p:sldId id="258" r:id="rId8"/>
    <p:sldId id="303" r:id="rId9"/>
    <p:sldId id="287" r:id="rId10"/>
    <p:sldId id="298" r:id="rId11"/>
    <p:sldId id="299" r:id="rId12"/>
    <p:sldId id="263" r:id="rId13"/>
    <p:sldId id="264" r:id="rId14"/>
    <p:sldId id="268" r:id="rId15"/>
    <p:sldId id="304" r:id="rId16"/>
    <p:sldId id="305" r:id="rId17"/>
    <p:sldId id="289" r:id="rId18"/>
    <p:sldId id="300" r:id="rId19"/>
    <p:sldId id="280" r:id="rId20"/>
    <p:sldId id="266" r:id="rId21"/>
    <p:sldId id="285" r:id="rId22"/>
    <p:sldId id="392" r:id="rId23"/>
    <p:sldId id="393" r:id="rId24"/>
    <p:sldId id="290" r:id="rId25"/>
    <p:sldId id="292" r:id="rId26"/>
    <p:sldId id="293" r:id="rId27"/>
    <p:sldId id="270" r:id="rId28"/>
    <p:sldId id="274" r:id="rId29"/>
    <p:sldId id="278" r:id="rId30"/>
    <p:sldId id="272" r:id="rId31"/>
    <p:sldId id="276" r:id="rId32"/>
    <p:sldId id="296" r:id="rId33"/>
    <p:sldId id="271" r:id="rId34"/>
    <p:sldId id="389" r:id="rId35"/>
    <p:sldId id="390" r:id="rId36"/>
    <p:sldId id="291" r:id="rId37"/>
    <p:sldId id="273" r:id="rId38"/>
    <p:sldId id="301" r:id="rId39"/>
    <p:sldId id="333" r:id="rId40"/>
    <p:sldId id="391" r:id="rId41"/>
    <p:sldId id="385" r:id="rId42"/>
    <p:sldId id="386" r:id="rId43"/>
    <p:sldId id="337" r:id="rId44"/>
    <p:sldId id="395" r:id="rId45"/>
    <p:sldId id="396" r:id="rId46"/>
    <p:sldId id="358" r:id="rId47"/>
    <p:sldId id="359" r:id="rId48"/>
    <p:sldId id="342" r:id="rId49"/>
    <p:sldId id="387" r:id="rId50"/>
    <p:sldId id="364" r:id="rId51"/>
    <p:sldId id="363" r:id="rId52"/>
    <p:sldId id="365" r:id="rId53"/>
    <p:sldId id="366" r:id="rId54"/>
    <p:sldId id="321" r:id="rId55"/>
    <p:sldId id="29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8T10:52:00.51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1021 1,'-22'0,"-291"6,241 0,1 2,0 4,-23 8,72-14,-16 2,0 3,1 1,1 1,-35 19,62-27,0 1,0-1,0 1,1 1,0 0,0 0,1 1,0-1,0 2,1-1,0 1,0 0,1 0,0 0,1 1,0 0,0 0,1 0,1 0,-2 7,0 21,2-5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8T10:52:01.49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8T10:52:02.28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1121 0,'-14'0,"-23"7,-27 15,-41 23,-36 32,-22 28,-2 17,1 1,14-14,32-25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8T10:52:03.08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679C-C3FD-40D5-9CC1-23A416332B1D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D404-33B3-4E8A-8D60-4754D9969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7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Had lowish- mg and </a:t>
            </a:r>
            <a:r>
              <a:rPr lang="en-GB" dirty="0" err="1"/>
              <a:t>phos</a:t>
            </a:r>
            <a:r>
              <a:rPr lang="en-GB" dirty="0"/>
              <a:t>- to check</a:t>
            </a:r>
          </a:p>
          <a:p>
            <a:r>
              <a:rPr lang="en-GB" dirty="0"/>
              <a:t>Chase CTB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CD404-33B3-4E8A-8D60-4754D9969DF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6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3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4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9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9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2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7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2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1DD1-0176-41B3-8999-F72BC57FDAB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39D8-AB17-4EC6-900F-269F5E91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09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46CF-9B8A-4750-B462-116FA512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Electrolyte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024E-807F-4B42-AACD-840606F3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81"/>
            <a:ext cx="9247909" cy="32859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Rupesh Raina, MD, FAAP, FACP, FASN, </a:t>
            </a:r>
            <a:r>
              <a:rPr lang="en-US" dirty="0" err="1"/>
              <a:t>FAcadTM</a:t>
            </a:r>
            <a:r>
              <a:rPr lang="en-US" dirty="0"/>
              <a:t> and FNKF </a:t>
            </a:r>
          </a:p>
          <a:p>
            <a:pPr marL="0" indent="0" algn="ctr">
              <a:buNone/>
            </a:pPr>
            <a:r>
              <a:rPr lang="en-US" dirty="0"/>
              <a:t>Adult-Pediatric Kidney Disease/Hypertension</a:t>
            </a:r>
          </a:p>
          <a:p>
            <a:pPr marL="0" indent="0" algn="ctr">
              <a:buNone/>
            </a:pPr>
            <a:r>
              <a:rPr lang="en-US" dirty="0"/>
              <a:t>Associate Professor of Medicine</a:t>
            </a:r>
          </a:p>
          <a:p>
            <a:pPr marL="0" indent="0" algn="ctr">
              <a:buNone/>
            </a:pPr>
            <a:r>
              <a:rPr lang="en-US" dirty="0"/>
              <a:t>Director of Research Akron Nephrology Associates</a:t>
            </a:r>
          </a:p>
          <a:p>
            <a:pPr marL="0" indent="0" algn="ctr">
              <a:buNone/>
            </a:pPr>
            <a:r>
              <a:rPr lang="en-US" dirty="0"/>
              <a:t>AGMC, Cleveland Clinic, Cleveland, Ohio</a:t>
            </a:r>
          </a:p>
          <a:p>
            <a:pPr marL="0" indent="0" algn="ctr">
              <a:buNone/>
            </a:pPr>
            <a:r>
              <a:rPr lang="en-US" dirty="0"/>
              <a:t>Staff Medical Research, Rebecca D. Considine Research Institute</a:t>
            </a:r>
          </a:p>
          <a:p>
            <a:pPr marL="0" indent="0" algn="ctr">
              <a:buNone/>
            </a:pPr>
            <a:r>
              <a:rPr lang="en-US" dirty="0"/>
              <a:t>Staff at Akron Children's Hospital, Akron, Ohio</a:t>
            </a:r>
          </a:p>
          <a:p>
            <a:pPr marL="0" indent="0" algn="ctr">
              <a:buNone/>
            </a:pPr>
            <a:r>
              <a:rPr lang="en-US" dirty="0"/>
              <a:t>Council for Faculty of Internal Medicine - Northeast Ohio Medical University, Rootstown, Ohio</a:t>
            </a:r>
            <a:br>
              <a:rPr lang="en-US" dirty="0"/>
            </a:br>
            <a:r>
              <a:rPr lang="en-US" dirty="0"/>
              <a:t>Faculty Staff at Case Western Reserve University School of Medicine, Cleveland, Ohio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8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BDF0-B98C-4D20-914C-010149C5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93" y="1866174"/>
            <a:ext cx="11699631" cy="4351338"/>
          </a:xfrm>
        </p:spPr>
        <p:txBody>
          <a:bodyPr/>
          <a:lstStyle/>
          <a:p>
            <a:r>
              <a:rPr lang="en-GB" dirty="0"/>
              <a:t>Early management must be </a:t>
            </a:r>
            <a:r>
              <a:rPr lang="en-GB" b="1" dirty="0"/>
              <a:t>TAILORED TO VOLUME STATE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>
                <a:solidFill>
                  <a:srgbClr val="CC00FF"/>
                </a:solidFill>
              </a:rPr>
              <a:t>Hypovolemic</a:t>
            </a:r>
            <a:r>
              <a:rPr lang="en-GB" dirty="0"/>
              <a:t> - 0.9% NaCl required to restore severe dehydration</a:t>
            </a:r>
          </a:p>
          <a:p>
            <a:pPr lvl="1"/>
            <a:r>
              <a:rPr lang="en-GB" dirty="0"/>
              <a:t>0.9%  NaCl: 154mmol/L </a:t>
            </a:r>
            <a:r>
              <a:rPr lang="en-GB" dirty="0">
                <a:solidFill>
                  <a:srgbClr val="CC00FF"/>
                </a:solidFill>
              </a:rPr>
              <a:t>&lt;</a:t>
            </a:r>
            <a:r>
              <a:rPr lang="en-GB" dirty="0"/>
              <a:t> serum Na – Sodium shouldn’t rise</a:t>
            </a:r>
          </a:p>
          <a:p>
            <a:endParaRPr lang="en-GB" dirty="0"/>
          </a:p>
          <a:p>
            <a:r>
              <a:rPr lang="en-GB" dirty="0">
                <a:solidFill>
                  <a:srgbClr val="CC00FF"/>
                </a:solidFill>
              </a:rPr>
              <a:t>Hypervolemic</a:t>
            </a:r>
            <a:r>
              <a:rPr lang="en-GB" dirty="0"/>
              <a:t> – Diuretics, Fluid restriction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C5F8157A-3E8B-43C5-8CBE-E8A560F4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500062"/>
            <a:ext cx="11299943" cy="1325563"/>
          </a:xfrm>
        </p:spPr>
        <p:txBody>
          <a:bodyPr/>
          <a:lstStyle/>
          <a:p>
            <a:pPr algn="ctr"/>
            <a:r>
              <a:rPr lang="en-GB" b="1" dirty="0"/>
              <a:t>CASE 1: HYPERNATREMIA-            </a:t>
            </a:r>
            <a:r>
              <a:rPr lang="en-GB" b="1" dirty="0">
                <a:solidFill>
                  <a:schemeClr val="accent1"/>
                </a:solidFill>
              </a:rPr>
              <a:t>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39D32-A9C0-4F77-A44A-F81CB1F030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42" y="769328"/>
            <a:ext cx="757819" cy="663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DEF33-0496-48F8-B8A0-99213DF2966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16" y="809877"/>
            <a:ext cx="782377" cy="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3FE1CE-9680-49B9-9AB2-A6D2AFEE5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75893"/>
              </p:ext>
            </p:extLst>
          </p:nvPr>
        </p:nvGraphicFramePr>
        <p:xfrm>
          <a:off x="820107" y="1762728"/>
          <a:ext cx="1053369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71">
                  <a:extLst>
                    <a:ext uri="{9D8B030D-6E8A-4147-A177-3AD203B41FA5}">
                      <a16:colId xmlns:a16="http://schemas.microsoft.com/office/drawing/2014/main" val="412792341"/>
                    </a:ext>
                  </a:extLst>
                </a:gridCol>
                <a:gridCol w="2569494">
                  <a:extLst>
                    <a:ext uri="{9D8B030D-6E8A-4147-A177-3AD203B41FA5}">
                      <a16:colId xmlns:a16="http://schemas.microsoft.com/office/drawing/2014/main" val="1721859039"/>
                    </a:ext>
                  </a:extLst>
                </a:gridCol>
                <a:gridCol w="5164728">
                  <a:extLst>
                    <a:ext uri="{9D8B030D-6E8A-4147-A177-3AD203B41FA5}">
                      <a16:colId xmlns:a16="http://schemas.microsoft.com/office/drawing/2014/main" val="1676498869"/>
                    </a:ext>
                  </a:extLst>
                </a:gridCol>
              </a:tblGrid>
              <a:tr h="9928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C00CC"/>
                          </a:solidFill>
                        </a:rPr>
                        <a:t>TOTAL DEFICIT = </a:t>
                      </a:r>
                      <a:r>
                        <a:rPr lang="en-US" sz="2400" dirty="0">
                          <a:solidFill>
                            <a:srgbClr val="CC00CC"/>
                          </a:solidFill>
                        </a:rPr>
                        <a:t>Free water&gt;isotonic</a:t>
                      </a:r>
                    </a:p>
                    <a:p>
                      <a:pPr algn="ctr"/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↓↓</a:t>
                      </a:r>
                      <a:r>
                        <a:rPr lang="en-GB" sz="2000" b="0" dirty="0"/>
                        <a:t>TOTAL BODY WATER/</a:t>
                      </a:r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en-GB" sz="2000" b="0" dirty="0"/>
                        <a:t> </a:t>
                      </a:r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↔ </a:t>
                      </a:r>
                      <a:r>
                        <a:rPr lang="en-GB" sz="2000" b="0" dirty="0"/>
                        <a:t>TOTAL BODY Na</a:t>
                      </a:r>
                      <a:r>
                        <a:rPr lang="en-US" sz="2000" b="0" dirty="0"/>
                        <a:t> 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REPLACEMENT RATE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100" b="0" dirty="0"/>
                        <a:t>Sodium &gt; 160 - replace FWD over 48 hours Isotonic deficit – can replace over 24 hours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7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FREE WATER DEFICIT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(FWD) =  TBW  x [(current Na</a:t>
                      </a:r>
                      <a:r>
                        <a:rPr lang="en-US" altLang="en-US" sz="20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/140) – 1]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ISOTONIC DEFICIT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=  (% remaining dehydration x weight) -  FWD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= volume &amp; mmol Na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TYPE OF FLUID</a:t>
                      </a:r>
                      <a:endParaRPr lang="en-US" altLang="en-US" sz="2400" u="none" dirty="0">
                        <a:solidFill>
                          <a:srgbClr val="CC00CC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Start with </a:t>
                      </a:r>
                      <a:r>
                        <a:rPr lang="en-US" altLang="en-US" sz="2000" b="1" dirty="0">
                          <a:solidFill>
                            <a:srgbClr val="FFFF00"/>
                          </a:solidFill>
                        </a:rPr>
                        <a:t>0.45%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&amp; adjust acc to monitoring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b="1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calculate: 1. FWD volume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                        2. Isotonic deficit volume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                        3. Isotonic Na mmol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                        4. Ongoing sodium/fluid needs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937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CALCULATE ONGOING FLUID/NA NEEDS  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urine output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urine sodium 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insensible losses </a:t>
                      </a:r>
                      <a:endParaRPr lang="en-GB" sz="20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MONITORING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Rate of sodium correction &lt;0.5mmol/L/hour 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32950"/>
                  </a:ext>
                </a:extLst>
              </a:tr>
            </a:tbl>
          </a:graphicData>
        </a:graphic>
      </p:graphicFrame>
      <p:sp>
        <p:nvSpPr>
          <p:cNvPr id="9" name="Title 9">
            <a:extLst>
              <a:ext uri="{FF2B5EF4-FFF2-40B4-BE49-F238E27FC236}">
                <a16:creationId xmlns:a16="http://schemas.microsoft.com/office/drawing/2014/main" id="{DF357A3C-1967-45AC-99E3-3633EEA1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89419"/>
            <a:ext cx="10520362" cy="1325563"/>
          </a:xfrm>
        </p:spPr>
        <p:txBody>
          <a:bodyPr/>
          <a:lstStyle/>
          <a:p>
            <a:pPr algn="ctr"/>
            <a:r>
              <a:rPr lang="en-GB" b="1" dirty="0"/>
              <a:t>CASE 1: HYPOVOLEMIC HYPERNATREMIA</a:t>
            </a:r>
            <a:br>
              <a:rPr lang="en-GB" b="1" dirty="0"/>
            </a:br>
            <a:r>
              <a:rPr lang="en-GB" b="1" dirty="0">
                <a:solidFill>
                  <a:schemeClr val="accent1"/>
                </a:solidFill>
              </a:rPr>
              <a:t>PREVENTING THE 2nd EMERGENCY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3BAA3-E6DE-444E-AA50-F27505A3D3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22" y="717325"/>
            <a:ext cx="782377" cy="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3C34-A8D3-4E20-B60E-8877105C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75"/>
            <a:ext cx="10515600" cy="1325563"/>
          </a:xfrm>
        </p:spPr>
        <p:txBody>
          <a:bodyPr/>
          <a:lstStyle/>
          <a:p>
            <a:r>
              <a:rPr lang="en-GB" b="1" dirty="0"/>
              <a:t>CASE 1: ANSWERS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804C-6498-4A76-B053-1784B8FE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36458" cy="48021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b="1" dirty="0">
                <a:highlight>
                  <a:srgbClr val="CC00CC"/>
                </a:highlight>
              </a:rPr>
              <a:t>A. </a:t>
            </a:r>
            <a:r>
              <a:rPr lang="en-GB" sz="3200" b="1" dirty="0">
                <a:highlight>
                  <a:srgbClr val="FF00FF"/>
                </a:highlight>
              </a:rPr>
              <a:t>0.45% Saline – at urine output + other losses + replace remaining deficit</a:t>
            </a:r>
          </a:p>
          <a:p>
            <a:pPr lvl="1"/>
            <a:r>
              <a:rPr lang="en-GB" sz="3200" dirty="0"/>
              <a:t>Hypotonic with respect to plasma- likely to achieve a sodium drop</a:t>
            </a:r>
          </a:p>
          <a:p>
            <a:pPr marL="0" indent="0">
              <a:buNone/>
            </a:pPr>
            <a:r>
              <a:rPr lang="en-GB" sz="3200" b="1" dirty="0"/>
              <a:t>B. 0.9% Saline – at urine output + insensible losses + remaining deficit deficit</a:t>
            </a:r>
          </a:p>
          <a:p>
            <a:pPr lvl="1"/>
            <a:r>
              <a:rPr lang="en-GB" sz="3200" dirty="0"/>
              <a:t>Free water deficit will be very slow to replace</a:t>
            </a:r>
          </a:p>
          <a:p>
            <a:pPr marL="0" indent="0">
              <a:buNone/>
            </a:pPr>
            <a:r>
              <a:rPr lang="en-GB" sz="3200" b="1" dirty="0">
                <a:highlight>
                  <a:srgbClr val="FF00FF"/>
                </a:highlight>
              </a:rPr>
              <a:t>C. Replacement of deficit over 48hours</a:t>
            </a:r>
          </a:p>
          <a:p>
            <a:pPr lvl="1"/>
            <a:r>
              <a:rPr lang="en-GB" sz="3200" dirty="0"/>
              <a:t>Free water deficit should be replaced over 48 hours with Na&gt;160 or high total </a:t>
            </a:r>
            <a:r>
              <a:rPr lang="en-GB" sz="3200" dirty="0" err="1"/>
              <a:t>osmo</a:t>
            </a:r>
            <a:r>
              <a:rPr lang="en-GB" sz="3200" dirty="0"/>
              <a:t>. </a:t>
            </a:r>
          </a:p>
          <a:p>
            <a:pPr marL="0" indent="0">
              <a:buNone/>
            </a:pPr>
            <a:r>
              <a:rPr lang="en-GB" sz="3200" b="1" dirty="0"/>
              <a:t>C. Replacement of deficit over 24 hours</a:t>
            </a:r>
          </a:p>
          <a:p>
            <a:pPr lvl="1"/>
            <a:r>
              <a:rPr lang="en-GB" sz="3200" dirty="0"/>
              <a:t>Isotonic deficit can be replaced over 24 hours, but not free water deficit</a:t>
            </a:r>
          </a:p>
          <a:p>
            <a:pPr marL="0" indent="0">
              <a:buNone/>
            </a:pPr>
            <a:r>
              <a:rPr lang="en-GB" sz="3200" b="1" dirty="0"/>
              <a:t>E. </a:t>
            </a:r>
            <a:r>
              <a:rPr lang="en-GB" sz="3200" b="1" dirty="0" err="1"/>
              <a:t>Vascath</a:t>
            </a:r>
            <a:r>
              <a:rPr lang="en-GB" sz="3200" b="1" dirty="0"/>
              <a:t> &amp; CVVHF</a:t>
            </a:r>
          </a:p>
          <a:p>
            <a:pPr lvl="1"/>
            <a:r>
              <a:rPr lang="en-GB" sz="3200" dirty="0"/>
              <a:t>An option especially if poor urine output, deteriorating acidosis/</a:t>
            </a:r>
            <a:r>
              <a:rPr lang="en-GB" sz="3200" dirty="0" err="1"/>
              <a:t>uremia</a:t>
            </a:r>
            <a:r>
              <a:rPr lang="en-GB" sz="3200" dirty="0"/>
              <a:t>. Need to tailor sodium prescription in replacement fluid to allow slow rate of correction.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0625D8-C085-4A75-8BB3-97DA5898D3D5}"/>
                  </a:ext>
                </a:extLst>
              </p14:cNvPr>
              <p14:cNvContentPartPr/>
              <p14:nvPr/>
            </p14:nvContentPartPr>
            <p14:xfrm>
              <a:off x="673034" y="5218643"/>
              <a:ext cx="367920" cy="138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0625D8-C085-4A75-8BB3-97DA5898D3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034" y="5075003"/>
                <a:ext cx="5115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8EB978-0358-4B39-AB0A-A92C742DA17E}"/>
                  </a:ext>
                </a:extLst>
              </p14:cNvPr>
              <p14:cNvContentPartPr/>
              <p14:nvPr/>
            </p14:nvContentPartPr>
            <p14:xfrm>
              <a:off x="885794" y="535976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8EB978-0358-4B39-AB0A-A92C742DA1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154" y="5215763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13AEF5-C4DF-46DE-8C00-EE6796D6B91D}"/>
                  </a:ext>
                </a:extLst>
              </p14:cNvPr>
              <p14:cNvContentPartPr/>
              <p14:nvPr/>
            </p14:nvContentPartPr>
            <p14:xfrm>
              <a:off x="482594" y="5359763"/>
              <a:ext cx="403560" cy="250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13AEF5-C4DF-46DE-8C00-EE6796D6B9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594" y="5215763"/>
                <a:ext cx="5472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793460-9B4C-48AE-8E0B-74D8ED7CB9BB}"/>
                  </a:ext>
                </a:extLst>
              </p14:cNvPr>
              <p14:cNvContentPartPr/>
              <p14:nvPr/>
            </p14:nvContentPartPr>
            <p14:xfrm>
              <a:off x="604634" y="512036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793460-9B4C-48AE-8E0B-74D8ED7CB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634" y="4976363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05E41DBA-11CD-4FE4-8CDC-967A79F0C1EF}"/>
              </a:ext>
            </a:extLst>
          </p:cNvPr>
          <p:cNvSpPr/>
          <p:nvPr/>
        </p:nvSpPr>
        <p:spPr>
          <a:xfrm>
            <a:off x="856994" y="4784221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8CA7C3-6313-43DC-B1FC-45B89121ACCF}"/>
              </a:ext>
            </a:extLst>
          </p:cNvPr>
          <p:cNvSpPr/>
          <p:nvPr/>
        </p:nvSpPr>
        <p:spPr>
          <a:xfrm>
            <a:off x="872332" y="1592095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13C7CC-EA77-4827-8B4C-0E2DC72ABCCC}"/>
              </a:ext>
            </a:extLst>
          </p:cNvPr>
          <p:cNvSpPr/>
          <p:nvPr/>
        </p:nvSpPr>
        <p:spPr>
          <a:xfrm>
            <a:off x="856994" y="3075567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4654-06F7-4572-8D43-28A669DE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27" y="1758462"/>
            <a:ext cx="5420135" cy="43328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400" dirty="0"/>
              <a:t>16 year old otherwise well</a:t>
            </a:r>
          </a:p>
          <a:p>
            <a:pPr marL="0"/>
            <a:r>
              <a:rPr lang="en-US" sz="2400" dirty="0"/>
              <a:t>After soccer - vomited x1, </a:t>
            </a:r>
          </a:p>
          <a:p>
            <a:pPr marL="0" indent="0">
              <a:buNone/>
            </a:pPr>
            <a:r>
              <a:rPr lang="en-US" sz="2400" dirty="0"/>
              <a:t>   acute </a:t>
            </a:r>
            <a:r>
              <a:rPr lang="en-US" sz="2400" dirty="0" err="1"/>
              <a:t>confusional</a:t>
            </a:r>
            <a:r>
              <a:rPr lang="en-US" sz="2400" dirty="0"/>
              <a:t> state, lethargic,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/>
            <a:r>
              <a:rPr lang="en-US" sz="2400" dirty="0"/>
              <a:t>Normotensive. Normal hydration state.</a:t>
            </a:r>
          </a:p>
          <a:p>
            <a:pPr marL="0"/>
            <a:r>
              <a:rPr lang="en-US" sz="2400" dirty="0"/>
              <a:t>GCS 13 – disoriented. </a:t>
            </a:r>
          </a:p>
          <a:p>
            <a:pPr marL="0"/>
            <a:r>
              <a:rPr lang="en-US" sz="2400" dirty="0" err="1"/>
              <a:t>Hyperreflexic</a:t>
            </a:r>
            <a:r>
              <a:rPr lang="en-US" sz="2400" dirty="0"/>
              <a:t>, no focal signs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0.9% Saline + 40mmol KCL/L at  “maintenance” charted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BCA0A2-CDEA-493A-A59F-39BB0851AA89}"/>
              </a:ext>
            </a:extLst>
          </p:cNvPr>
          <p:cNvSpPr txBox="1">
            <a:spLocks/>
          </p:cNvSpPr>
          <p:nvPr/>
        </p:nvSpPr>
        <p:spPr>
          <a:xfrm>
            <a:off x="6455650" y="5799285"/>
            <a:ext cx="5204423" cy="119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Dx: Symptomatic hyponatremia ? cause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77D32-5D4C-4BCB-AA6B-A0C84B5D4B9C}"/>
              </a:ext>
            </a:extLst>
          </p:cNvPr>
          <p:cNvCxnSpPr/>
          <p:nvPr/>
        </p:nvCxnSpPr>
        <p:spPr>
          <a:xfrm>
            <a:off x="5965314" y="1747454"/>
            <a:ext cx="0" cy="4276578"/>
          </a:xfrm>
          <a:prstGeom prst="line">
            <a:avLst/>
          </a:prstGeom>
          <a:ln w="2857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9E05374-396D-4F98-A397-CB9A061B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1" y="309301"/>
            <a:ext cx="10515600" cy="1325563"/>
          </a:xfrm>
        </p:spPr>
        <p:txBody>
          <a:bodyPr/>
          <a:lstStyle/>
          <a:p>
            <a:r>
              <a:rPr lang="en-GB" b="1" dirty="0"/>
              <a:t>CASE 2: HYPONATREMIA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A25FB-0864-4A9C-B109-5374577F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13" y="673768"/>
            <a:ext cx="5377756" cy="49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1704-92F1-49AC-A58B-7349F4E8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CASE 2: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ADA1-8229-46CF-8FCF-684FF756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Your further            management of this girl would include :</a:t>
            </a:r>
          </a:p>
          <a:p>
            <a:pPr marL="0" indent="0">
              <a:buNone/>
            </a:pPr>
            <a:endParaRPr lang="en-GB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A. Continue maintenance 0.9% Saline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B. 3% Hypertonic Saline 1ml/kg over 1 hour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C. 3% Hypertonic Saline at ½ maintenance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D. Stop IV Fluids  &amp; restrict 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65CEE-19AE-462D-B992-46C8591BD99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8729" y="1723851"/>
            <a:ext cx="757819" cy="6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E92428-74A2-4FF8-90A7-C15D3F8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2: Symptomatic Hyponatremia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6CEABF-EF74-4867-9292-FB996301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08"/>
            <a:ext cx="10515600" cy="49956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RISKS</a:t>
            </a:r>
            <a:endParaRPr lang="en-US" sz="2400" b="1" dirty="0"/>
          </a:p>
          <a:p>
            <a:r>
              <a:rPr lang="en-US" sz="2400" b="1" dirty="0"/>
              <a:t>AT PRESENTATION:</a:t>
            </a:r>
          </a:p>
          <a:p>
            <a:pPr lvl="1"/>
            <a:r>
              <a:rPr lang="en-US" dirty="0"/>
              <a:t>Acute reduction: </a:t>
            </a:r>
          </a:p>
          <a:p>
            <a:pPr lvl="2"/>
            <a:r>
              <a:rPr lang="en-US" sz="2400" dirty="0"/>
              <a:t>&lt;125mmol/L- non-specific symptoms (cerebral </a:t>
            </a:r>
            <a:r>
              <a:rPr lang="en-US" sz="2400" dirty="0" err="1"/>
              <a:t>oedema</a:t>
            </a:r>
            <a:r>
              <a:rPr lang="en-US" sz="2400" dirty="0"/>
              <a:t>)  </a:t>
            </a:r>
          </a:p>
          <a:p>
            <a:pPr lvl="2"/>
            <a:r>
              <a:rPr lang="en-US" sz="2400" dirty="0"/>
              <a:t>&lt;120 – seizures, coma</a:t>
            </a:r>
          </a:p>
          <a:p>
            <a:pPr lvl="1"/>
            <a:r>
              <a:rPr lang="en-US" dirty="0"/>
              <a:t>Chronic reduction: subtle symptoms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WITH TREATMENT:</a:t>
            </a:r>
          </a:p>
          <a:p>
            <a:pPr lvl="1"/>
            <a:r>
              <a:rPr lang="en-US" dirty="0"/>
              <a:t>Chronic hyponatremia(days): rapid increase in </a:t>
            </a:r>
            <a:r>
              <a:rPr lang="en-US" dirty="0" err="1"/>
              <a:t>osmo</a:t>
            </a:r>
            <a:r>
              <a:rPr lang="en-US" dirty="0"/>
              <a:t> or sodium may increase neurologic risks – osmotic demyelination (central pontine </a:t>
            </a:r>
            <a:r>
              <a:rPr lang="en-US" dirty="0" err="1"/>
              <a:t>myelinosis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Risk greatest Na&lt;120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6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32F975-B93F-4FDB-8C3C-8AACE482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05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2: Hyponatremia Work-Up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(True Hyponatremia- low plasma osmolality- exception hyponatremia with renal failure</a:t>
            </a: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Factitious- hyperlipidemia/Hyperglycemia)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7921C-E033-4354-992B-26CCECF80C2B}"/>
              </a:ext>
            </a:extLst>
          </p:cNvPr>
          <p:cNvSpPr txBox="1"/>
          <p:nvPr/>
        </p:nvSpPr>
        <p:spPr>
          <a:xfrm>
            <a:off x="1928444" y="2004701"/>
            <a:ext cx="225470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HYPERVOLEMIC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C2573-CE16-46DB-B206-EDE33AD93765}"/>
              </a:ext>
            </a:extLst>
          </p:cNvPr>
          <p:cNvSpPr txBox="1"/>
          <p:nvPr/>
        </p:nvSpPr>
        <p:spPr>
          <a:xfrm>
            <a:off x="4968646" y="1975886"/>
            <a:ext cx="225470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00FF"/>
                </a:solidFill>
              </a:rPr>
              <a:t>EUVOLEMIC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0D858-1E67-449E-8789-677DBFAF3319}"/>
              </a:ext>
            </a:extLst>
          </p:cNvPr>
          <p:cNvSpPr txBox="1"/>
          <p:nvPr/>
        </p:nvSpPr>
        <p:spPr>
          <a:xfrm>
            <a:off x="7639320" y="2004704"/>
            <a:ext cx="246785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HYPOVOLEMIC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77C2D-F982-4F4B-A18C-13C89C0B3394}"/>
              </a:ext>
            </a:extLst>
          </p:cNvPr>
          <p:cNvSpPr txBox="1"/>
          <p:nvPr/>
        </p:nvSpPr>
        <p:spPr>
          <a:xfrm>
            <a:off x="1916062" y="3040726"/>
            <a:ext cx="288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↑↑</a:t>
            </a:r>
            <a:r>
              <a:rPr lang="en-GB" sz="2000" b="1" dirty="0"/>
              <a:t> Total Body Water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GB" sz="2000" b="1" dirty="0"/>
              <a:t> Total Body Sodium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86437-FB86-41BD-BAFD-72B82B914D42}"/>
              </a:ext>
            </a:extLst>
          </p:cNvPr>
          <p:cNvSpPr txBox="1"/>
          <p:nvPr/>
        </p:nvSpPr>
        <p:spPr>
          <a:xfrm>
            <a:off x="4968048" y="3008539"/>
            <a:ext cx="251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GB" sz="2000" b="1" dirty="0"/>
              <a:t> TBW</a:t>
            </a:r>
          </a:p>
          <a:p>
            <a:r>
              <a:rPr lang="en-GB" sz="2000" b="1" dirty="0"/>
              <a:t>UNCHANGED </a:t>
            </a:r>
            <a:r>
              <a:rPr lang="en-GB" sz="2000" b="1" dirty="0" err="1"/>
              <a:t>TBNa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FA7DA-C03C-43AE-8B82-9DB1F08D32BA}"/>
              </a:ext>
            </a:extLst>
          </p:cNvPr>
          <p:cNvSpPr txBox="1"/>
          <p:nvPr/>
        </p:nvSpPr>
        <p:spPr>
          <a:xfrm>
            <a:off x="8173242" y="2967949"/>
            <a:ext cx="174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GB" sz="2000" b="1" dirty="0"/>
              <a:t>TBW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r>
              <a:rPr lang="en-GB" sz="2000" b="1" dirty="0" err="1"/>
              <a:t>TBNa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B5D0B-11B1-45FB-BBC2-8EA1A26EC9F7}"/>
              </a:ext>
            </a:extLst>
          </p:cNvPr>
          <p:cNvSpPr txBox="1"/>
          <p:nvPr/>
        </p:nvSpPr>
        <p:spPr>
          <a:xfrm>
            <a:off x="1928444" y="4631777"/>
            <a:ext cx="3039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RENAL FAILURE</a:t>
            </a:r>
          </a:p>
          <a:p>
            <a:r>
              <a:rPr lang="en-GB" sz="2000" b="1" dirty="0"/>
              <a:t>LIVER FAILURE </a:t>
            </a:r>
          </a:p>
          <a:p>
            <a:r>
              <a:rPr lang="en-GB" sz="2000" b="1" dirty="0"/>
              <a:t>HEART FAILURE NEPHROTIC SYNDROME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3958B-F6FE-43BE-B690-17EB4C3BFD9A}"/>
              </a:ext>
            </a:extLst>
          </p:cNvPr>
          <p:cNvSpPr txBox="1"/>
          <p:nvPr/>
        </p:nvSpPr>
        <p:spPr>
          <a:xfrm>
            <a:off x="5161292" y="4511950"/>
            <a:ext cx="2515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SIADH  </a:t>
            </a:r>
          </a:p>
          <a:p>
            <a:r>
              <a:rPr lang="en-GB" sz="2000" b="1" dirty="0"/>
              <a:t>POLYDIPSIA    </a:t>
            </a:r>
          </a:p>
          <a:p>
            <a:r>
              <a:rPr lang="en-GB" sz="2000" b="1" dirty="0"/>
              <a:t>DDAVP  </a:t>
            </a:r>
          </a:p>
          <a:p>
            <a:r>
              <a:rPr lang="en-GB" sz="2000" b="1" dirty="0"/>
              <a:t>HYPOTHYROID</a:t>
            </a:r>
          </a:p>
          <a:p>
            <a:r>
              <a:rPr lang="en-GB" sz="2000" b="1" dirty="0"/>
              <a:t>GLUCOCORTIOCID DEFICIENCY  </a:t>
            </a:r>
          </a:p>
          <a:p>
            <a:endParaRPr lang="en-GB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A82E8-FB19-40F4-8C73-43837B667ECD}"/>
              </a:ext>
            </a:extLst>
          </p:cNvPr>
          <p:cNvSpPr txBox="1"/>
          <p:nvPr/>
        </p:nvSpPr>
        <p:spPr>
          <a:xfrm>
            <a:off x="7840393" y="4204174"/>
            <a:ext cx="3350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                  </a:t>
            </a:r>
            <a:endParaRPr lang="en-GB" sz="2000" b="1" dirty="0"/>
          </a:p>
          <a:p>
            <a:r>
              <a:rPr lang="en-GB" sz="2000" b="1" dirty="0"/>
              <a:t>GI LOSSES  </a:t>
            </a:r>
          </a:p>
          <a:p>
            <a:r>
              <a:rPr lang="en-GB" sz="2000" b="1" dirty="0"/>
              <a:t>DIURETICS     </a:t>
            </a:r>
          </a:p>
          <a:p>
            <a:r>
              <a:rPr lang="en-GB" sz="2000" b="1" dirty="0"/>
              <a:t>MINERALCORTICOID    INSUFFICIENCY/resistance  </a:t>
            </a:r>
          </a:p>
          <a:p>
            <a:r>
              <a:rPr lang="en-GB" sz="2000" b="1" dirty="0"/>
              <a:t>SALT WASTING    (nephropathy, cerebral)</a:t>
            </a:r>
          </a:p>
          <a:p>
            <a:endParaRPr lang="en-GB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BA6446-0241-4B67-8A4F-6F63CA1DDCD5}"/>
              </a:ext>
            </a:extLst>
          </p:cNvPr>
          <p:cNvCxnSpPr>
            <a:cxnSpLocks/>
          </p:cNvCxnSpPr>
          <p:nvPr/>
        </p:nvCxnSpPr>
        <p:spPr>
          <a:xfrm>
            <a:off x="2912979" y="2644945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EC752E-421B-4B2A-A578-47BB367BA150}"/>
              </a:ext>
            </a:extLst>
          </p:cNvPr>
          <p:cNvCxnSpPr>
            <a:cxnSpLocks/>
          </p:cNvCxnSpPr>
          <p:nvPr/>
        </p:nvCxnSpPr>
        <p:spPr>
          <a:xfrm>
            <a:off x="2912979" y="3842350"/>
            <a:ext cx="0" cy="66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0A27C2-A8D8-4C4B-BD88-64BF0C43F3A3}"/>
              </a:ext>
            </a:extLst>
          </p:cNvPr>
          <p:cNvCxnSpPr/>
          <p:nvPr/>
        </p:nvCxnSpPr>
        <p:spPr>
          <a:xfrm>
            <a:off x="6100758" y="2625926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06B197-7877-404B-A03E-8A7F016D0D85}"/>
              </a:ext>
            </a:extLst>
          </p:cNvPr>
          <p:cNvCxnSpPr>
            <a:cxnSpLocks/>
          </p:cNvCxnSpPr>
          <p:nvPr/>
        </p:nvCxnSpPr>
        <p:spPr>
          <a:xfrm>
            <a:off x="6096000" y="3761443"/>
            <a:ext cx="0" cy="67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6A868B-9AF7-4137-B9F0-241D3B3E39CE}"/>
              </a:ext>
            </a:extLst>
          </p:cNvPr>
          <p:cNvCxnSpPr/>
          <p:nvPr/>
        </p:nvCxnSpPr>
        <p:spPr>
          <a:xfrm>
            <a:off x="8741940" y="2589191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E8052D-9D75-493D-BC6F-4E07F627D8CC}"/>
              </a:ext>
            </a:extLst>
          </p:cNvPr>
          <p:cNvCxnSpPr>
            <a:cxnSpLocks/>
          </p:cNvCxnSpPr>
          <p:nvPr/>
        </p:nvCxnSpPr>
        <p:spPr>
          <a:xfrm>
            <a:off x="8770414" y="3761443"/>
            <a:ext cx="0" cy="67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471-19DF-47F2-AB6F-4CEE420A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2: Euvolemic </a:t>
            </a:r>
            <a:r>
              <a:rPr lang="en-GB" b="1" dirty="0" err="1"/>
              <a:t>Hyponatremic</a:t>
            </a:r>
            <a:r>
              <a:rPr lang="en-GB" b="1" dirty="0"/>
              <a:t>: Work-up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8D60-6727-4D82-88D4-737F26BE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Urine Sodium &amp; Urine osmolality if clinical scenario unclear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9DA9A-1AFC-4C4C-8E7E-F189D5D99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61659"/>
              </p:ext>
            </p:extLst>
          </p:nvPr>
        </p:nvGraphicFramePr>
        <p:xfrm>
          <a:off x="1069145" y="2717143"/>
          <a:ext cx="6569612" cy="359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27">
                  <a:extLst>
                    <a:ext uri="{9D8B030D-6E8A-4147-A177-3AD203B41FA5}">
                      <a16:colId xmlns:a16="http://schemas.microsoft.com/office/drawing/2014/main" val="3179154109"/>
                    </a:ext>
                  </a:extLst>
                </a:gridCol>
                <a:gridCol w="2096085">
                  <a:extLst>
                    <a:ext uri="{9D8B030D-6E8A-4147-A177-3AD203B41FA5}">
                      <a16:colId xmlns:a16="http://schemas.microsoft.com/office/drawing/2014/main" val="949658663"/>
                    </a:ext>
                  </a:extLst>
                </a:gridCol>
              </a:tblGrid>
              <a:tr h="496989">
                <a:tc>
                  <a:txBody>
                    <a:bodyPr/>
                    <a:lstStyle/>
                    <a:p>
                      <a:r>
                        <a:rPr lang="en-GB" sz="2400" dirty="0"/>
                        <a:t>                  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Uosm</a:t>
                      </a:r>
                      <a:r>
                        <a:rPr lang="en-GB" sz="2400" dirty="0"/>
                        <a:t>/</a:t>
                      </a:r>
                      <a:r>
                        <a:rPr lang="en-GB" sz="2400" dirty="0" err="1"/>
                        <a:t>UNa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33257"/>
                  </a:ext>
                </a:extLst>
              </a:tr>
              <a:tr h="5702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SIADH 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>
                        <a:alpha val="2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/ &gt;20 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>
                        <a:alpha val="254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47686"/>
                  </a:ext>
                </a:extLst>
              </a:tr>
              <a:tr h="5919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POLYDIPSIA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↓/ &gt;20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89365"/>
                  </a:ext>
                </a:extLst>
              </a:tr>
              <a:tr h="6666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INAPPROPRIATE DDAVP 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/ &gt;20 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68435"/>
                  </a:ext>
                </a:extLst>
              </a:tr>
              <a:tr h="6987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HYPOTHYROID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/ &gt;20 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1644"/>
                  </a:ext>
                </a:extLst>
              </a:tr>
              <a:tr h="5702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GLUCOCORTICOID DEFICIENCY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/ &gt;20 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406407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9A3C6F0-3FC1-4CBF-87AB-BD3CEE9AC744}"/>
              </a:ext>
            </a:extLst>
          </p:cNvPr>
          <p:cNvSpPr/>
          <p:nvPr/>
        </p:nvSpPr>
        <p:spPr>
          <a:xfrm>
            <a:off x="7835705" y="3263705"/>
            <a:ext cx="393895" cy="50307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D36A7-CF11-475D-A29B-7EA64D6F92B9}"/>
              </a:ext>
            </a:extLst>
          </p:cNvPr>
          <p:cNvSpPr txBox="1"/>
          <p:nvPr/>
        </p:nvSpPr>
        <p:spPr>
          <a:xfrm>
            <a:off x="8426548" y="3099744"/>
            <a:ext cx="278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 Transient exercise associated hyponatremia</a:t>
            </a:r>
          </a:p>
        </p:txBody>
      </p:sp>
    </p:spTree>
    <p:extLst>
      <p:ext uri="{BB962C8B-B14F-4D97-AF65-F5344CB8AC3E}">
        <p14:creationId xmlns:p14="http://schemas.microsoft.com/office/powerpoint/2010/main" val="270780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BDF0-B98C-4D20-914C-010149C5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42" y="1325563"/>
            <a:ext cx="11699631" cy="4722003"/>
          </a:xfrm>
        </p:spPr>
        <p:txBody>
          <a:bodyPr/>
          <a:lstStyle/>
          <a:p>
            <a:r>
              <a:rPr lang="en-GB" dirty="0"/>
              <a:t>SEVERE neurologic symptoms: coma/seizures </a:t>
            </a:r>
            <a:endParaRPr lang="en-GB" b="1" dirty="0"/>
          </a:p>
          <a:p>
            <a:pPr lvl="1"/>
            <a:r>
              <a:rPr lang="en-US" dirty="0"/>
              <a:t>3% (513mmol/L) Saline 1ml/kg/15 mins-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/>
              <a:t>Na by 1mmol </a:t>
            </a:r>
          </a:p>
          <a:p>
            <a:pPr lvl="1"/>
            <a:r>
              <a:rPr lang="en-US" dirty="0"/>
              <a:t>Aiming to improve neurologic symptoms </a:t>
            </a:r>
          </a:p>
          <a:p>
            <a:pPr lvl="1"/>
            <a:endParaRPr lang="en-US" sz="2000" dirty="0"/>
          </a:p>
          <a:p>
            <a:r>
              <a:rPr lang="en-US" dirty="0"/>
              <a:t>Hypovolemic Hyponatremia with Shock  </a:t>
            </a:r>
          </a:p>
          <a:p>
            <a:pPr lvl="1"/>
            <a:r>
              <a:rPr lang="en-US" dirty="0"/>
              <a:t>Fluid resuscitation to achieve hemodynamic stability - 0.9% Saline</a:t>
            </a:r>
          </a:p>
          <a:p>
            <a:pPr lvl="1"/>
            <a:r>
              <a:rPr lang="en-US" dirty="0"/>
              <a:t>Known disease– CAH - hydrocortisone </a:t>
            </a:r>
          </a:p>
          <a:p>
            <a:pPr lvl="1"/>
            <a:endParaRPr lang="en-US" dirty="0"/>
          </a:p>
          <a:p>
            <a:r>
              <a:rPr lang="en-US" dirty="0"/>
              <a:t>Hypervolemic Hyponatremia with clear known cause – treat accordingly</a:t>
            </a:r>
          </a:p>
          <a:p>
            <a:pPr lvl="1"/>
            <a:r>
              <a:rPr lang="en-US" dirty="0"/>
              <a:t>Known ESKD- dialysis</a:t>
            </a:r>
          </a:p>
          <a:p>
            <a:pPr lvl="1"/>
            <a:r>
              <a:rPr lang="en-US" dirty="0"/>
              <a:t>Heart failure- diuretics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C5F8157A-3E8B-43C5-8CBE-E8A560F4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8" y="0"/>
            <a:ext cx="11524438" cy="1325563"/>
          </a:xfrm>
        </p:spPr>
        <p:txBody>
          <a:bodyPr/>
          <a:lstStyle/>
          <a:p>
            <a:pPr algn="ctr"/>
            <a:r>
              <a:rPr lang="en-GB" b="1" dirty="0"/>
              <a:t>CASE 2: HYPONATREMIA-         </a:t>
            </a:r>
            <a:r>
              <a:rPr lang="en-GB" b="1" dirty="0">
                <a:solidFill>
                  <a:schemeClr val="accent1"/>
                </a:solidFill>
              </a:rPr>
              <a:t>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39D32-A9C0-4F77-A44A-F81CB1F030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53658" y="332417"/>
            <a:ext cx="757819" cy="8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2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BCCE87-C032-4E29-89D9-B0C95264D2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3438" y="1340644"/>
            <a:ext cx="10953316" cy="5005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EUVOLAEMIC HYPONATREMIA : SIAH/POLYDIPSIA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GB" dirty="0"/>
              <a:t>Negative balance: Restrict to 50% of “maintenance”</a:t>
            </a:r>
          </a:p>
          <a:p>
            <a:r>
              <a:rPr lang="en-GB" dirty="0"/>
              <a:t>Wait for spontaneous diuresis </a:t>
            </a:r>
          </a:p>
          <a:p>
            <a:r>
              <a:rPr lang="en-GB" dirty="0"/>
              <a:t>Treat underlying disease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Rate of correction/Monitoring</a:t>
            </a:r>
          </a:p>
          <a:p>
            <a:pPr lvl="1"/>
            <a:r>
              <a:rPr lang="en-US" sz="2000" dirty="0"/>
              <a:t>Acute hyponatremia: </a:t>
            </a:r>
          </a:p>
          <a:p>
            <a:pPr lvl="2"/>
            <a:r>
              <a:rPr lang="en-US" dirty="0"/>
              <a:t>Aim- 1mmol </a:t>
            </a:r>
            <a:r>
              <a:rPr lang="en-US" dirty="0">
                <a:cs typeface="Times New Roman" panose="02020603050405020304" pitchFamily="18" charset="0"/>
              </a:rPr>
              <a:t>↑ in sodium each 2 hours.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If spontaneous diuresis raises more rapidly than this, unlikely to be a problem. </a:t>
            </a:r>
            <a:endParaRPr lang="en-US" dirty="0"/>
          </a:p>
          <a:p>
            <a:pPr lvl="1"/>
            <a:r>
              <a:rPr lang="en-US" sz="2000" dirty="0"/>
              <a:t>Chronic hyponatremia:  aim - &lt;1mmol Na </a:t>
            </a:r>
            <a:r>
              <a:rPr lang="en-US" sz="2000" dirty="0">
                <a:cs typeface="Times New Roman" panose="02020603050405020304" pitchFamily="18" charset="0"/>
              </a:rPr>
              <a:t>↑ every 2 hours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38E23CC0-1AA7-4250-B5E0-F39425FA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5082"/>
            <a:ext cx="10520362" cy="1325563"/>
          </a:xfrm>
        </p:spPr>
        <p:txBody>
          <a:bodyPr/>
          <a:lstStyle/>
          <a:p>
            <a:pPr algn="ctr"/>
            <a:r>
              <a:rPr lang="en-GB" b="1" dirty="0"/>
              <a:t>CASE 2: HYP0NATREMIA         </a:t>
            </a:r>
            <a:r>
              <a:rPr lang="en-GB" b="1" dirty="0">
                <a:solidFill>
                  <a:srgbClr val="CC00FF"/>
                </a:solidFill>
              </a:rPr>
              <a:t>MANAGEMENT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F69FAD-4CAF-4E91-9B66-BBBCCC49EE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54111" y="218651"/>
            <a:ext cx="1129966" cy="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454A-A6C4-4186-8F75-E1A01F93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84" y="2239962"/>
            <a:ext cx="10130653" cy="2378075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r>
              <a:rPr lang="en-GB" sz="5400" dirty="0"/>
              <a:t>1. Emergency management 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2. Tailored management to likely cause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2F9B34-0622-4B8C-A206-CA0BB8AF5DB7}"/>
              </a:ext>
            </a:extLst>
          </p:cNvPr>
          <p:cNvSpPr txBox="1">
            <a:spLocks/>
          </p:cNvSpPr>
          <p:nvPr/>
        </p:nvSpPr>
        <p:spPr>
          <a:xfrm>
            <a:off x="1002569" y="636618"/>
            <a:ext cx="10130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/>
              <a:t>General Case Management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C7DF9-DC76-46F9-946D-CE279741A7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42" y="2514567"/>
            <a:ext cx="1033713" cy="914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8BD5F-1F0F-4655-ACEF-318FA5D5AB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50" y="3973345"/>
            <a:ext cx="1129966" cy="8051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054959-136B-4215-9326-E6C4DF682F7E}"/>
              </a:ext>
            </a:extLst>
          </p:cNvPr>
          <p:cNvCxnSpPr/>
          <p:nvPr/>
        </p:nvCxnSpPr>
        <p:spPr>
          <a:xfrm>
            <a:off x="2138289" y="1962181"/>
            <a:ext cx="77231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2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E41D-D949-4A71-92B9-C9BDA626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2: ANSWERS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2A1CC4-D8FD-4602-BCFE-4526174ABFD7}"/>
              </a:ext>
            </a:extLst>
          </p:cNvPr>
          <p:cNvSpPr txBox="1">
            <a:spLocks/>
          </p:cNvSpPr>
          <p:nvPr/>
        </p:nvSpPr>
        <p:spPr>
          <a:xfrm>
            <a:off x="838201" y="1379621"/>
            <a:ext cx="10515598" cy="5277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FFFFFF"/>
              </a:solidFill>
              <a:highlight>
                <a:srgbClr val="CC00CC"/>
              </a:highlight>
            </a:endParaRPr>
          </a:p>
          <a:p>
            <a:pPr marL="457200" indent="-457200">
              <a:buAutoNum type="alphaUcPeriod"/>
            </a:pPr>
            <a:r>
              <a:rPr lang="en-GB" sz="2200" dirty="0">
                <a:solidFill>
                  <a:srgbClr val="FFFFFF"/>
                </a:solidFill>
              </a:rPr>
              <a:t>Continue maintenance 0.9% Saline</a:t>
            </a:r>
          </a:p>
          <a:p>
            <a:pPr lvl="1"/>
            <a:r>
              <a:rPr lang="en-GB" sz="2200" dirty="0">
                <a:solidFill>
                  <a:srgbClr val="FFFFFF"/>
                </a:solidFill>
              </a:rPr>
              <a:t>May worsen hyponatremia if SIADH and urine osmolality fixed. </a:t>
            </a:r>
          </a:p>
          <a:p>
            <a:pPr marL="457200" indent="-457200">
              <a:buAutoNum type="alphaUcPeriod" startAt="2"/>
            </a:pPr>
            <a:r>
              <a:rPr lang="en-GB" sz="2200" dirty="0">
                <a:solidFill>
                  <a:srgbClr val="FFFFFF"/>
                </a:solidFill>
              </a:rPr>
              <a:t>Bolus 10ml/kg 0.9% Saline </a:t>
            </a:r>
          </a:p>
          <a:p>
            <a:pPr lvl="1"/>
            <a:r>
              <a:rPr lang="en-GB" sz="2200" dirty="0">
                <a:solidFill>
                  <a:srgbClr val="FFFFFF"/>
                </a:solidFill>
              </a:rPr>
              <a:t>Patient not </a:t>
            </a:r>
            <a:r>
              <a:rPr lang="en-GB" sz="2200" dirty="0" err="1">
                <a:solidFill>
                  <a:srgbClr val="FFFFFF"/>
                </a:solidFill>
              </a:rPr>
              <a:t>hypovolaeamic</a:t>
            </a:r>
            <a:r>
              <a:rPr lang="en-GB" sz="2200" dirty="0">
                <a:solidFill>
                  <a:srgbClr val="FFFFFF"/>
                </a:solidFill>
              </a:rPr>
              <a:t>, May worsen hyponatremia if SIADH and urine osmolality fixed.</a:t>
            </a:r>
          </a:p>
          <a:p>
            <a:pPr marL="0" indent="0">
              <a:buNone/>
            </a:pPr>
            <a:r>
              <a:rPr lang="en-GB" sz="2200" dirty="0"/>
              <a:t>C.   3% Hypertonic Saline 1ml/kg over 1 hour</a:t>
            </a:r>
          </a:p>
          <a:p>
            <a:pPr lvl="1"/>
            <a:r>
              <a:rPr lang="en-GB" sz="2200" dirty="0">
                <a:solidFill>
                  <a:srgbClr val="FFFFFF"/>
                </a:solidFill>
              </a:rPr>
              <a:t>? Justified with these symptoms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FF"/>
                </a:solidFill>
              </a:rPr>
              <a:t>D.   3% Hypertonic Saline at ½ maintenance</a:t>
            </a:r>
          </a:p>
          <a:p>
            <a:pPr lvl="1"/>
            <a:r>
              <a:rPr lang="en-GB" sz="2200" dirty="0">
                <a:solidFill>
                  <a:srgbClr val="FFFFFF"/>
                </a:solidFill>
              </a:rPr>
              <a:t>Will provide 614 mmol sodium over 24 hours! No evidence that child has sodium loss as cause of hyponatremia.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solidFill>
                  <a:srgbClr val="FFFFFF"/>
                </a:solidFill>
                <a:highlight>
                  <a:srgbClr val="FF00FF"/>
                </a:highlight>
              </a:rPr>
              <a:t>E.    Fluid restrict  </a:t>
            </a:r>
          </a:p>
          <a:p>
            <a:pPr lvl="1"/>
            <a:r>
              <a:rPr lang="en-GB" sz="2200" dirty="0">
                <a:solidFill>
                  <a:srgbClr val="FFFFFF"/>
                </a:solidFill>
              </a:rPr>
              <a:t>She has euvolemic hyponatremia with  water overload  – fluid restriction will improve this regardless of cause – Polydipsia/SIADH/Hyperthyroidism/Glucocorticoid deficiency  </a:t>
            </a:r>
            <a:endParaRPr lang="en-GB" sz="2200" dirty="0"/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16C8FB-07C1-4EBA-B5E6-18C30B006014}"/>
              </a:ext>
            </a:extLst>
          </p:cNvPr>
          <p:cNvSpPr/>
          <p:nvPr/>
        </p:nvSpPr>
        <p:spPr>
          <a:xfrm>
            <a:off x="838200" y="5155604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E2E8E1-6D1B-4A49-9208-50E848193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3600"/>
              <a:t>Management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9DAD443-2DF7-4E7E-9DD4-E0988C3C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Estimate how much 1 L of fluid will raise the [Na] by the following equation: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Change in Na / 1 Liter fluid =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	</a:t>
            </a:r>
            <a:r>
              <a:rPr lang="en-US" altLang="en-US" u="sng" dirty="0"/>
              <a:t>Fluid [Na] – Serum [Na]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		  TBW + 1</a:t>
            </a:r>
          </a:p>
          <a:p>
            <a:pPr lvl="3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Then estimate infusion rate by dividing desired rise Na per hour by the above change/1L 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2A4633E-343F-466F-9767-6FF363D0C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6629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BC36EB15-6A5F-467B-92F5-5D8C5FC8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48401"/>
            <a:ext cx="434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NEJM 2000:342;21, 1581-1588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B7CA2BD-9853-48E1-8C3C-8AD2ABDDB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3600"/>
              <a:t>Management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31D35B5-3304-4BF5-A42F-174BA0496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/>
              <a:t>Hot salt:</a:t>
            </a:r>
          </a:p>
          <a:p>
            <a:pPr lvl="1" eaLnBrk="1" hangingPunct="1"/>
            <a:r>
              <a:rPr lang="en-US" altLang="en-US"/>
              <a:t>3% NaCl, 513mEq Na/L </a:t>
            </a:r>
          </a:p>
          <a:p>
            <a:pPr lvl="1" eaLnBrk="1" hangingPunct="1"/>
            <a:r>
              <a:rPr lang="en-US" altLang="en-US"/>
              <a:t>100% extracellular distribution</a:t>
            </a:r>
          </a:p>
          <a:p>
            <a:pPr lvl="1" eaLnBrk="1" hangingPunct="1"/>
            <a:r>
              <a:rPr lang="en-US" altLang="en-US"/>
              <a:t>Results in large volume expansion</a:t>
            </a:r>
          </a:p>
          <a:p>
            <a:pPr lvl="1" eaLnBrk="1" hangingPunct="1"/>
            <a:r>
              <a:rPr lang="en-US" altLang="en-US"/>
              <a:t>Use for severe manifestations of hyponatremia (seizures, coma) or very low sodium levels</a:t>
            </a:r>
          </a:p>
          <a:p>
            <a:pPr lvl="1" eaLnBrk="1" hangingPunct="1"/>
            <a:r>
              <a:rPr lang="en-US" altLang="en-US"/>
              <a:t>Only use in ICU setting</a:t>
            </a:r>
          </a:p>
          <a:p>
            <a:pPr lvl="1" eaLnBrk="1" hangingPunct="1"/>
            <a:r>
              <a:rPr lang="en-US" altLang="en-US"/>
              <a:t>When given with lasix, hypotonic urine increase rate of free water excretion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4315E39-AF26-477B-8F4D-D203D523C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3600"/>
              <a:t>Management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41A5617-72F7-4E47-A601-8E3D142AD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Saline</a:t>
            </a:r>
          </a:p>
          <a:p>
            <a:pPr lvl="1" eaLnBrk="1" hangingPunct="1"/>
            <a:r>
              <a:rPr lang="en-US" altLang="en-US"/>
              <a:t>0.9% NaCl, 154 mEq Na/L</a:t>
            </a:r>
          </a:p>
          <a:p>
            <a:pPr lvl="1" eaLnBrk="1" hangingPunct="1"/>
            <a:r>
              <a:rPr lang="en-US" altLang="en-US"/>
              <a:t>100% extracellular distribution </a:t>
            </a:r>
          </a:p>
          <a:p>
            <a:pPr lvl="1" eaLnBrk="1" hangingPunct="1"/>
            <a:r>
              <a:rPr lang="en-US" altLang="en-US"/>
              <a:t>25% remains in vasculature </a:t>
            </a:r>
          </a:p>
          <a:p>
            <a:pPr lvl="1" eaLnBrk="1" hangingPunct="1"/>
            <a:r>
              <a:rPr lang="en-US" altLang="en-US"/>
              <a:t>Used when symptoms are milder, or when severe symptoms resolve, for slower correction of 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4475DE-54A5-4E1B-A82C-F581618D7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 sz="3600"/>
              <a:t>Example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61F3060-D6CE-4351-B87E-266CBCC5B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Option 1) Hot salt:</a:t>
            </a:r>
          </a:p>
          <a:p>
            <a:pPr lvl="1" eaLnBrk="1" hangingPunct="1"/>
            <a:r>
              <a:rPr lang="en-US" altLang="en-US"/>
              <a:t>According to the equation, 1 liter of 3% NaCl would raise the [Na] by 16.7mEq/L</a:t>
            </a:r>
          </a:p>
          <a:p>
            <a:pPr lvl="2" eaLnBrk="1" hangingPunct="1"/>
            <a:r>
              <a:rPr lang="en-US" altLang="en-US"/>
              <a:t>(513-112)/(23+1) = 16.7</a:t>
            </a:r>
          </a:p>
          <a:p>
            <a:pPr lvl="1" eaLnBrk="1" hangingPunct="1"/>
            <a:r>
              <a:rPr lang="en-US" altLang="en-US"/>
              <a:t>To raise Na 2mEq/L/hr in 4 hours, then 120cc/hr will need to be infused</a:t>
            </a:r>
          </a:p>
          <a:p>
            <a:pPr lvl="2" eaLnBrk="1" hangingPunct="1"/>
            <a:r>
              <a:rPr lang="en-US" altLang="en-US"/>
              <a:t>(2mEq/L/hr) * (1000cc/16.7mEq/L) =              120cc/hr for 4 hours</a:t>
            </a:r>
          </a:p>
          <a:p>
            <a:pPr lvl="1" eaLnBrk="1" hangingPunct="1"/>
            <a:r>
              <a:rPr lang="en-US" altLang="en-US"/>
              <a:t>Infusion started and symptoms resolve after 2 hours, repeat Na: 117mEq/L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7EABBA-3FE6-4517-BD2E-20A505FE1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 sz="3600"/>
              <a:t>Example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99E9570-25D8-49D4-B734-B8B8515F2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Option 2) Normal saline at the beginning:</a:t>
            </a:r>
          </a:p>
          <a:p>
            <a:pPr lvl="1" eaLnBrk="1" hangingPunct="1"/>
            <a:r>
              <a:rPr lang="en-US" altLang="en-US"/>
              <a:t>According to the equation, 1L NS will raise [Na] by 1.75mEq/L</a:t>
            </a:r>
          </a:p>
          <a:p>
            <a:pPr lvl="2" eaLnBrk="1" hangingPunct="1"/>
            <a:r>
              <a:rPr lang="en-US" altLang="en-US"/>
              <a:t>(154-112)/(23 + 1)</a:t>
            </a:r>
          </a:p>
          <a:p>
            <a:pPr lvl="1" eaLnBrk="1" hangingPunct="1"/>
            <a:r>
              <a:rPr lang="en-US" altLang="en-US"/>
              <a:t>To raise Na 2mEq/L/hr in 4 hours, then 1.14L/hr will need to be infused</a:t>
            </a:r>
          </a:p>
          <a:p>
            <a:pPr lvl="2" eaLnBrk="1" hangingPunct="1"/>
            <a:r>
              <a:rPr lang="en-US" altLang="en-US"/>
              <a:t>(2mEq/L/hr) * (1000cc/1.75mEq/L) =              1140cc/hr for 3 hours</a:t>
            </a:r>
          </a:p>
          <a:p>
            <a:pPr lvl="1" eaLnBrk="1" hangingPunct="1"/>
            <a:r>
              <a:rPr lang="en-US" altLang="en-US"/>
              <a:t>You can see how hot salts would help in life-threatening situations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CA51E3-37D8-4BCC-B496-3FAC57175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Symptomatic Hyponatremia</a:t>
            </a:r>
            <a:br>
              <a:rPr lang="en-US" altLang="en-US"/>
            </a:br>
            <a:r>
              <a:rPr lang="en-US" altLang="en-US" sz="3600"/>
              <a:t>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72087D-C0BD-492D-93EA-DBA9EDDEE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81534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/>
              <a:t>Option 3) No seizures or other symptoms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According to the equation, 1L NS will raise [Na] by 1.75mEq/L</a:t>
            </a:r>
          </a:p>
          <a:p>
            <a:pPr marL="990600" lvl="1" indent="-533400"/>
            <a:r>
              <a:rPr lang="en-US" altLang="en-US"/>
              <a:t>(154-112)/(23 + 1)</a:t>
            </a:r>
          </a:p>
          <a:p>
            <a:pPr marL="990600" lvl="1" indent="-533400"/>
            <a:r>
              <a:rPr lang="en-US" altLang="en-US"/>
              <a:t>To raise Na 10mEq/L/24hr (or 0.42mEq/L/hr), then 240cc/hr will need to be infused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If hot salt used, 1L will raise Na 16.7mEq/L</a:t>
            </a:r>
          </a:p>
          <a:p>
            <a:pPr marL="990600" lvl="1" indent="-533400"/>
            <a:r>
              <a:rPr lang="en-US" altLang="en-US"/>
              <a:t>To raise Na 10mEq/L/hr, then 25cc/hr needs to be infused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25B9-02CF-45C2-B868-F475C6C1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2" y="235393"/>
            <a:ext cx="10515600" cy="1325563"/>
          </a:xfrm>
        </p:spPr>
        <p:txBody>
          <a:bodyPr/>
          <a:lstStyle/>
          <a:p>
            <a:r>
              <a:rPr lang="en-GB" b="1" dirty="0"/>
              <a:t>CASE 3: MIXED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CFED34-B827-482D-B146-00CFD40A55A1}"/>
              </a:ext>
            </a:extLst>
          </p:cNvPr>
          <p:cNvSpPr txBox="1"/>
          <p:nvPr/>
        </p:nvSpPr>
        <p:spPr>
          <a:xfrm>
            <a:off x="6568161" y="3046737"/>
            <a:ext cx="411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41BFFE-4C6A-423F-96C1-F0E7A27A0B41}"/>
              </a:ext>
            </a:extLst>
          </p:cNvPr>
          <p:cNvCxnSpPr/>
          <p:nvPr/>
        </p:nvCxnSpPr>
        <p:spPr>
          <a:xfrm>
            <a:off x="6096612" y="1729869"/>
            <a:ext cx="0" cy="4276578"/>
          </a:xfrm>
          <a:prstGeom prst="line">
            <a:avLst/>
          </a:prstGeom>
          <a:ln w="2857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BFA8E6F-B300-426F-A6D9-C12D8C33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27" y="1758462"/>
            <a:ext cx="6145816" cy="43328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400" dirty="0"/>
              <a:t>6 month old </a:t>
            </a:r>
          </a:p>
          <a:p>
            <a:pPr marL="0"/>
            <a:r>
              <a:rPr lang="en-US" sz="2400" dirty="0"/>
              <a:t>Poor feeding &amp; vomiting 2-3 days</a:t>
            </a:r>
          </a:p>
          <a:p>
            <a:pPr marL="0"/>
            <a:r>
              <a:rPr lang="en-US" sz="2400" dirty="0"/>
              <a:t>Increased work of breathing and blue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/>
            <a:r>
              <a:rPr lang="en-US" sz="2400" dirty="0"/>
              <a:t>Cyanosed, floppy, poor perfusion</a:t>
            </a:r>
          </a:p>
          <a:p>
            <a:pPr marL="0"/>
            <a:r>
              <a:rPr lang="en-US" sz="2400" dirty="0"/>
              <a:t>Hypotensive, Hypothermic</a:t>
            </a:r>
          </a:p>
          <a:p>
            <a:pPr marL="0"/>
            <a:r>
              <a:rPr lang="en-US" sz="2400" dirty="0"/>
              <a:t>0.9% Saline 20ml/kg bolus via IO</a:t>
            </a:r>
          </a:p>
          <a:p>
            <a:pPr marL="0"/>
            <a:r>
              <a:rPr lang="en-US" sz="2400" dirty="0"/>
              <a:t>Intubated, ventilated</a:t>
            </a:r>
          </a:p>
          <a:p>
            <a:pPr marL="0"/>
            <a:r>
              <a:rPr lang="en-US" sz="2400" dirty="0"/>
              <a:t>Ceftriaxone/Flucloxacillin</a:t>
            </a:r>
          </a:p>
          <a:p>
            <a:pPr marL="0"/>
            <a:r>
              <a:rPr lang="en-US" sz="2400" dirty="0"/>
              <a:t>Further 0.9% Saline 20ml/kg + inotropes  </a:t>
            </a:r>
          </a:p>
          <a:p>
            <a:pPr marL="0"/>
            <a:endParaRPr lang="en-US" sz="240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C75E951-7DCC-430C-8A46-A25232B5A4A2}"/>
              </a:ext>
            </a:extLst>
          </p:cNvPr>
          <p:cNvSpPr txBox="1">
            <a:spLocks/>
          </p:cNvSpPr>
          <p:nvPr/>
        </p:nvSpPr>
        <p:spPr>
          <a:xfrm>
            <a:off x="6518893" y="5113380"/>
            <a:ext cx="5505209" cy="119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Dx: Hypovolemic/septic shock, Acute Kidney Injury, critical hyponatremia/hyperkalemia, Normal anion gap metabolic acidosis.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00E78-0170-4C6D-8E95-1CE12B9D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893" y="450376"/>
            <a:ext cx="4978837" cy="45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0D852-B8AA-4C1F-911B-1DCFCCDE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3: HYPERKALEMIA , </a:t>
            </a:r>
            <a:r>
              <a:rPr lang="en-US" b="1" dirty="0"/>
              <a:t>HYPONATREMIA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C813-623D-442E-8460-ABB28F9E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32" y="1690687"/>
            <a:ext cx="5096934" cy="468360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b="1" dirty="0"/>
              <a:t>                  RISKS</a:t>
            </a:r>
          </a:p>
          <a:p>
            <a:r>
              <a:rPr lang="en-US" b="1" dirty="0"/>
              <a:t>SODIUM:</a:t>
            </a:r>
          </a:p>
          <a:p>
            <a:r>
              <a:rPr lang="en-US" dirty="0"/>
              <a:t>Cerebral </a:t>
            </a:r>
            <a:r>
              <a:rPr lang="en-US" dirty="0" err="1"/>
              <a:t>oedema</a:t>
            </a:r>
            <a:endParaRPr lang="en-US" dirty="0"/>
          </a:p>
          <a:p>
            <a:r>
              <a:rPr lang="en-US" dirty="0"/>
              <a:t>Rapid changes in </a:t>
            </a:r>
            <a:r>
              <a:rPr lang="en-US" dirty="0" err="1"/>
              <a:t>osmo</a:t>
            </a:r>
            <a:r>
              <a:rPr lang="en-US" dirty="0"/>
              <a:t> or sodium may increase neurologic risks </a:t>
            </a:r>
          </a:p>
          <a:p>
            <a:r>
              <a:rPr lang="en-US" b="1" dirty="0">
                <a:solidFill>
                  <a:srgbClr val="CC00FF"/>
                </a:solidFill>
              </a:rPr>
              <a:t>POTASSIUM:</a:t>
            </a:r>
          </a:p>
          <a:p>
            <a:r>
              <a:rPr lang="en-US" dirty="0"/>
              <a:t>Hyperkalemia- arrythmias</a:t>
            </a:r>
          </a:p>
          <a:p>
            <a:r>
              <a:rPr lang="en-US" dirty="0"/>
              <a:t>K&gt;6.5 most likely to be associated with ECG changes </a:t>
            </a:r>
          </a:p>
          <a:p>
            <a:pPr lvl="2"/>
            <a:r>
              <a:rPr lang="en-US" altLang="en-US" dirty="0">
                <a:latin typeface="Bodoni MT" panose="02070603080606020203" pitchFamily="18" charset="0"/>
              </a:rPr>
              <a:t>~6: peak T waves</a:t>
            </a:r>
          </a:p>
          <a:p>
            <a:pPr lvl="2"/>
            <a:r>
              <a:rPr lang="en-US" altLang="en-US" dirty="0">
                <a:latin typeface="Bodoni MT" panose="02070603080606020203" pitchFamily="18" charset="0"/>
              </a:rPr>
              <a:t>~7: increased PR interval</a:t>
            </a:r>
          </a:p>
          <a:p>
            <a:pPr lvl="2"/>
            <a:r>
              <a:rPr lang="en-US" altLang="en-US" dirty="0">
                <a:latin typeface="Bodoni MT" panose="02070603080606020203" pitchFamily="18" charset="0"/>
              </a:rPr>
              <a:t>~8-9: absent P wave, wide QRS  </a:t>
            </a:r>
          </a:p>
          <a:p>
            <a:pPr lvl="2"/>
            <a:r>
              <a:rPr lang="en-US" altLang="en-US" dirty="0">
                <a:latin typeface="Bodoni MT" panose="02070603080606020203" pitchFamily="18" charset="0"/>
              </a:rPr>
              <a:t>Ventricular fibrillation</a:t>
            </a:r>
          </a:p>
          <a:p>
            <a:pPr lvl="2"/>
            <a:r>
              <a:rPr lang="en-US" altLang="en-US" dirty="0">
                <a:latin typeface="Bodoni MT" panose="02070603080606020203" pitchFamily="18" charset="0"/>
              </a:rPr>
              <a:t>Asystole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711843-EB34-4F9B-A48F-53D548CE1B09}"/>
              </a:ext>
            </a:extLst>
          </p:cNvPr>
          <p:cNvCxnSpPr/>
          <p:nvPr/>
        </p:nvCxnSpPr>
        <p:spPr>
          <a:xfrm>
            <a:off x="5487013" y="1690687"/>
            <a:ext cx="0" cy="4276578"/>
          </a:xfrm>
          <a:prstGeom prst="line">
            <a:avLst/>
          </a:prstGeom>
          <a:ln w="2857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0831290-994F-4C6A-915E-6045808B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67" y="1497496"/>
            <a:ext cx="6354858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1704-92F1-49AC-A58B-7349F4E8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CASE 3: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ADA1-8229-46CF-8FCF-684FF756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601"/>
            <a:ext cx="10948553" cy="4154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Your further          management of this child would include :</a:t>
            </a:r>
          </a:p>
          <a:p>
            <a:pPr marL="0" indent="0">
              <a:buNone/>
            </a:pPr>
            <a:endParaRPr lang="en-GB" sz="2600" dirty="0">
              <a:solidFill>
                <a:srgbClr val="FFFFFF"/>
              </a:solidFill>
            </a:endParaRP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Salbutamol nebuliser</a:t>
            </a:r>
          </a:p>
          <a:p>
            <a:pPr marL="514350" indent="-514350">
              <a:buAutoNum type="alphaUcPeriod"/>
            </a:pPr>
            <a:r>
              <a:rPr lang="en-GB" sz="2600" dirty="0" err="1">
                <a:solidFill>
                  <a:srgbClr val="FFFFFF"/>
                </a:solidFill>
              </a:rPr>
              <a:t>Resonium</a:t>
            </a:r>
            <a:endParaRPr lang="en-GB" sz="2600" dirty="0">
              <a:solidFill>
                <a:srgbClr val="FFFFFF"/>
              </a:solidFill>
            </a:endParaRP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Bicarbonate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Calcium Gluconate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600" dirty="0" err="1">
                <a:solidFill>
                  <a:srgbClr val="FFFFFF"/>
                </a:solidFill>
              </a:rPr>
              <a:t>Vascath</a:t>
            </a:r>
            <a:r>
              <a:rPr lang="en-GB" sz="2600" dirty="0">
                <a:solidFill>
                  <a:srgbClr val="FFFFFF"/>
                </a:solidFill>
              </a:rPr>
              <a:t> &amp; CVVHF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Hydrocortisone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Fludrocortisone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Hypertonic Saline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7D40F-D453-4386-B288-208FB0F837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56" y="1573991"/>
            <a:ext cx="1033713" cy="9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95AE-A35B-4D4C-A3D2-CFDF4273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89404"/>
            <a:ext cx="9628163" cy="1325563"/>
          </a:xfrm>
        </p:spPr>
        <p:txBody>
          <a:bodyPr/>
          <a:lstStyle/>
          <a:p>
            <a:pPr algn="ctr"/>
            <a:r>
              <a:rPr lang="en-GB" b="1" dirty="0"/>
              <a:t>General Principles: Prevention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6B1A45-72B5-4F8A-B11A-3BD247677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49410"/>
              </p:ext>
            </p:extLst>
          </p:nvPr>
        </p:nvGraphicFramePr>
        <p:xfrm>
          <a:off x="296779" y="1414967"/>
          <a:ext cx="11598442" cy="476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965">
                  <a:extLst>
                    <a:ext uri="{9D8B030D-6E8A-4147-A177-3AD203B41FA5}">
                      <a16:colId xmlns:a16="http://schemas.microsoft.com/office/drawing/2014/main" val="3077118633"/>
                    </a:ext>
                  </a:extLst>
                </a:gridCol>
                <a:gridCol w="4037028">
                  <a:extLst>
                    <a:ext uri="{9D8B030D-6E8A-4147-A177-3AD203B41FA5}">
                      <a16:colId xmlns:a16="http://schemas.microsoft.com/office/drawing/2014/main" val="544302122"/>
                    </a:ext>
                  </a:extLst>
                </a:gridCol>
                <a:gridCol w="4465449">
                  <a:extLst>
                    <a:ext uri="{9D8B030D-6E8A-4147-A177-3AD203B41FA5}">
                      <a16:colId xmlns:a16="http://schemas.microsoft.com/office/drawing/2014/main" val="58808426"/>
                    </a:ext>
                  </a:extLst>
                </a:gridCol>
              </a:tblGrid>
              <a:tr h="46819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PREVENTATIVE THERAPIES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33638"/>
                  </a:ext>
                </a:extLst>
              </a:tr>
              <a:tr h="27125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AKI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Times New Roman" panose="02020603050405020304" pitchFamily="18" charset="0"/>
                        </a:rPr>
                        <a:t>↑ if concurrent other therapies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Intake 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38470"/>
                  </a:ext>
                </a:extLst>
              </a:tr>
              <a:tr h="46819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CKD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cs typeface="Times New Roman" panose="02020603050405020304" pitchFamily="18" charset="0"/>
                        </a:rPr>
                        <a:t>↑ if concurrent other therapies/illness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Intake restrictions, sick day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71989"/>
                  </a:ext>
                </a:extLst>
              </a:tr>
              <a:tr h="46819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Post-obstructive diuresis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EUC – Na/H20 wasting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Isotonic fluids to maintain hydration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82776"/>
                  </a:ext>
                </a:extLst>
              </a:tr>
              <a:tr h="27125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Rhabdomyolysis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EUC 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Isotonic Fluids to maintain high urine output.</a:t>
                      </a:r>
                    </a:p>
                    <a:p>
                      <a:r>
                        <a:rPr lang="en-GB" dirty="0">
                          <a:latin typeface="+mn-lt"/>
                        </a:rPr>
                        <a:t>(Consider bicarbonate)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0237"/>
                  </a:ext>
                </a:extLst>
              </a:tr>
              <a:tr h="468196"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+mn-lt"/>
                        </a:rPr>
                        <a:t>Tumor</a:t>
                      </a:r>
                      <a:r>
                        <a:rPr lang="en-GB" b="1" dirty="0">
                          <a:latin typeface="+mn-lt"/>
                        </a:rPr>
                        <a:t> Lysis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EUC 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-Isotonic Fluids to maintain high urine output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-Hypouricemic agent: </a:t>
                      </a:r>
                      <a:r>
                        <a:rPr lang="en-GB" dirty="0" err="1">
                          <a:latin typeface="+mn-lt"/>
                        </a:rPr>
                        <a:t>Rasburicase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60919"/>
                  </a:ext>
                </a:extLst>
              </a:tr>
              <a:tr h="668852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Citrate - extracorporeal anticoagulation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Calcium infusion/ oral calcium supplements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66032"/>
                  </a:ext>
                </a:extLst>
              </a:tr>
              <a:tr h="86950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Increase monitoring if associated diseases/risks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E.g. Bicarbonate Rx: correct calcium/K deficits 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7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71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29D0DE3-F2A3-43CF-8E11-60C76A5E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262460"/>
            <a:ext cx="11101137" cy="1325563"/>
          </a:xfrm>
        </p:spPr>
        <p:txBody>
          <a:bodyPr/>
          <a:lstStyle/>
          <a:p>
            <a:r>
              <a:rPr lang="en-GB" b="1" dirty="0"/>
              <a:t>CASE 1: HYPERKALEMIA          MANAGEMENT </a:t>
            </a:r>
            <a:br>
              <a:rPr lang="en-GB" b="1" dirty="0"/>
            </a:br>
            <a:endParaRPr lang="en-GB" sz="2800" b="1" dirty="0">
              <a:highlight>
                <a:srgbClr val="FF0000"/>
              </a:highligh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4D73F0-F599-49B8-873E-C6D8863A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9173"/>
              </p:ext>
            </p:extLst>
          </p:nvPr>
        </p:nvGraphicFramePr>
        <p:xfrm>
          <a:off x="252663" y="1662401"/>
          <a:ext cx="11506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975">
                  <a:extLst>
                    <a:ext uri="{9D8B030D-6E8A-4147-A177-3AD203B41FA5}">
                      <a16:colId xmlns:a16="http://schemas.microsoft.com/office/drawing/2014/main" val="3912825257"/>
                    </a:ext>
                  </a:extLst>
                </a:gridCol>
                <a:gridCol w="2703396">
                  <a:extLst>
                    <a:ext uri="{9D8B030D-6E8A-4147-A177-3AD203B41FA5}">
                      <a16:colId xmlns:a16="http://schemas.microsoft.com/office/drawing/2014/main" val="1392334939"/>
                    </a:ext>
                  </a:extLst>
                </a:gridCol>
                <a:gridCol w="3555826">
                  <a:extLst>
                    <a:ext uri="{9D8B030D-6E8A-4147-A177-3AD203B41FA5}">
                      <a16:colId xmlns:a16="http://schemas.microsoft.com/office/drawing/2014/main" val="3724252086"/>
                    </a:ext>
                  </a:extLst>
                </a:gridCol>
                <a:gridCol w="3064003">
                  <a:extLst>
                    <a:ext uri="{9D8B030D-6E8A-4147-A177-3AD203B41FA5}">
                      <a16:colId xmlns:a16="http://schemas.microsoft.com/office/drawing/2014/main" val="3031706015"/>
                    </a:ext>
                  </a:extLst>
                </a:gridCol>
              </a:tblGrid>
              <a:tr h="1090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/>
                        <a:t>Cardiac Protection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Calcium gluconate: increases threshold potential </a:t>
                      </a:r>
                      <a:r>
                        <a:rPr lang="en-US" altLang="en-US" sz="1800" dirty="0">
                          <a:sym typeface="Wingdings" panose="05000000000000000000" pitchFamily="2" charset="2"/>
                        </a:rPr>
                        <a:t> decrease cardiac cell excitability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ym typeface="Wingdings" panose="05000000000000000000" pitchFamily="2" charset="2"/>
                        </a:rPr>
                        <a:t>Onset within minutes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ym typeface="Wingdings" panose="05000000000000000000" pitchFamily="2" charset="2"/>
                        </a:rPr>
                        <a:t>Lasts 30minutes</a:t>
                      </a:r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Calcium chloride –stronger alternative but risk of tissue necrosis.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897475"/>
                  </a:ext>
                </a:extLst>
              </a:tr>
              <a:tr h="1703165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Lower K</a:t>
                      </a:r>
                      <a:r>
                        <a:rPr lang="en-US" altLang="en-US" sz="1800" b="1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  acute but temporary: shift K to ICF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Insulin &amp; dextrose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Salbutamol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nebulizer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Sodium Bicarbonate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onset-15 minutes/Lasts 60min</a:t>
                      </a:r>
                    </a:p>
                    <a:p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onset – 30mins</a:t>
                      </a:r>
                    </a:p>
                    <a:p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onset- 1hour/Lasts 2-3 hours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Correct calcium if low first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299333"/>
                  </a:ext>
                </a:extLst>
              </a:tr>
              <a:tr h="149878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Remove K+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Kayexalate via feces ( may also remove Mg and Ca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Furosemide via urine 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Hemodialysis/Hemofiltration/Peritoneal Dialysis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Onset 1-2 hours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Onset - 2 hours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CI- bowel obstruction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Avoid in neonates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43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9A3F26-1E89-4B4F-8070-77A15E41DD0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63" y="188082"/>
            <a:ext cx="1033713" cy="9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3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382E8-923B-4206-8E86-0604BEDE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3: HYPONATREMIA/HYPERKALEMIA WORK-UP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E5E5F5-0101-417C-BF98-14C3C467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48"/>
            <a:ext cx="5096934" cy="43647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	TURE HYPERKALEMIA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E55765-BFBA-45AE-8CB5-9BED0DAEA0C0}"/>
              </a:ext>
            </a:extLst>
          </p:cNvPr>
          <p:cNvCxnSpPr/>
          <p:nvPr/>
        </p:nvCxnSpPr>
        <p:spPr>
          <a:xfrm>
            <a:off x="6096612" y="1729869"/>
            <a:ext cx="0" cy="4276578"/>
          </a:xfrm>
          <a:prstGeom prst="line">
            <a:avLst/>
          </a:prstGeom>
          <a:ln w="2857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725B7E-0841-4DE5-9D77-4D5176DC785D}"/>
              </a:ext>
            </a:extLst>
          </p:cNvPr>
          <p:cNvSpPr txBox="1">
            <a:spLocks/>
          </p:cNvSpPr>
          <p:nvPr/>
        </p:nvSpPr>
        <p:spPr>
          <a:xfrm>
            <a:off x="6278121" y="1491248"/>
            <a:ext cx="5096934" cy="45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	                  HYPONATREMIA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394F7-0D3F-49E5-85AF-D23333867773}"/>
              </a:ext>
            </a:extLst>
          </p:cNvPr>
          <p:cNvSpPr txBox="1"/>
          <p:nvPr/>
        </p:nvSpPr>
        <p:spPr>
          <a:xfrm>
            <a:off x="6258091" y="2225792"/>
            <a:ext cx="1692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HYPERVOLEMIC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FBC9C-017C-4D95-AE5B-97420D8722B0}"/>
              </a:ext>
            </a:extLst>
          </p:cNvPr>
          <p:cNvSpPr txBox="1"/>
          <p:nvPr/>
        </p:nvSpPr>
        <p:spPr>
          <a:xfrm>
            <a:off x="8450346" y="2225792"/>
            <a:ext cx="1692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EUVOLEMIC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0A2EE-3C22-4C24-8A1E-003566144128}"/>
              </a:ext>
            </a:extLst>
          </p:cNvPr>
          <p:cNvSpPr txBox="1"/>
          <p:nvPr/>
        </p:nvSpPr>
        <p:spPr>
          <a:xfrm>
            <a:off x="10361111" y="2225792"/>
            <a:ext cx="1692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00FF"/>
                </a:solidFill>
              </a:rPr>
              <a:t>HYPOVOLEMIA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E9BE54-98E4-4D17-944C-9BEAF91E93A6}"/>
              </a:ext>
            </a:extLst>
          </p:cNvPr>
          <p:cNvSpPr txBox="1"/>
          <p:nvPr/>
        </p:nvSpPr>
        <p:spPr>
          <a:xfrm>
            <a:off x="6195635" y="2964143"/>
            <a:ext cx="225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↑↑</a:t>
            </a:r>
            <a:r>
              <a:rPr lang="en-GB" sz="1600" b="1" dirty="0"/>
              <a:t>Total Body Water</a:t>
            </a:r>
          </a:p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GB" sz="1600" b="1" dirty="0"/>
              <a:t>Total Body Sodium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9F14D-A848-4D8B-A24C-FE043B7E1F04}"/>
              </a:ext>
            </a:extLst>
          </p:cNvPr>
          <p:cNvSpPr txBox="1"/>
          <p:nvPr/>
        </p:nvSpPr>
        <p:spPr>
          <a:xfrm>
            <a:off x="8555640" y="2982311"/>
            <a:ext cx="196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GB" sz="1600" b="1" dirty="0"/>
              <a:t>TBW</a:t>
            </a:r>
          </a:p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GB" sz="1600" b="1" dirty="0"/>
              <a:t> </a:t>
            </a:r>
            <a:r>
              <a:rPr lang="en-GB" sz="1600" b="1" dirty="0" err="1"/>
              <a:t>TBNa</a:t>
            </a:r>
            <a:endParaRPr lang="en-GB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C4A7E-4F8E-4202-9526-09C50BF285D9}"/>
              </a:ext>
            </a:extLst>
          </p:cNvPr>
          <p:cNvSpPr txBox="1"/>
          <p:nvPr/>
        </p:nvSpPr>
        <p:spPr>
          <a:xfrm>
            <a:off x="10583451" y="2944963"/>
            <a:ext cx="17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GB" sz="1600" b="1" dirty="0"/>
              <a:t> TBW</a:t>
            </a:r>
          </a:p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r>
              <a:rPr lang="en-GB" sz="1600" b="1" dirty="0" err="1"/>
              <a:t>TBNa</a:t>
            </a:r>
            <a:endParaRPr lang="en-GB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EBAB2A-AF32-4BBA-AEBC-4953B78A9F22}"/>
              </a:ext>
            </a:extLst>
          </p:cNvPr>
          <p:cNvSpPr txBox="1"/>
          <p:nvPr/>
        </p:nvSpPr>
        <p:spPr>
          <a:xfrm>
            <a:off x="6350001" y="4346137"/>
            <a:ext cx="174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RENAL FAILURE</a:t>
            </a:r>
          </a:p>
          <a:p>
            <a:r>
              <a:rPr lang="en-GB" sz="1600" b="1" dirty="0"/>
              <a:t>LIVER FAILURE</a:t>
            </a:r>
          </a:p>
          <a:p>
            <a:r>
              <a:rPr lang="en-GB" sz="1600" b="1" dirty="0"/>
              <a:t>HEART FAILURE</a:t>
            </a:r>
          </a:p>
          <a:p>
            <a:r>
              <a:rPr lang="en-GB" sz="1600" b="1" dirty="0"/>
              <a:t>NEPHROTIC SYNDROME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1769B-57A6-4F49-839B-C4D24D9F7A0E}"/>
              </a:ext>
            </a:extLst>
          </p:cNvPr>
          <p:cNvSpPr txBox="1"/>
          <p:nvPr/>
        </p:nvSpPr>
        <p:spPr>
          <a:xfrm>
            <a:off x="8312935" y="4384606"/>
            <a:ext cx="174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POLYDIPSIA</a:t>
            </a:r>
          </a:p>
          <a:p>
            <a:r>
              <a:rPr lang="en-GB" sz="1600" b="1" dirty="0"/>
              <a:t>SIADH</a:t>
            </a:r>
          </a:p>
          <a:p>
            <a:r>
              <a:rPr lang="en-GB" sz="1600" b="1" dirty="0"/>
              <a:t>DDAVP</a:t>
            </a:r>
          </a:p>
          <a:p>
            <a:r>
              <a:rPr lang="en-GB" sz="1600" b="1" dirty="0"/>
              <a:t>GLUCOCORTICOID DEFICIENCY</a:t>
            </a:r>
          </a:p>
          <a:p>
            <a:endParaRPr lang="en-GB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A854C-FE43-46AE-9D63-80BF2B29477A}"/>
              </a:ext>
            </a:extLst>
          </p:cNvPr>
          <p:cNvSpPr txBox="1"/>
          <p:nvPr/>
        </p:nvSpPr>
        <p:spPr>
          <a:xfrm>
            <a:off x="10279268" y="4339847"/>
            <a:ext cx="2074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GI LOSSES </a:t>
            </a:r>
          </a:p>
          <a:p>
            <a:r>
              <a:rPr lang="en-GB" sz="1600" b="1" dirty="0">
                <a:solidFill>
                  <a:srgbClr val="CC00FF"/>
                </a:solidFill>
              </a:rPr>
              <a:t>SALT WASTING </a:t>
            </a:r>
            <a:r>
              <a:rPr lang="en-GB" sz="1600" b="1" dirty="0"/>
              <a:t>(nephropathy, cerebral)</a:t>
            </a:r>
          </a:p>
          <a:p>
            <a:r>
              <a:rPr lang="en-GB" sz="1600" b="1" dirty="0">
                <a:solidFill>
                  <a:srgbClr val="CC00FF"/>
                </a:solidFill>
              </a:rPr>
              <a:t>ADRENAL INSUFFICIENCY</a:t>
            </a:r>
          </a:p>
          <a:p>
            <a:r>
              <a:rPr lang="en-GB" sz="1600" b="1" dirty="0">
                <a:solidFill>
                  <a:srgbClr val="CC00FF"/>
                </a:solidFill>
              </a:rPr>
              <a:t>ALDOSTERONE RESITANCE</a:t>
            </a:r>
          </a:p>
          <a:p>
            <a:r>
              <a:rPr lang="en-GB" sz="1600" b="1" dirty="0"/>
              <a:t>DIURETICS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5EAEE1-3C1B-4B8B-8AD7-002F5F5299CC}"/>
              </a:ext>
            </a:extLst>
          </p:cNvPr>
          <p:cNvCxnSpPr/>
          <p:nvPr/>
        </p:nvCxnSpPr>
        <p:spPr>
          <a:xfrm>
            <a:off x="6930887" y="2595124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76FE4D-257E-4C2A-A0B7-0E4B9C6CE130}"/>
              </a:ext>
            </a:extLst>
          </p:cNvPr>
          <p:cNvCxnSpPr>
            <a:cxnSpLocks/>
          </p:cNvCxnSpPr>
          <p:nvPr/>
        </p:nvCxnSpPr>
        <p:spPr>
          <a:xfrm>
            <a:off x="6930887" y="3609250"/>
            <a:ext cx="0" cy="67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32DBFD-BBC9-4B07-B71D-47773E36E9FA}"/>
              </a:ext>
            </a:extLst>
          </p:cNvPr>
          <p:cNvCxnSpPr/>
          <p:nvPr/>
        </p:nvCxnSpPr>
        <p:spPr>
          <a:xfrm>
            <a:off x="9084367" y="2615004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1599F-1DD1-49D1-8BBB-FEC21A0CB9CA}"/>
              </a:ext>
            </a:extLst>
          </p:cNvPr>
          <p:cNvCxnSpPr>
            <a:cxnSpLocks/>
          </p:cNvCxnSpPr>
          <p:nvPr/>
        </p:nvCxnSpPr>
        <p:spPr>
          <a:xfrm>
            <a:off x="9110869" y="3668886"/>
            <a:ext cx="0" cy="67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FBCE04-EBDA-404F-A852-F8923AA4A56B}"/>
              </a:ext>
            </a:extLst>
          </p:cNvPr>
          <p:cNvCxnSpPr/>
          <p:nvPr/>
        </p:nvCxnSpPr>
        <p:spPr>
          <a:xfrm>
            <a:off x="10986057" y="2595128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ADC5AB-612D-4075-8EF2-65A4B55424CD}"/>
              </a:ext>
            </a:extLst>
          </p:cNvPr>
          <p:cNvCxnSpPr>
            <a:cxnSpLocks/>
          </p:cNvCxnSpPr>
          <p:nvPr/>
        </p:nvCxnSpPr>
        <p:spPr>
          <a:xfrm>
            <a:off x="10946295" y="3662262"/>
            <a:ext cx="0" cy="67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73B429-E66E-4C6E-B409-09C769BDDD17}"/>
              </a:ext>
            </a:extLst>
          </p:cNvPr>
          <p:cNvSpPr txBox="1"/>
          <p:nvPr/>
        </p:nvSpPr>
        <p:spPr>
          <a:xfrm>
            <a:off x="351638" y="2198142"/>
            <a:ext cx="1620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imes New Roman" panose="02020603050405020304" pitchFamily="18" charset="0"/>
              </a:rPr>
              <a:t>↑ INTAKE</a:t>
            </a:r>
            <a:endParaRPr lang="en-GB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1EAF79-F64C-46EE-ABA8-452E794FB973}"/>
              </a:ext>
            </a:extLst>
          </p:cNvPr>
          <p:cNvSpPr txBox="1"/>
          <p:nvPr/>
        </p:nvSpPr>
        <p:spPr>
          <a:xfrm>
            <a:off x="2298858" y="2198142"/>
            <a:ext cx="1620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imes New Roman" panose="02020603050405020304" pitchFamily="18" charset="0"/>
              </a:rPr>
              <a:t>↑ ICF RELEASE</a:t>
            </a:r>
            <a:endParaRPr lang="en-GB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2D258-AE8C-4293-9894-4BB3493015E9}"/>
              </a:ext>
            </a:extLst>
          </p:cNvPr>
          <p:cNvSpPr txBox="1"/>
          <p:nvPr/>
        </p:nvSpPr>
        <p:spPr>
          <a:xfrm>
            <a:off x="4149631" y="2210956"/>
            <a:ext cx="16200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↓EXRETION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96CEF-B51E-4D18-BC16-7B608E975D06}"/>
              </a:ext>
            </a:extLst>
          </p:cNvPr>
          <p:cNvSpPr txBox="1"/>
          <p:nvPr/>
        </p:nvSpPr>
        <p:spPr>
          <a:xfrm>
            <a:off x="336501" y="2949046"/>
            <a:ext cx="137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IATROGENIC</a:t>
            </a:r>
          </a:p>
          <a:p>
            <a:r>
              <a:rPr lang="en-GB" sz="1600" b="1" dirty="0"/>
              <a:t>BLOOD PRODUCTS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AE64B5-94B8-404C-9C21-1FE5FB7F986D}"/>
              </a:ext>
            </a:extLst>
          </p:cNvPr>
          <p:cNvSpPr txBox="1"/>
          <p:nvPr/>
        </p:nvSpPr>
        <p:spPr>
          <a:xfrm>
            <a:off x="452436" y="4100801"/>
            <a:ext cx="204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TUMOR LYSIS</a:t>
            </a:r>
          </a:p>
          <a:p>
            <a:r>
              <a:rPr lang="en-GB" sz="1600" b="1" dirty="0"/>
              <a:t>RHABDOMYOLYSIS</a:t>
            </a:r>
          </a:p>
          <a:p>
            <a:r>
              <a:rPr lang="en-GB" sz="1600" b="1" dirty="0"/>
              <a:t>HEMOLYSIS</a:t>
            </a:r>
          </a:p>
          <a:p>
            <a:r>
              <a:rPr lang="en-GB" sz="1600" b="1" dirty="0"/>
              <a:t>MASSIVE BURNS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D0542-11AC-4773-8A35-338A5FD5C2A7}"/>
              </a:ext>
            </a:extLst>
          </p:cNvPr>
          <p:cNvSpPr txBox="1"/>
          <p:nvPr/>
        </p:nvSpPr>
        <p:spPr>
          <a:xfrm>
            <a:off x="2203856" y="3693582"/>
            <a:ext cx="206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METABOLIC </a:t>
            </a:r>
          </a:p>
          <a:p>
            <a:r>
              <a:rPr lang="en-GB" sz="1600" b="1" dirty="0"/>
              <a:t>ACIDOSIS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438FD6-850B-453F-BDF1-9B81EB8340B0}"/>
              </a:ext>
            </a:extLst>
          </p:cNvPr>
          <p:cNvSpPr txBox="1"/>
          <p:nvPr/>
        </p:nvSpPr>
        <p:spPr>
          <a:xfrm>
            <a:off x="3621390" y="4433867"/>
            <a:ext cx="2041478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DRUGS:</a:t>
            </a:r>
          </a:p>
          <a:p>
            <a:r>
              <a:rPr lang="en-GB" sz="1600" b="1" dirty="0"/>
              <a:t>ACEI</a:t>
            </a:r>
          </a:p>
          <a:p>
            <a:r>
              <a:rPr lang="en-GB" sz="1600" b="1" dirty="0"/>
              <a:t>K SPARING DIURETICS</a:t>
            </a:r>
          </a:p>
          <a:p>
            <a:r>
              <a:rPr lang="en-GB" sz="1600" b="1" dirty="0"/>
              <a:t>B-BLOCKERS</a:t>
            </a:r>
          </a:p>
          <a:p>
            <a:r>
              <a:rPr lang="en-GB" sz="1600" b="1" dirty="0"/>
              <a:t>SUCCINYLCHOLINE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B402F8-1236-4C52-BCF4-A771D8ABF481}"/>
              </a:ext>
            </a:extLst>
          </p:cNvPr>
          <p:cNvSpPr txBox="1"/>
          <p:nvPr/>
        </p:nvSpPr>
        <p:spPr>
          <a:xfrm>
            <a:off x="3612279" y="3056678"/>
            <a:ext cx="26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C00FF"/>
                </a:solidFill>
              </a:rPr>
              <a:t>RENAL FAILURE</a:t>
            </a:r>
          </a:p>
          <a:p>
            <a:r>
              <a:rPr lang="en-GB" sz="1600" b="1" dirty="0">
                <a:solidFill>
                  <a:srgbClr val="CC00FF"/>
                </a:solidFill>
              </a:rPr>
              <a:t>ADRENAL INSUFFICENCY</a:t>
            </a:r>
          </a:p>
          <a:p>
            <a:r>
              <a:rPr lang="en-GB" sz="1600" b="1" dirty="0">
                <a:solidFill>
                  <a:srgbClr val="CC00FF"/>
                </a:solidFill>
              </a:rPr>
              <a:t>ALDOSTERONE RESISTANCE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C16B4A-F06F-4BBD-B4E4-070EB86CB242}"/>
              </a:ext>
            </a:extLst>
          </p:cNvPr>
          <p:cNvCxnSpPr/>
          <p:nvPr/>
        </p:nvCxnSpPr>
        <p:spPr>
          <a:xfrm>
            <a:off x="1025740" y="2567474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ACB21C-8662-40E8-BE13-746A1A416D58}"/>
              </a:ext>
            </a:extLst>
          </p:cNvPr>
          <p:cNvCxnSpPr/>
          <p:nvPr/>
        </p:nvCxnSpPr>
        <p:spPr>
          <a:xfrm>
            <a:off x="4888754" y="2587354"/>
            <a:ext cx="0" cy="339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AAFCEA-FA21-43A9-9494-9C74347A2CE3}"/>
              </a:ext>
            </a:extLst>
          </p:cNvPr>
          <p:cNvCxnSpPr>
            <a:cxnSpLocks/>
          </p:cNvCxnSpPr>
          <p:nvPr/>
        </p:nvCxnSpPr>
        <p:spPr>
          <a:xfrm flipH="1">
            <a:off x="1256819" y="2623319"/>
            <a:ext cx="1768430" cy="14594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882B28-E7AE-4007-B92D-3A8CE2875F74}"/>
              </a:ext>
            </a:extLst>
          </p:cNvPr>
          <p:cNvCxnSpPr>
            <a:cxnSpLocks/>
          </p:cNvCxnSpPr>
          <p:nvPr/>
        </p:nvCxnSpPr>
        <p:spPr>
          <a:xfrm flipH="1">
            <a:off x="2757268" y="2605304"/>
            <a:ext cx="273585" cy="1088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1704-92F1-49AC-A58B-7349F4E8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CASE 3: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ADA1-8229-46CF-8FCF-684FF756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76" y="1757280"/>
            <a:ext cx="10948553" cy="468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Your further          management of this child would include :</a:t>
            </a:r>
          </a:p>
          <a:p>
            <a:pPr marL="0" indent="0">
              <a:buNone/>
            </a:pPr>
            <a:endParaRPr lang="en-GB" sz="2600" dirty="0">
              <a:solidFill>
                <a:srgbClr val="FFFFFF"/>
              </a:solidFill>
            </a:endParaRP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  <a:highlight>
                  <a:srgbClr val="FF00FF"/>
                </a:highlight>
              </a:rPr>
              <a:t>Salbutamol nebuliser</a:t>
            </a:r>
          </a:p>
          <a:p>
            <a:pPr marL="514350" indent="-514350">
              <a:buAutoNum type="alphaUcPeriod"/>
            </a:pPr>
            <a:r>
              <a:rPr lang="en-GB" sz="2600" dirty="0" err="1">
                <a:solidFill>
                  <a:srgbClr val="FFFFFF"/>
                </a:solidFill>
                <a:highlight>
                  <a:srgbClr val="FF00FF"/>
                </a:highlight>
              </a:rPr>
              <a:t>Resonium</a:t>
            </a:r>
            <a:endParaRPr lang="en-GB" sz="2600" dirty="0">
              <a:solidFill>
                <a:srgbClr val="FFFFFF"/>
              </a:solidFill>
              <a:highlight>
                <a:srgbClr val="FF00FF"/>
              </a:highlight>
            </a:endParaRP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  <a:highlight>
                  <a:srgbClr val="FF00FF"/>
                </a:highlight>
              </a:rPr>
              <a:t>Bicarbonate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  <a:highlight>
                  <a:srgbClr val="FF00FF"/>
                </a:highlight>
              </a:rPr>
              <a:t>Calcium Gluconate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GB" sz="2600" dirty="0" err="1">
                <a:solidFill>
                  <a:srgbClr val="FFFFFF"/>
                </a:solidFill>
              </a:rPr>
              <a:t>Vascath</a:t>
            </a:r>
            <a:r>
              <a:rPr lang="en-GB" sz="2600" dirty="0">
                <a:solidFill>
                  <a:srgbClr val="FFFFFF"/>
                </a:solidFill>
              </a:rPr>
              <a:t> &amp; CVVHF – </a:t>
            </a:r>
            <a:r>
              <a:rPr lang="en-GB" sz="2200" dirty="0">
                <a:solidFill>
                  <a:srgbClr val="FFFFFF"/>
                </a:solidFill>
              </a:rPr>
              <a:t>lets just wait &amp; see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  <a:highlight>
                  <a:srgbClr val="FF00FF"/>
                </a:highlight>
              </a:rPr>
              <a:t>Hydrocortisone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Fludrocortisone – </a:t>
            </a:r>
            <a:r>
              <a:rPr lang="en-GB" sz="2200" dirty="0">
                <a:solidFill>
                  <a:srgbClr val="FFFFFF"/>
                </a:solidFill>
              </a:rPr>
              <a:t>volume/salt more important, won’t hurt but probably wont help</a:t>
            </a:r>
          </a:p>
          <a:p>
            <a:pPr marL="514350" indent="-514350">
              <a:buAutoNum type="alphaUcPeriod"/>
            </a:pPr>
            <a:r>
              <a:rPr lang="en-GB" sz="2600" dirty="0">
                <a:solidFill>
                  <a:srgbClr val="FFFFFF"/>
                </a:solidFill>
              </a:rPr>
              <a:t>Hypertonic Saline – </a:t>
            </a:r>
            <a:r>
              <a:rPr lang="en-GB" sz="2200" dirty="0">
                <a:solidFill>
                  <a:srgbClr val="FFFFFF"/>
                </a:solidFill>
              </a:rPr>
              <a:t>sodium is critical, but no clear symptoms, lets wait &amp; see </a:t>
            </a:r>
            <a:endParaRPr lang="en-GB" sz="2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72612B-98B0-477F-A55C-788A5FC72F5F}"/>
              </a:ext>
            </a:extLst>
          </p:cNvPr>
          <p:cNvSpPr/>
          <p:nvPr/>
        </p:nvSpPr>
        <p:spPr>
          <a:xfrm>
            <a:off x="644644" y="3531381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F2FDF0-F7E6-45DD-80B3-7FC775AE956C}"/>
              </a:ext>
            </a:extLst>
          </p:cNvPr>
          <p:cNvSpPr/>
          <p:nvPr/>
        </p:nvSpPr>
        <p:spPr>
          <a:xfrm>
            <a:off x="637676" y="3950706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2C67B-CD7F-4BFD-B485-44CFD0227944}"/>
              </a:ext>
            </a:extLst>
          </p:cNvPr>
          <p:cNvSpPr/>
          <p:nvPr/>
        </p:nvSpPr>
        <p:spPr>
          <a:xfrm>
            <a:off x="612629" y="4853950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2C911C-97EA-44B8-9926-232591081358}"/>
              </a:ext>
            </a:extLst>
          </p:cNvPr>
          <p:cNvSpPr/>
          <p:nvPr/>
        </p:nvSpPr>
        <p:spPr>
          <a:xfrm>
            <a:off x="629655" y="2624051"/>
            <a:ext cx="329418" cy="382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62A58-C428-4FB4-AF69-CC0063AD8B2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71" y="1386245"/>
            <a:ext cx="787158" cy="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248C-FF7C-45AE-9BC9-F862A7D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50"/>
            <a:ext cx="10515600" cy="1325563"/>
          </a:xfrm>
        </p:spPr>
        <p:txBody>
          <a:bodyPr/>
          <a:lstStyle/>
          <a:p>
            <a:r>
              <a:rPr lang="en-GB" dirty="0"/>
              <a:t>CASE 3:Continued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C52C-7704-401D-A4D7-47E196F7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848"/>
            <a:ext cx="480778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Further work-up 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CFB6CF-77C4-4DF5-8EA8-CB0CF9773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05255"/>
              </p:ext>
            </p:extLst>
          </p:nvPr>
        </p:nvGraphicFramePr>
        <p:xfrm>
          <a:off x="838199" y="2267229"/>
          <a:ext cx="468028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33">
                  <a:extLst>
                    <a:ext uri="{9D8B030D-6E8A-4147-A177-3AD203B41FA5}">
                      <a16:colId xmlns:a16="http://schemas.microsoft.com/office/drawing/2014/main" val="3489945298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298342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Serum Osmolality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289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8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Urine Osmolality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245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8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Urine Sodium    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1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Acute Cortisol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1500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Urine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Cloudy/ 3 ml/kg/hour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5406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A15C41-CC05-493B-96BE-F1D7EF5DEBD6}"/>
              </a:ext>
            </a:extLst>
          </p:cNvPr>
          <p:cNvSpPr txBox="1">
            <a:spLocks/>
          </p:cNvSpPr>
          <p:nvPr/>
        </p:nvSpPr>
        <p:spPr>
          <a:xfrm>
            <a:off x="771153" y="4891167"/>
            <a:ext cx="4814375" cy="119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Dx: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 wasting nephropathy,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Kidney Injury, Urosepsis.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Pseudohypoaldesteronism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1D319-0641-4CC7-A7C7-89EC68E0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632" y="1605693"/>
            <a:ext cx="3874168" cy="36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8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19461-E3AD-44BC-98FA-04D30825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72" y="350179"/>
            <a:ext cx="5571655" cy="1475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FABBA-90F1-42A1-897E-60ADA3EA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09A04-19AD-4EDB-8D2F-D3371E33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28" y="1960562"/>
            <a:ext cx="3895800" cy="435853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71166-5115-465A-A76E-7C2081CE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91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66CC-9000-46B2-AB02-A36E976F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7D9D5-9BB6-43AB-9809-F54A9638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090" y="162275"/>
            <a:ext cx="8617201" cy="411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E7468-A393-492E-BEEE-22CCA752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27" y="4477926"/>
            <a:ext cx="4076400" cy="18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4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57F6-DA09-44B3-B500-B554FF91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0" y="1729321"/>
            <a:ext cx="10844464" cy="46672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Hypoaldosteronism: </a:t>
            </a:r>
          </a:p>
          <a:p>
            <a:pPr lvl="1"/>
            <a:r>
              <a:rPr lang="en-GB" dirty="0"/>
              <a:t>Salt-wasting Congenital Adrenal Hypoplasia</a:t>
            </a:r>
          </a:p>
          <a:p>
            <a:pPr lvl="1"/>
            <a:r>
              <a:rPr lang="en-GB" dirty="0"/>
              <a:t>Addison’s disease</a:t>
            </a:r>
          </a:p>
          <a:p>
            <a:r>
              <a:rPr lang="en-GB" dirty="0"/>
              <a:t>Aldosterone resistance (</a:t>
            </a:r>
            <a:r>
              <a:rPr lang="en-GB" dirty="0" err="1"/>
              <a:t>pseudohypoaldosteronsim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Genetic (PH1)</a:t>
            </a:r>
          </a:p>
          <a:p>
            <a:pPr lvl="1"/>
            <a:r>
              <a:rPr lang="en-GB" dirty="0"/>
              <a:t>Acquired:</a:t>
            </a:r>
          </a:p>
          <a:p>
            <a:pPr marL="457200" lvl="1" indent="0">
              <a:buNone/>
            </a:pPr>
            <a:r>
              <a:rPr lang="en-GB" dirty="0"/>
              <a:t>   drugs/</a:t>
            </a:r>
            <a:r>
              <a:rPr lang="en-GB" dirty="0">
                <a:highlight>
                  <a:srgbClr val="FF00FF"/>
                </a:highlight>
              </a:rPr>
              <a:t>tubular obstruction/pyelonephritis </a:t>
            </a:r>
          </a:p>
          <a:p>
            <a:pPr lvl="1"/>
            <a:endParaRPr lang="en-GB" sz="2800" dirty="0">
              <a:highlight>
                <a:srgbClr val="FF00FF"/>
              </a:highlight>
            </a:endParaRPr>
          </a:p>
          <a:p>
            <a:pPr lvl="1"/>
            <a:endParaRPr lang="en-GB" sz="2800" dirty="0">
              <a:highlight>
                <a:srgbClr val="FF00FF"/>
              </a:highlight>
            </a:endParaRPr>
          </a:p>
          <a:p>
            <a:pPr marL="0" indent="0">
              <a:buNone/>
            </a:pPr>
            <a:r>
              <a:rPr lang="en-GB" b="1" dirty="0"/>
              <a:t>            Management: </a:t>
            </a:r>
            <a:r>
              <a:rPr lang="en-GB" b="1" dirty="0" err="1"/>
              <a:t>pseudohypoaldosteronism</a:t>
            </a:r>
            <a:r>
              <a:rPr lang="en-GB" b="1" dirty="0"/>
              <a:t>- hydronephrosis/UTI</a:t>
            </a:r>
            <a:endParaRPr lang="en-GB" dirty="0"/>
          </a:p>
          <a:p>
            <a:r>
              <a:rPr lang="en-GB" dirty="0"/>
              <a:t>Salt loading  </a:t>
            </a:r>
          </a:p>
          <a:p>
            <a:r>
              <a:rPr lang="en-GB" dirty="0"/>
              <a:t>Bypassing obstruction, restoring urine output, antibiotics</a:t>
            </a:r>
          </a:p>
          <a:p>
            <a:endParaRPr lang="en-GB" sz="45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6DC54A48-6E29-47C2-9CCB-BC4F0151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297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CASE 3: HYPERKALEMIA/HYP0NATREMIA</a:t>
            </a:r>
            <a:br>
              <a:rPr lang="en-GB" b="1" dirty="0"/>
            </a:br>
            <a:r>
              <a:rPr lang="en-GB" sz="2800" b="1" dirty="0"/>
              <a:t>TYPE 4 RTA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9868E-A81E-4E2C-9347-D306FB41207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4766541"/>
            <a:ext cx="782377" cy="613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295D8-FEE0-4C7A-ADE8-895B2C5D1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17"/>
          <a:stretch/>
        </p:blipFill>
        <p:spPr>
          <a:xfrm>
            <a:off x="8415661" y="1717889"/>
            <a:ext cx="2970223" cy="25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3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66AF-F0BB-4FB3-A12D-55A7D421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72" y="1875334"/>
            <a:ext cx="11462280" cy="4351338"/>
          </a:xfrm>
        </p:spPr>
        <p:txBody>
          <a:bodyPr/>
          <a:lstStyle/>
          <a:p>
            <a:r>
              <a:rPr lang="en-GB" dirty="0"/>
              <a:t>Repeat Bloods after 5 hours</a:t>
            </a:r>
          </a:p>
          <a:p>
            <a:r>
              <a:rPr lang="en-GB" dirty="0"/>
              <a:t>Urine output: 2-3ml/kg/hour</a:t>
            </a:r>
          </a:p>
          <a:p>
            <a:r>
              <a:rPr lang="en-GB" dirty="0"/>
              <a:t>Stable on low dose noradrenaline</a:t>
            </a:r>
          </a:p>
          <a:p>
            <a:endParaRPr lang="en-GB" dirty="0"/>
          </a:p>
          <a:p>
            <a:r>
              <a:rPr lang="en-GB" dirty="0"/>
              <a:t>HOW MUCH SALT TO GIVE?</a:t>
            </a:r>
          </a:p>
          <a:p>
            <a:r>
              <a:rPr lang="en-GB" dirty="0"/>
              <a:t>HOW QUICKLY?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B09EDD-F62A-4FD8-99D5-F4D3CBF76BEA}"/>
              </a:ext>
            </a:extLst>
          </p:cNvPr>
          <p:cNvCxnSpPr>
            <a:cxnSpLocks/>
          </p:cNvCxnSpPr>
          <p:nvPr/>
        </p:nvCxnSpPr>
        <p:spPr>
          <a:xfrm>
            <a:off x="6243812" y="2682744"/>
            <a:ext cx="3315595" cy="188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9B397B-F040-4B73-BFE4-3E8A63859315}"/>
              </a:ext>
            </a:extLst>
          </p:cNvPr>
          <p:cNvCxnSpPr/>
          <p:nvPr/>
        </p:nvCxnSpPr>
        <p:spPr>
          <a:xfrm rot="5400000">
            <a:off x="6611364" y="2809875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3690F9-44B1-4260-8D45-0E93C598C065}"/>
              </a:ext>
            </a:extLst>
          </p:cNvPr>
          <p:cNvCxnSpPr/>
          <p:nvPr/>
        </p:nvCxnSpPr>
        <p:spPr>
          <a:xfrm rot="5400000">
            <a:off x="8156751" y="2739707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C4D8D-DB16-482A-BA3B-F78B2FEFD922}"/>
              </a:ext>
            </a:extLst>
          </p:cNvPr>
          <p:cNvCxnSpPr/>
          <p:nvPr/>
        </p:nvCxnSpPr>
        <p:spPr>
          <a:xfrm flipH="1">
            <a:off x="9559407" y="1939607"/>
            <a:ext cx="1219200" cy="762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6AC577-FD44-4C22-BFF5-77367EABB2B8}"/>
              </a:ext>
            </a:extLst>
          </p:cNvPr>
          <p:cNvCxnSpPr/>
          <p:nvPr/>
        </p:nvCxnSpPr>
        <p:spPr>
          <a:xfrm rot="10800000">
            <a:off x="9559407" y="2701607"/>
            <a:ext cx="1219200" cy="990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A2D015-6C38-4DE9-8EA1-22B80CF86299}"/>
              </a:ext>
            </a:extLst>
          </p:cNvPr>
          <p:cNvSpPr txBox="1"/>
          <p:nvPr/>
        </p:nvSpPr>
        <p:spPr>
          <a:xfrm>
            <a:off x="7023957" y="2335402"/>
            <a:ext cx="6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005FE-133B-47BB-9DCA-1D52A605FF46}"/>
              </a:ext>
            </a:extLst>
          </p:cNvPr>
          <p:cNvSpPr txBox="1"/>
          <p:nvPr/>
        </p:nvSpPr>
        <p:spPr>
          <a:xfrm>
            <a:off x="7123568" y="2775690"/>
            <a:ext cx="6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0B7E3-5674-424B-AC0B-676FA281E5B0}"/>
              </a:ext>
            </a:extLst>
          </p:cNvPr>
          <p:cNvSpPr txBox="1"/>
          <p:nvPr/>
        </p:nvSpPr>
        <p:spPr>
          <a:xfrm>
            <a:off x="8627841" y="2348297"/>
            <a:ext cx="6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0B63B-E4D2-4531-922A-17739DEDD69B}"/>
              </a:ext>
            </a:extLst>
          </p:cNvPr>
          <p:cNvSpPr txBox="1"/>
          <p:nvPr/>
        </p:nvSpPr>
        <p:spPr>
          <a:xfrm>
            <a:off x="8331058" y="2746634"/>
            <a:ext cx="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HCO3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1748C-4957-46E0-B830-B2ABC32E549E}"/>
              </a:ext>
            </a:extLst>
          </p:cNvPr>
          <p:cNvSpPr txBox="1"/>
          <p:nvPr/>
        </p:nvSpPr>
        <p:spPr>
          <a:xfrm>
            <a:off x="9872170" y="1835415"/>
            <a:ext cx="6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78041-2581-4888-A365-B18E58FFC670}"/>
              </a:ext>
            </a:extLst>
          </p:cNvPr>
          <p:cNvSpPr txBox="1"/>
          <p:nvPr/>
        </p:nvSpPr>
        <p:spPr>
          <a:xfrm>
            <a:off x="9855666" y="3303837"/>
            <a:ext cx="6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D94EA-A55F-4744-9B41-DC1AABC2349C}"/>
              </a:ext>
            </a:extLst>
          </p:cNvPr>
          <p:cNvSpPr txBox="1"/>
          <p:nvPr/>
        </p:nvSpPr>
        <p:spPr>
          <a:xfrm>
            <a:off x="9783304" y="2535979"/>
            <a:ext cx="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Glc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A765F-F380-4FB7-9B4E-98E7DBFA8D1D}"/>
              </a:ext>
            </a:extLst>
          </p:cNvPr>
          <p:cNvSpPr txBox="1"/>
          <p:nvPr/>
        </p:nvSpPr>
        <p:spPr>
          <a:xfrm>
            <a:off x="6314328" y="2388550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(133-144)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4C58E6-DAE4-414F-90F7-327040FB0F8A}"/>
              </a:ext>
            </a:extLst>
          </p:cNvPr>
          <p:cNvSpPr txBox="1"/>
          <p:nvPr/>
        </p:nvSpPr>
        <p:spPr>
          <a:xfrm>
            <a:off x="6382320" y="2709764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(3.5-5.0)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5DE29-19B1-4A28-B9BF-6B51DEFDB960}"/>
              </a:ext>
            </a:extLst>
          </p:cNvPr>
          <p:cNvSpPr txBox="1"/>
          <p:nvPr/>
        </p:nvSpPr>
        <p:spPr>
          <a:xfrm>
            <a:off x="7832095" y="2400120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(101-110)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DE53C1-0AE9-468E-8982-BA4EB27526F0}"/>
              </a:ext>
            </a:extLst>
          </p:cNvPr>
          <p:cNvSpPr txBox="1"/>
          <p:nvPr/>
        </p:nvSpPr>
        <p:spPr>
          <a:xfrm>
            <a:off x="7614231" y="2760980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     (17-29)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8ED44-286E-4570-A774-F916D442499C}"/>
              </a:ext>
            </a:extLst>
          </p:cNvPr>
          <p:cNvSpPr txBox="1"/>
          <p:nvPr/>
        </p:nvSpPr>
        <p:spPr>
          <a:xfrm>
            <a:off x="9039166" y="2397492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(1.8-6.4)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60423-631C-419E-898A-1C90A733B7FC}"/>
              </a:ext>
            </a:extLst>
          </p:cNvPr>
          <p:cNvSpPr txBox="1"/>
          <p:nvPr/>
        </p:nvSpPr>
        <p:spPr>
          <a:xfrm>
            <a:off x="9083708" y="2787972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(11-36)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BD4851-DCA8-407B-AB97-73EF14539277}"/>
              </a:ext>
            </a:extLst>
          </p:cNvPr>
          <p:cNvSpPr txBox="1"/>
          <p:nvPr/>
        </p:nvSpPr>
        <p:spPr>
          <a:xfrm>
            <a:off x="10201916" y="2302356"/>
            <a:ext cx="8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(3.0-7.7)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7C718FF-8EA1-4AB8-A1D3-EA06AA6C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18"/>
            <a:ext cx="10515600" cy="1325563"/>
          </a:xfrm>
        </p:spPr>
        <p:txBody>
          <a:bodyPr/>
          <a:lstStyle/>
          <a:p>
            <a:r>
              <a:rPr lang="en-GB" b="1" dirty="0"/>
              <a:t>CASE 3: ONGOING MANAGEMENT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76CE5B-4F72-4848-BDD8-F706A28B57FC}"/>
              </a:ext>
            </a:extLst>
          </p:cNvPr>
          <p:cNvSpPr txBox="1"/>
          <p:nvPr/>
        </p:nvSpPr>
        <p:spPr>
          <a:xfrm>
            <a:off x="6436593" y="1952281"/>
            <a:ext cx="8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FB3DE-6E8A-4AB4-92C2-A3834C7853C5}"/>
              </a:ext>
            </a:extLst>
          </p:cNvPr>
          <p:cNvSpPr txBox="1"/>
          <p:nvPr/>
        </p:nvSpPr>
        <p:spPr>
          <a:xfrm>
            <a:off x="6475629" y="3057054"/>
            <a:ext cx="90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6.9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7E1D15-0DE6-4486-9F6B-1D24C9CAAD0B}"/>
              </a:ext>
            </a:extLst>
          </p:cNvPr>
          <p:cNvSpPr txBox="1"/>
          <p:nvPr/>
        </p:nvSpPr>
        <p:spPr>
          <a:xfrm>
            <a:off x="8033266" y="3043354"/>
            <a:ext cx="6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8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E4B67B-21CB-4F54-A988-5BB0A53B01CD}"/>
              </a:ext>
            </a:extLst>
          </p:cNvPr>
          <p:cNvSpPr txBox="1"/>
          <p:nvPr/>
        </p:nvSpPr>
        <p:spPr>
          <a:xfrm>
            <a:off x="7990840" y="1956076"/>
            <a:ext cx="65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7629D-7027-4749-BCDD-23A21426B8D2}"/>
              </a:ext>
            </a:extLst>
          </p:cNvPr>
          <p:cNvSpPr txBox="1"/>
          <p:nvPr/>
        </p:nvSpPr>
        <p:spPr>
          <a:xfrm>
            <a:off x="9094831" y="1951870"/>
            <a:ext cx="8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30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E8BE7D-312C-4B9B-9BA6-D56C29B483CB}"/>
              </a:ext>
            </a:extLst>
          </p:cNvPr>
          <p:cNvSpPr txBox="1"/>
          <p:nvPr/>
        </p:nvSpPr>
        <p:spPr>
          <a:xfrm>
            <a:off x="9062121" y="3043353"/>
            <a:ext cx="117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99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3FE1CE-9680-49B9-9AB2-A6D2AFEE5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83211"/>
              </p:ext>
            </p:extLst>
          </p:nvPr>
        </p:nvGraphicFramePr>
        <p:xfrm>
          <a:off x="1031774" y="1674333"/>
          <a:ext cx="10533693" cy="492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71">
                  <a:extLst>
                    <a:ext uri="{9D8B030D-6E8A-4147-A177-3AD203B41FA5}">
                      <a16:colId xmlns:a16="http://schemas.microsoft.com/office/drawing/2014/main" val="412792341"/>
                    </a:ext>
                  </a:extLst>
                </a:gridCol>
                <a:gridCol w="2569494">
                  <a:extLst>
                    <a:ext uri="{9D8B030D-6E8A-4147-A177-3AD203B41FA5}">
                      <a16:colId xmlns:a16="http://schemas.microsoft.com/office/drawing/2014/main" val="1721859039"/>
                    </a:ext>
                  </a:extLst>
                </a:gridCol>
                <a:gridCol w="5164728">
                  <a:extLst>
                    <a:ext uri="{9D8B030D-6E8A-4147-A177-3AD203B41FA5}">
                      <a16:colId xmlns:a16="http://schemas.microsoft.com/office/drawing/2014/main" val="1676498869"/>
                    </a:ext>
                  </a:extLst>
                </a:gridCol>
              </a:tblGrid>
              <a:tr h="857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rgbClr val="CC00CC"/>
                          </a:solidFill>
                        </a:rPr>
                        <a:t>TOTAL NA DEFICIT</a:t>
                      </a:r>
                      <a:r>
                        <a:rPr lang="en-US" sz="2400" b="1" dirty="0">
                          <a:solidFill>
                            <a:srgbClr val="CC00CC"/>
                          </a:solidFill>
                        </a:rPr>
                        <a:t>=</a:t>
                      </a:r>
                      <a:r>
                        <a:rPr lang="en-US" sz="2400" dirty="0">
                          <a:solidFill>
                            <a:srgbClr val="CC00CC"/>
                          </a:solidFill>
                        </a:rPr>
                        <a:t>Pure Na + Isotonic Na </a:t>
                      </a:r>
                      <a:r>
                        <a:rPr lang="en-US" sz="2400" dirty="0">
                          <a:solidFill>
                            <a:prstClr val="white"/>
                          </a:solidFill>
                        </a:rPr>
                        <a:t> </a:t>
                      </a:r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en-GB" sz="2000" b="0" dirty="0"/>
                        <a:t>TOTAL BODY WATER/</a:t>
                      </a:r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en-GB" sz="2000" b="0" dirty="0"/>
                        <a:t> </a:t>
                      </a:r>
                      <a:r>
                        <a:rPr lang="en-GB" sz="2000" b="0" dirty="0"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en-GB" sz="2000" b="0" dirty="0"/>
                        <a:t>TOTAL BODY Na</a:t>
                      </a:r>
                      <a:r>
                        <a:rPr lang="en-US" sz="2000" b="0" dirty="0"/>
                        <a:t>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REPLACEMENT RATE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en-US" sz="2000" b="0" dirty="0">
                          <a:solidFill>
                            <a:prstClr val="white"/>
                          </a:solidFill>
                        </a:rPr>
                        <a:t>Total Na deficit with fluid deficit over &gt;48 hours </a:t>
                      </a:r>
                      <a:endParaRPr lang="en-US" altLang="en-US" sz="2000" b="0" u="none" dirty="0">
                        <a:solidFill>
                          <a:srgbClr val="CC00CC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7312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CC00CC"/>
                          </a:solidFill>
                        </a:rPr>
                        <a:t>PURE NA DEFICIT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(mmol)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based on hyponatremia=  (140-P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x TBW) mmol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altLang="en-US" sz="2400" b="1" dirty="0">
                          <a:solidFill>
                            <a:srgbClr val="CC00CC"/>
                          </a:solidFill>
                        </a:rPr>
                        <a:t>ISOTONIC NA DEFICIT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(mmol) </a:t>
                      </a:r>
                      <a:endParaRPr lang="en-GB" altLang="en-US" sz="1200" b="1" dirty="0">
                        <a:solidFill>
                          <a:srgbClr val="CC00CC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2000" dirty="0">
                          <a:solidFill>
                            <a:prstClr val="white"/>
                          </a:solidFill>
                        </a:rPr>
                        <a:t>= % remaining dehydration x weight x 140mmol/L 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TYPE OF FLUID</a:t>
                      </a:r>
                      <a:endParaRPr lang="en-US" altLang="en-US" sz="2400" b="0" u="none" dirty="0">
                        <a:solidFill>
                          <a:srgbClr val="CC00CC"/>
                        </a:solidFill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en-US" altLang="en-US" sz="2100" b="1" dirty="0">
                          <a:solidFill>
                            <a:prstClr val="white"/>
                          </a:solidFill>
                        </a:rPr>
                        <a:t>Intravenous: </a:t>
                      </a:r>
                      <a:r>
                        <a:rPr lang="en-US" altLang="en-US" sz="2100" dirty="0">
                          <a:solidFill>
                            <a:prstClr val="white"/>
                          </a:solidFill>
                        </a:rPr>
                        <a:t>start with </a:t>
                      </a:r>
                      <a:r>
                        <a:rPr lang="en-US" altLang="en-US" sz="2100" b="1" dirty="0">
                          <a:solidFill>
                            <a:srgbClr val="FFFF00"/>
                          </a:solidFill>
                        </a:rPr>
                        <a:t>0.9% Saline</a:t>
                      </a:r>
                      <a:r>
                        <a:rPr lang="en-US" altLang="en-US" sz="2100" dirty="0">
                          <a:solidFill>
                            <a:prstClr val="white"/>
                          </a:solidFill>
                        </a:rPr>
                        <a:t>, additional Na with </a:t>
                      </a:r>
                      <a:r>
                        <a:rPr lang="en-US" altLang="en-US" sz="2100" dirty="0" err="1">
                          <a:solidFill>
                            <a:prstClr val="white"/>
                          </a:solidFill>
                        </a:rPr>
                        <a:t>NaBicarb</a:t>
                      </a:r>
                      <a:endParaRPr lang="en-US" altLang="en-US" sz="2100" dirty="0">
                        <a:solidFill>
                          <a:prstClr val="white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en-US" sz="2000" b="1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calculate: 1. Pure Na &amp; Isotonic Na deficit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                        2. Isotonic deficit volume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                         3. Ongoing sodium/fluid needs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93739"/>
                  </a:ext>
                </a:extLst>
              </a:tr>
              <a:tr h="1174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u="none" dirty="0">
                          <a:solidFill>
                            <a:srgbClr val="CC00CC"/>
                          </a:solidFill>
                        </a:rPr>
                        <a:t>FLUID DEFICIT </a:t>
                      </a:r>
                      <a:r>
                        <a:rPr lang="en-US" altLang="en-US" sz="2000" dirty="0">
                          <a:solidFill>
                            <a:prstClr val="white"/>
                          </a:solidFill>
                        </a:rPr>
                        <a:t>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prstClr val="white"/>
                          </a:solidFill>
                        </a:rPr>
                        <a:t>% remaining dehydration x weight </a:t>
                      </a:r>
                      <a:endParaRPr lang="en-US" altLang="en-US" sz="2000" b="1" u="sng" dirty="0">
                        <a:solidFill>
                          <a:prstClr val="white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077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CALCULATE ONGOING FLUID/NA NEEDS  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urine output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urine sodium </a:t>
                      </a:r>
                    </a:p>
                    <a:p>
                      <a:r>
                        <a:rPr lang="en-US" altLang="en-US" sz="2000" b="0" u="none" dirty="0">
                          <a:solidFill>
                            <a:schemeClr val="tx1"/>
                          </a:solidFill>
                        </a:rPr>
                        <a:t>insensible losses </a:t>
                      </a:r>
                      <a:endParaRPr lang="en-GB" sz="20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CC00CC"/>
                          </a:solidFill>
                        </a:rPr>
                        <a:t>MONITORING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</a:rPr>
                        <a:t>Rate of sodium correction &lt;0.5mmol/L/hour 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32950"/>
                  </a:ext>
                </a:extLst>
              </a:tr>
            </a:tbl>
          </a:graphicData>
        </a:graphic>
      </p:graphicFrame>
      <p:sp>
        <p:nvSpPr>
          <p:cNvPr id="9" name="Title 9">
            <a:extLst>
              <a:ext uri="{FF2B5EF4-FFF2-40B4-BE49-F238E27FC236}">
                <a16:creationId xmlns:a16="http://schemas.microsoft.com/office/drawing/2014/main" id="{DF357A3C-1967-45AC-99E3-3633EEA1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87733"/>
            <a:ext cx="12191998" cy="1325563"/>
          </a:xfrm>
        </p:spPr>
        <p:txBody>
          <a:bodyPr/>
          <a:lstStyle/>
          <a:p>
            <a:pPr algn="ctr"/>
            <a:r>
              <a:rPr lang="en-GB" b="1" dirty="0"/>
              <a:t>CASE 3:HYPONATREMIA:        Mx NA WASTING</a:t>
            </a:r>
            <a:br>
              <a:rPr lang="en-GB" b="1" dirty="0"/>
            </a:br>
            <a:r>
              <a:rPr lang="en-GB" b="1" dirty="0"/>
              <a:t>       </a:t>
            </a:r>
            <a:r>
              <a:rPr lang="en-GB" sz="3600" b="1" dirty="0">
                <a:solidFill>
                  <a:schemeClr val="accent1"/>
                </a:solidFill>
              </a:rPr>
              <a:t>Preventing the 2</a:t>
            </a:r>
            <a:r>
              <a:rPr lang="en-GB" sz="3600" b="1" baseline="30000" dirty="0">
                <a:solidFill>
                  <a:schemeClr val="accent1"/>
                </a:solidFill>
              </a:rPr>
              <a:t>nd</a:t>
            </a:r>
            <a:r>
              <a:rPr lang="en-GB" sz="3600" b="1" dirty="0">
                <a:solidFill>
                  <a:schemeClr val="accent1"/>
                </a:solidFill>
              </a:rPr>
              <a:t> emergency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3BAA3-E6DE-444E-AA50-F27505A3D3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96" y="171903"/>
            <a:ext cx="782377" cy="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2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48CCCBE7-8976-4562-B0FC-00658885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0144"/>
            <a:ext cx="7315200" cy="1664855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231F6C4-B49C-4D35-B18C-0DB8B33FB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05000" y="2133600"/>
            <a:ext cx="9160164" cy="4038600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yr. old girl present to ED with 4hrs history's of nausea, vomiting, salivation, headache, blurred vision, and acidotic “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Kussmaul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breathing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severe mixed acidosis, metabolic and respiratory with high anion gap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family gave us new information that the girl regularly took a drink called Kola Ingles. They stated that the patient had found a 250mL pink perfume bottle and that she had ingested 200mL of its contents, thinking it was the cola drink.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FF80-8B0D-4BF6-B746-D67DE08866A8}"/>
              </a:ext>
            </a:extLst>
          </p:cNvPr>
          <p:cNvSpPr txBox="1"/>
          <p:nvPr/>
        </p:nvSpPr>
        <p:spPr>
          <a:xfrm>
            <a:off x="2724727" y="76090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Case:4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4654-06F7-4572-8D43-28A669DE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27" y="1758462"/>
            <a:ext cx="5420135" cy="4332852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400" dirty="0"/>
              <a:t>2 year old with Trisomy 21</a:t>
            </a:r>
          </a:p>
          <a:p>
            <a:pPr marL="0"/>
            <a:r>
              <a:rPr lang="en-US" sz="2400" dirty="0"/>
              <a:t>Oral aversion –PEG feeds</a:t>
            </a:r>
          </a:p>
          <a:p>
            <a:pPr marL="0"/>
            <a:r>
              <a:rPr lang="en-US" sz="2400" dirty="0"/>
              <a:t>Past normal electrolytes/creatinine </a:t>
            </a:r>
          </a:p>
          <a:p>
            <a:pPr marL="0"/>
            <a:r>
              <a:rPr lang="en-US" sz="2400" dirty="0"/>
              <a:t>Leaking PEG, </a:t>
            </a:r>
            <a:r>
              <a:rPr lang="en-US" sz="2400" dirty="0" err="1"/>
              <a:t>diarrhoea</a:t>
            </a:r>
            <a:r>
              <a:rPr lang="en-US" sz="2400" dirty="0"/>
              <a:t>, vomiting 4 days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/>
            <a:r>
              <a:rPr lang="en-US" sz="2400" dirty="0"/>
              <a:t>Shocked, 16% loss of weight</a:t>
            </a:r>
          </a:p>
          <a:p>
            <a:pPr marL="0"/>
            <a:r>
              <a:rPr lang="en-US" sz="2400" dirty="0"/>
              <a:t>Normal Saline Boluses 40ml/kg  </a:t>
            </a:r>
          </a:p>
          <a:p>
            <a:pPr marL="0"/>
            <a:r>
              <a:rPr lang="en-US" sz="2400" dirty="0"/>
              <a:t>Blood pressure &amp; perfusion normalized</a:t>
            </a:r>
          </a:p>
          <a:p>
            <a:pPr marL="0"/>
            <a:r>
              <a:rPr lang="en-US" sz="2400" dirty="0"/>
              <a:t>IDC – Some urine.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BCA0A2-CDEA-493A-A59F-39BB0851AA89}"/>
              </a:ext>
            </a:extLst>
          </p:cNvPr>
          <p:cNvSpPr txBox="1">
            <a:spLocks/>
          </p:cNvSpPr>
          <p:nvPr/>
        </p:nvSpPr>
        <p:spPr>
          <a:xfrm>
            <a:off x="6482466" y="5776169"/>
            <a:ext cx="5204423" cy="119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Dx: Acute Kidney Injury associated with severe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hypernatremic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dehydration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77D32-5D4C-4BCB-AA6B-A0C84B5D4B9C}"/>
              </a:ext>
            </a:extLst>
          </p:cNvPr>
          <p:cNvCxnSpPr/>
          <p:nvPr/>
        </p:nvCxnSpPr>
        <p:spPr>
          <a:xfrm>
            <a:off x="5965314" y="1747454"/>
            <a:ext cx="0" cy="4276578"/>
          </a:xfrm>
          <a:prstGeom prst="line">
            <a:avLst/>
          </a:prstGeom>
          <a:ln w="2857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9E05374-396D-4F98-A397-CB9A061B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76" y="11307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CASE 1: HYPERNATREMIA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10B1BED-C5FA-4A0F-A07D-528857B62C1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44" y="4414799"/>
            <a:ext cx="757819" cy="6639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1BCC9-83B4-490B-AECC-9CD8E8C0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87" y="1169232"/>
            <a:ext cx="5495603" cy="44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8287-5D52-455B-BF38-8887A14E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D0CA37-1236-487E-91B6-F1BC4737E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596" y="1027906"/>
            <a:ext cx="7013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4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D8AF12A-7CB4-4E12-A0DD-D3AC83C80C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dirty="0">
                <a:latin typeface="News Gothic Light" charset="0"/>
                <a:cs typeface="Arial" panose="020B0604020202020204" pitchFamily="34" charset="0"/>
              </a:rPr>
              <a:t>Metabolic Pathways for Ethylene Glycol, Ethanol and Methanol</a:t>
            </a:r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89F247F2-DD19-43E6-804F-73500285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4163"/>
          <a:stretch>
            <a:fillRect/>
          </a:stretch>
        </p:blipFill>
        <p:spPr bwMode="auto">
          <a:xfrm>
            <a:off x="1981200" y="1600201"/>
            <a:ext cx="8229600" cy="4525963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9148905-2CC0-4A10-BDD4-23861E87E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dirty="0">
                <a:latin typeface="News Gothic Light" charset="0"/>
                <a:cs typeface="Arial" panose="020B0604020202020204" pitchFamily="34" charset="0"/>
              </a:rPr>
              <a:t>Treatment of Ethylene Glycol and Methanol Intoxications</a:t>
            </a:r>
          </a:p>
        </p:txBody>
      </p:sp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5DF11459-4C00-41D3-BC0E-5B812B0EC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r="1738"/>
          <a:stretch>
            <a:fillRect/>
          </a:stretch>
        </p:blipFill>
        <p:spPr bwMode="auto">
          <a:xfrm>
            <a:off x="1981200" y="1600201"/>
            <a:ext cx="8229600" cy="4525963"/>
          </a:xfrm>
          <a:noFill/>
          <a:ln w="571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BB1DAEE-5987-4182-AA42-D6005C0FB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1150" y="228600"/>
            <a:ext cx="9067800" cy="1219200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Gap and Its Application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Screening for Ethylene Glycol or Methanol Poisoning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64D359F9-1786-4475-9218-2E5EB6599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1149" y="1646383"/>
            <a:ext cx="9067799" cy="4830763"/>
          </a:xfr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gap = measured serum osmolality − calculated serum osmolarity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Calculation of serum osmolarity (traditional units)Serum osmolarity = ([2 × sodium] + [BUN ÷ 2.8] + [glucose ÷ 18.1])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gap = 355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/kg – 330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/liter = 25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Thus, 25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/liter are unaccounted for, so if the contribution of methanol to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gap is: methanol (mg/dl) ÷ 3.2, the value for methanol is 3.2 × 25 = 80 mg/dl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Ethanol ÷ 4.6, Ethylene glycol ÷ 6.2, and Methanol ÷ 3.2.</a:t>
            </a:r>
          </a:p>
          <a:p>
            <a:pPr>
              <a:buFontTx/>
              <a:buNone/>
            </a:pPr>
            <a:endParaRPr lang="en-US" altLang="en-US" sz="2400" dirty="0">
              <a:latin typeface="News Gothic Light" charset="0"/>
              <a:cs typeface="Arial" panose="020B0604020202020204" pitchFamily="34" charset="0"/>
            </a:endParaRPr>
          </a:p>
          <a:p>
            <a:endParaRPr lang="en-US" altLang="en-US" dirty="0">
              <a:latin typeface="News Gothic Light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0574-252A-4E63-B5C3-2D8D79C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C3FA9-CFC2-425C-BB6E-113D37DDE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51" y="508000"/>
            <a:ext cx="8170934" cy="5447290"/>
          </a:xfrm>
        </p:spPr>
      </p:pic>
    </p:spTree>
    <p:extLst>
      <p:ext uri="{BB962C8B-B14F-4D97-AF65-F5344CB8AC3E}">
        <p14:creationId xmlns:p14="http://schemas.microsoft.com/office/powerpoint/2010/main" val="619827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74D5-2235-4C0C-AB27-A9D80155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4D2E9-11CE-4E26-BDD5-3843FD640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95" y="603755"/>
            <a:ext cx="8823649" cy="5650490"/>
          </a:xfrm>
        </p:spPr>
      </p:pic>
    </p:spTree>
    <p:extLst>
      <p:ext uri="{BB962C8B-B14F-4D97-AF65-F5344CB8AC3E}">
        <p14:creationId xmlns:p14="http://schemas.microsoft.com/office/powerpoint/2010/main" val="3944356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1B6DB66-BCB0-4ECB-8036-CBEA63B29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dirty="0" err="1">
                <a:latin typeface="News Gothic Light" charset="0"/>
                <a:cs typeface="Arial" panose="020B0604020202020204" pitchFamily="34" charset="0"/>
              </a:rPr>
              <a:t>Methanol:Toxiderm</a:t>
            </a:r>
            <a:br>
              <a:rPr lang="en-US" altLang="en-US" dirty="0">
                <a:latin typeface="News Gothic Light" charset="0"/>
                <a:cs typeface="Arial" panose="020B0604020202020204" pitchFamily="34" charset="0"/>
              </a:rPr>
            </a:br>
            <a:r>
              <a:rPr lang="en-US" altLang="en-US" dirty="0">
                <a:latin typeface="News Gothic Light" charset="0"/>
                <a:cs typeface="Arial" panose="020B0604020202020204" pitchFamily="34" charset="0"/>
              </a:rPr>
              <a:t>Absorption/metabolism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DC07FB0-796D-41B0-A55C-37C0895F5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676401"/>
            <a:ext cx="8575964" cy="4525963"/>
          </a:xfrm>
          <a:noFill/>
          <a:ln w="571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Absorbed rapidly via GI tract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Peak levels in 30-60 minutes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Latent period of ~ 24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before development of symptoms or AGMA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75-85% metabolized via alcohol dehydrogenase in liver &amp; 10-20% excreted unchanged by lungs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ADH metabolizes methanol to formaldehyde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oxidized to formic acid  AGMA &amp; retinal toxicity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9AD9524-CACE-4BDD-8B41-36B5ADE78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b="1" dirty="0">
                <a:latin typeface="News Gothic Light" charset="0"/>
                <a:cs typeface="Arial" panose="020B0604020202020204" pitchFamily="34" charset="0"/>
              </a:rPr>
              <a:t>Management of Poisoning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AD95F6C-86F4-4438-8495-34E6341332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600201"/>
            <a:ext cx="8229600" cy="4525963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News Gothic Light" charset="0"/>
                <a:cs typeface="Arial" panose="020B0604020202020204" pitchFamily="34" charset="0"/>
              </a:rPr>
              <a:t>Supportive care</a:t>
            </a:r>
          </a:p>
          <a:p>
            <a:pPr lvl="1" eaLnBrk="1" hangingPunct="1">
              <a:lnSpc>
                <a:spcPct val="90000"/>
              </a:lnSpc>
              <a:buClr>
                <a:srgbClr val="B3B3B3"/>
              </a:buClr>
            </a:pP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ABCs – intubation/vent &amp; </a:t>
            </a:r>
            <a:r>
              <a:rPr lang="en-US" altLang="en-US" sz="2200" dirty="0" err="1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pressors</a:t>
            </a: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News Gothic Light" charset="0"/>
                <a:cs typeface="Arial" panose="020B0604020202020204" pitchFamily="34" charset="0"/>
              </a:rPr>
              <a:t>Low index of suspicion in unexplained coma, ARF, or other metabolic disorders – do some quick screening:</a:t>
            </a:r>
          </a:p>
          <a:p>
            <a:pPr lvl="1" eaLnBrk="1" hangingPunct="1">
              <a:lnSpc>
                <a:spcPct val="90000"/>
              </a:lnSpc>
              <a:buClr>
                <a:srgbClr val="B3B3B3"/>
              </a:buClr>
            </a:pP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ABG</a:t>
            </a:r>
          </a:p>
          <a:p>
            <a:pPr lvl="1" eaLnBrk="1" hangingPunct="1">
              <a:lnSpc>
                <a:spcPct val="90000"/>
              </a:lnSpc>
              <a:buClr>
                <a:srgbClr val="B3B3B3"/>
              </a:buClr>
            </a:pP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Blood chemistries</a:t>
            </a:r>
          </a:p>
          <a:p>
            <a:pPr lvl="1" eaLnBrk="1" hangingPunct="1">
              <a:lnSpc>
                <a:spcPct val="90000"/>
              </a:lnSpc>
              <a:buClr>
                <a:srgbClr val="B3B3B3"/>
              </a:buClr>
            </a:pP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Figure out acid/base status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pay close attention if resp alkalosis and met acidosis</a:t>
            </a:r>
          </a:p>
          <a:p>
            <a:pPr lvl="1" eaLnBrk="1" hangingPunct="1">
              <a:lnSpc>
                <a:spcPct val="90000"/>
              </a:lnSpc>
              <a:buClr>
                <a:srgbClr val="B3B3B3"/>
              </a:buClr>
            </a:pP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Calculate AG and </a:t>
            </a:r>
            <a:r>
              <a:rPr lang="en-US" altLang="en-US" sz="2200" dirty="0" err="1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osmolar</a:t>
            </a:r>
            <a:r>
              <a:rPr lang="en-US" altLang="en-US" sz="22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 gap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News Gothic Light" charset="0"/>
                <a:cs typeface="Arial" panose="020B0604020202020204" pitchFamily="34" charset="0"/>
              </a:rPr>
              <a:t>Prevent absorption &amp; enhance elimination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3F22BD3-0438-4191-810D-B8B718FC7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2" y="274638"/>
            <a:ext cx="8226424" cy="732126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>
                <a:latin typeface="News Gothic Light" charset="0"/>
                <a:cs typeface="Arial" panose="020B0604020202020204" pitchFamily="34" charset="0"/>
              </a:rPr>
              <a:t>General Measure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09FB7B6-E0C5-4B6B-8811-E1CA564E0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78025" y="1143001"/>
            <a:ext cx="8229600" cy="4983163"/>
          </a:xfr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Fomepizole (4-methylpyrazole), Alcohol dehydrogenase was approved in 1997 for patients at least 12 years old with suspected or confirmed EG poisoning</a:t>
            </a:r>
          </a:p>
          <a:p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15 mg/kg with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maint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doses of 10 mg/kg with total dose of 25 mg/kg</a:t>
            </a:r>
          </a:p>
          <a:p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Fomepizole Treatment of Ethylene Glycol Poisoning in an Infant</a:t>
            </a:r>
          </a:p>
          <a:p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600" dirty="0">
                <a:latin typeface="News Gothic Light" charset="0"/>
                <a:cs typeface="Arial" panose="020B0604020202020204" pitchFamily="34" charset="0"/>
              </a:rPr>
              <a:t>Ethylene glycol – thiamine &amp; pyridoxine</a:t>
            </a:r>
          </a:p>
          <a:p>
            <a:pPr lvl="1" eaLnBrk="1" hangingPunct="1"/>
            <a:r>
              <a:rPr lang="en-US" altLang="en-US" sz="16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Thiamine </a:t>
            </a:r>
          </a:p>
          <a:p>
            <a:pPr lvl="1" eaLnBrk="1" hangingPunct="1">
              <a:buFontTx/>
              <a:buNone/>
            </a:pPr>
            <a:r>
              <a:rPr lang="en-US" altLang="en-US" sz="16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       Shunts metabolism of glycolic acid towards non-toxic compound (alpha-hydroxy-beta-      	ketoadipic  acid)</a:t>
            </a:r>
          </a:p>
          <a:p>
            <a:pPr lvl="1" eaLnBrk="1" hangingPunct="1"/>
            <a:r>
              <a:rPr lang="en-US" altLang="en-US" sz="16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Pyridoxine</a:t>
            </a:r>
          </a:p>
          <a:p>
            <a:pPr marL="914400" lvl="2" indent="0">
              <a:buNone/>
            </a:pPr>
            <a:r>
              <a:rPr lang="en-US" altLang="en-US" sz="16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Shunts metabolism of glycolic acid towards glycine</a:t>
            </a:r>
          </a:p>
          <a:p>
            <a:pPr eaLnBrk="1" hangingPunct="1"/>
            <a:r>
              <a:rPr lang="en-US" altLang="en-US" sz="1600" dirty="0">
                <a:latin typeface="News Gothic Light" charset="0"/>
                <a:cs typeface="Arial" panose="020B0604020202020204" pitchFamily="34" charset="0"/>
              </a:rPr>
              <a:t>Methanol – folate</a:t>
            </a:r>
          </a:p>
          <a:p>
            <a:pPr marL="914400" lvl="2" indent="0">
              <a:buNone/>
            </a:pPr>
            <a:r>
              <a:rPr lang="en-US" altLang="en-US" sz="1600" dirty="0">
                <a:latin typeface="News Gothic Light" charset="0"/>
                <a:ea typeface="Arial" panose="020B0604020202020204" pitchFamily="34" charset="0"/>
                <a:cs typeface="Arial" panose="020B0604020202020204" pitchFamily="34" charset="0"/>
              </a:rPr>
              <a:t>Enhance elimination of formic acid</a:t>
            </a:r>
            <a:endParaRPr lang="en-US" altLang="en-U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DF5CEDB-6835-40F8-B776-F645C19B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22988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909BE6C9-7F0E-492E-B416-C9FBEC89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15014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Clin Toxicol (Phila)</a:t>
            </a:r>
            <a:r>
              <a:rPr lang="en-US" altLang="en-US" sz="1400">
                <a:solidFill>
                  <a:schemeClr val="accent2"/>
                </a:solidFill>
              </a:rPr>
              <a:t> </a:t>
            </a:r>
            <a:r>
              <a:rPr lang="en-US" altLang="en-US" sz="1400"/>
              <a:t>2010 Jun;48(5):401-6); Pediatrics; Dec 2000. Vol 106-6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8007961-49D2-4A91-BCAB-AD53825265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 w="571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dirty="0">
                <a:latin typeface="News Gothic Light" charset="0"/>
                <a:cs typeface="Arial" panose="020B0604020202020204" pitchFamily="34" charset="0"/>
              </a:rPr>
              <a:t>Indications for HD in Ethylene Glycol or Methanol Intoxication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D7E98FB-BB48-4E9C-894E-56C811E72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828800"/>
            <a:ext cx="8229600" cy="4343400"/>
          </a:xfrm>
          <a:noFill/>
          <a:ln w="5715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Severe metabolic acidosis (pH 7.25 – 7.3)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Renal failure	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symptoms/signs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Deteriorating vital signs despite intensive supportive care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Ethylene glycol or methanol levels &gt;50 mg/dl, unless fomepizole is being administered and patient is asymptomatic with a normal pH</a:t>
            </a:r>
          </a:p>
          <a:p>
            <a:pPr>
              <a:buFontTx/>
              <a:buNone/>
            </a:pPr>
            <a:endParaRPr lang="en-US" altLang="en-US" dirty="0">
              <a:latin typeface="News Gothic Light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1200" dirty="0">
              <a:latin typeface="News Gothic Light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1200" dirty="0">
              <a:latin typeface="News Gothic Light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200" dirty="0" err="1">
                <a:latin typeface="News Gothic Light" charset="0"/>
                <a:cs typeface="Arial" panose="020B0604020202020204" pitchFamily="34" charset="0"/>
              </a:rPr>
              <a:t>Barceloux</a:t>
            </a:r>
            <a:r>
              <a:rPr lang="en-US" altLang="en-US" sz="1200" dirty="0">
                <a:latin typeface="News Gothic Light" charset="0"/>
                <a:cs typeface="Arial" panose="020B0604020202020204" pitchFamily="34" charset="0"/>
              </a:rPr>
              <a:t> et al. 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J </a:t>
            </a:r>
            <a:r>
              <a:rPr lang="en-US" altLang="en-US" sz="1200" i="1" dirty="0" err="1">
                <a:latin typeface="News Gothic Light" charset="0"/>
                <a:cs typeface="Arial" panose="020B0604020202020204" pitchFamily="34" charset="0"/>
              </a:rPr>
              <a:t>Toxicol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 Clin </a:t>
            </a:r>
            <a:r>
              <a:rPr lang="en-US" altLang="en-US" sz="1200" i="1" dirty="0" err="1">
                <a:latin typeface="News Gothic Light" charset="0"/>
                <a:cs typeface="Arial" panose="020B0604020202020204" pitchFamily="34" charset="0"/>
              </a:rPr>
              <a:t>Toxicol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latin typeface="News Gothic Light" charset="0"/>
                <a:cs typeface="Arial" panose="020B0604020202020204" pitchFamily="34" charset="0"/>
              </a:rPr>
              <a:t>1999; 37; 537-560</a:t>
            </a:r>
          </a:p>
          <a:p>
            <a:pPr>
              <a:buFontTx/>
              <a:buNone/>
            </a:pPr>
            <a:r>
              <a:rPr lang="en-US" altLang="en-US" sz="1200" dirty="0" err="1">
                <a:latin typeface="News Gothic Light" charset="0"/>
                <a:cs typeface="Arial" panose="020B0604020202020204" pitchFamily="34" charset="0"/>
              </a:rPr>
              <a:t>Barceloux</a:t>
            </a:r>
            <a:r>
              <a:rPr lang="en-US" altLang="en-US" sz="1200" dirty="0">
                <a:latin typeface="News Gothic Light" charset="0"/>
                <a:cs typeface="Arial" panose="020B0604020202020204" pitchFamily="34" charset="0"/>
              </a:rPr>
              <a:t> et al. 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J </a:t>
            </a:r>
            <a:r>
              <a:rPr lang="en-US" altLang="en-US" sz="1200" i="1" dirty="0" err="1">
                <a:latin typeface="News Gothic Light" charset="0"/>
                <a:cs typeface="Arial" panose="020B0604020202020204" pitchFamily="34" charset="0"/>
              </a:rPr>
              <a:t>Toxicol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 Clin </a:t>
            </a:r>
            <a:r>
              <a:rPr lang="en-US" altLang="en-US" sz="1200" i="1" dirty="0" err="1">
                <a:latin typeface="News Gothic Light" charset="0"/>
                <a:cs typeface="Arial" panose="020B0604020202020204" pitchFamily="34" charset="0"/>
              </a:rPr>
              <a:t>Toxicol</a:t>
            </a:r>
            <a:r>
              <a:rPr lang="en-US" altLang="en-US" sz="1200" i="1" dirty="0">
                <a:latin typeface="News Gothic Light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latin typeface="News Gothic Light" charset="0"/>
                <a:cs typeface="Arial" panose="020B0604020202020204" pitchFamily="34" charset="0"/>
              </a:rPr>
              <a:t>2002; 40; 415-446</a:t>
            </a:r>
          </a:p>
          <a:p>
            <a:pPr>
              <a:buFontTx/>
              <a:buNone/>
            </a:pPr>
            <a:endParaRPr lang="en-US" altLang="en-US" sz="1200" dirty="0">
              <a:latin typeface="News Gothic Light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21F4-FDD5-4480-9086-2973A484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7DD3-BA92-4AE2-85BE-9DBCBCB6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FEA69-9455-4226-A8FC-8DB0C38A6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9691" y="915988"/>
            <a:ext cx="7886700" cy="5257800"/>
          </a:xfrm>
        </p:spPr>
      </p:pic>
    </p:spTree>
    <p:extLst>
      <p:ext uri="{BB962C8B-B14F-4D97-AF65-F5344CB8AC3E}">
        <p14:creationId xmlns:p14="http://schemas.microsoft.com/office/powerpoint/2010/main" val="72926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EAE5CF8-8B18-4E0C-A298-69BD6675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535662FE-87F2-4300-8F9F-49646BBAFB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762000"/>
            <a:ext cx="7886700" cy="52578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CCB7F9-7704-41E8-9F82-F08BCBD439B4}"/>
              </a:ext>
            </a:extLst>
          </p:cNvPr>
          <p:cNvSpPr/>
          <p:nvPr/>
        </p:nvSpPr>
        <p:spPr>
          <a:xfrm>
            <a:off x="2835564" y="988291"/>
            <a:ext cx="1736436" cy="27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2B8C8-F02F-4468-8101-64978DD209E0}"/>
              </a:ext>
            </a:extLst>
          </p:cNvPr>
          <p:cNvSpPr txBox="1"/>
          <p:nvPr/>
        </p:nvSpPr>
        <p:spPr>
          <a:xfrm>
            <a:off x="8645236" y="5477164"/>
            <a:ext cx="701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D91A3DD-DA47-4232-ACD3-98C36BE1D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052023AD-A6F8-4B2D-B0FC-A690751BF8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14400"/>
            <a:ext cx="7772400" cy="51816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A541E91-F416-4E76-9CC4-12C56F2BA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14B8CB55-2AE2-4BED-BB52-6E2B02CA88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06425"/>
            <a:ext cx="8001000" cy="5334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7B5AF-2F7E-4636-95CC-3665A89541B9}"/>
              </a:ext>
            </a:extLst>
          </p:cNvPr>
          <p:cNvSpPr txBox="1"/>
          <p:nvPr/>
        </p:nvSpPr>
        <p:spPr>
          <a:xfrm>
            <a:off x="8691418" y="5200073"/>
            <a:ext cx="8035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A717DF3-882C-4822-BE94-DC0C5E21C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8810DE3B-83D2-4B17-8F99-16B19E775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90600"/>
            <a:ext cx="7658100" cy="5105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6558D-84BC-4213-A19C-C6A4B97929E5}"/>
              </a:ext>
            </a:extLst>
          </p:cNvPr>
          <p:cNvSpPr txBox="1"/>
          <p:nvPr/>
        </p:nvSpPr>
        <p:spPr>
          <a:xfrm>
            <a:off x="8183418" y="5708073"/>
            <a:ext cx="701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F85C0FA-9DEF-4DF7-A40B-9E20F2DDF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ADE241B1-DD56-43E6-9904-F1D581831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23888"/>
            <a:ext cx="8001000" cy="5334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71AAB-E245-49DE-891F-CAE3C40C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46981"/>
            <a:ext cx="9129931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1704-92F1-49AC-A58B-7349F4E8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97" y="165612"/>
            <a:ext cx="1052070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CASE 1: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ADA1-8229-46CF-8FCF-684FF756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1175"/>
            <a:ext cx="11129210" cy="500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Your             further management of this child would include :</a:t>
            </a:r>
          </a:p>
          <a:p>
            <a:pPr marL="0" indent="0">
              <a:buNone/>
            </a:pPr>
            <a:endParaRPr lang="en-GB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A. 0.45% Saline – at urine output + other losses + replace remaining deficit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B. 0.9% Saline - at urine output + other losses + remaining deficit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C. </a:t>
            </a:r>
            <a:r>
              <a:rPr lang="en-GB" sz="2600" dirty="0" err="1">
                <a:solidFill>
                  <a:srgbClr val="FFFFFF"/>
                </a:solidFill>
              </a:rPr>
              <a:t>Vascath</a:t>
            </a:r>
            <a:r>
              <a:rPr lang="en-GB" sz="2600" dirty="0">
                <a:solidFill>
                  <a:srgbClr val="FFFFFF"/>
                </a:solidFill>
              </a:rPr>
              <a:t> &amp; CVVHF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D. Replacement of deficit over 48hours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FFFF"/>
                </a:solidFill>
              </a:rPr>
              <a:t>E. Replacement of deficit over 24 hours</a:t>
            </a:r>
          </a:p>
          <a:p>
            <a:pPr marL="514350" indent="-514350">
              <a:buAutoNum type="arabicPeriod"/>
            </a:pPr>
            <a:endParaRPr lang="en-GB" sz="2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8B95C-57F7-44F6-B350-1C2724CF30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3" y="1350001"/>
            <a:ext cx="782377" cy="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5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0D852-B8AA-4C1F-911B-1DCFCCDE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1: Hyperosmolar state -  Sodium &amp; Urea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C813-623D-442E-8460-ABB28F9E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87" y="1251284"/>
            <a:ext cx="9488578" cy="49956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RISKS</a:t>
            </a:r>
            <a:endParaRPr lang="en-US" sz="2400" b="1" dirty="0"/>
          </a:p>
          <a:p>
            <a:r>
              <a:rPr lang="en-US" sz="2400" b="1" dirty="0"/>
              <a:t>AT PRESENTATION:</a:t>
            </a:r>
          </a:p>
          <a:p>
            <a:pPr lvl="1"/>
            <a:r>
              <a:rPr lang="en-US" dirty="0"/>
              <a:t>Non-specific symptoms relate to intracellular dehydration - cerebral</a:t>
            </a:r>
          </a:p>
          <a:p>
            <a:pPr lvl="1"/>
            <a:r>
              <a:rPr lang="en-US" dirty="0"/>
              <a:t>Risk of spontaneous cerebral hemorrhage, venous thromboses </a:t>
            </a:r>
          </a:p>
          <a:p>
            <a:pPr lvl="1"/>
            <a:r>
              <a:rPr lang="en-US" dirty="0"/>
              <a:t>Total serum </a:t>
            </a:r>
            <a:r>
              <a:rPr lang="en-US" dirty="0" err="1"/>
              <a:t>osmo</a:t>
            </a:r>
            <a:r>
              <a:rPr lang="en-US" dirty="0"/>
              <a:t>&gt; 335  or Na+ &gt;160 - In this case osmolality 380</a:t>
            </a:r>
          </a:p>
          <a:p>
            <a:pPr lvl="1"/>
            <a:r>
              <a:rPr lang="en-US" dirty="0"/>
              <a:t>Risk dependent on rate of change of osmolality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WITH TREATMENT:</a:t>
            </a:r>
          </a:p>
          <a:p>
            <a:pPr lvl="1"/>
            <a:r>
              <a:rPr lang="en-US" dirty="0"/>
              <a:t>Rapid reduction in </a:t>
            </a:r>
            <a:r>
              <a:rPr lang="en-US" dirty="0" err="1"/>
              <a:t>osmo</a:t>
            </a:r>
            <a:r>
              <a:rPr lang="en-US" dirty="0"/>
              <a:t> or sodium </a:t>
            </a:r>
            <a:r>
              <a:rPr lang="en-US" dirty="0">
                <a:solidFill>
                  <a:srgbClr val="CC00FF"/>
                </a:solidFill>
              </a:rPr>
              <a:t>may</a:t>
            </a:r>
            <a:r>
              <a:rPr lang="en-US" dirty="0"/>
              <a:t> increase neurologic risks –cerebral edema</a:t>
            </a:r>
          </a:p>
          <a:p>
            <a:pPr lvl="1"/>
            <a:r>
              <a:rPr lang="en-US" dirty="0"/>
              <a:t>Risk dependent on chronicity of hyperosmolar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96457A-EF23-4EC5-89CF-832A657C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067" y="320842"/>
            <a:ext cx="75678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1: Hypernatremia Work-Up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84DCB-C4D1-4EC5-A8AB-6F51B56C2C45}"/>
              </a:ext>
            </a:extLst>
          </p:cNvPr>
          <p:cNvSpPr txBox="1"/>
          <p:nvPr/>
        </p:nvSpPr>
        <p:spPr>
          <a:xfrm>
            <a:off x="1589200" y="2024382"/>
            <a:ext cx="247872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HYPERVOLEMIC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28006-368E-4F8D-BC4C-8A61E924C5DE}"/>
              </a:ext>
            </a:extLst>
          </p:cNvPr>
          <p:cNvSpPr txBox="1"/>
          <p:nvPr/>
        </p:nvSpPr>
        <p:spPr>
          <a:xfrm>
            <a:off x="4973657" y="2020470"/>
            <a:ext cx="224468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EUVOLEMIC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C91E-7EE4-49DA-973B-2A98A260315B}"/>
              </a:ext>
            </a:extLst>
          </p:cNvPr>
          <p:cNvSpPr txBox="1"/>
          <p:nvPr/>
        </p:nvSpPr>
        <p:spPr>
          <a:xfrm>
            <a:off x="8122115" y="2018986"/>
            <a:ext cx="224467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CC"/>
                </a:solidFill>
              </a:rPr>
              <a:t>HYPOVOLEMIA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B134D-4411-44A4-931D-51B4138BAEA0}"/>
              </a:ext>
            </a:extLst>
          </p:cNvPr>
          <p:cNvSpPr txBox="1"/>
          <p:nvPr/>
        </p:nvSpPr>
        <p:spPr>
          <a:xfrm>
            <a:off x="1713984" y="3075057"/>
            <a:ext cx="2676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GB" sz="2000" b="1" dirty="0"/>
              <a:t>Total Body Water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↑ </a:t>
            </a:r>
            <a:r>
              <a:rPr lang="en-GB" sz="2000" b="1" dirty="0"/>
              <a:t>Total Body Sodium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94DC4-8FAE-42AC-BF89-EC2B956BA3C9}"/>
              </a:ext>
            </a:extLst>
          </p:cNvPr>
          <p:cNvSpPr txBox="1"/>
          <p:nvPr/>
        </p:nvSpPr>
        <p:spPr>
          <a:xfrm>
            <a:off x="5613874" y="3194610"/>
            <a:ext cx="1463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GB" sz="2000" b="1" dirty="0"/>
              <a:t> TBW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GB" sz="2000" b="1" dirty="0"/>
              <a:t> </a:t>
            </a:r>
            <a:r>
              <a:rPr lang="en-GB" sz="2000" b="1" dirty="0" err="1"/>
              <a:t>TBNa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5F18-E05A-4D45-A12A-7D426D4DC215}"/>
              </a:ext>
            </a:extLst>
          </p:cNvPr>
          <p:cNvSpPr txBox="1"/>
          <p:nvPr/>
        </p:nvSpPr>
        <p:spPr>
          <a:xfrm>
            <a:off x="8737131" y="3230539"/>
            <a:ext cx="174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r>
              <a:rPr lang="en-GB" sz="2000" b="1" dirty="0"/>
              <a:t>TBW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GB" sz="2000" b="1" dirty="0"/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GB" sz="2000" b="1" dirty="0" err="1"/>
              <a:t>TBNa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73AD1-40B8-48EA-86A3-AF7621AF63DF}"/>
              </a:ext>
            </a:extLst>
          </p:cNvPr>
          <p:cNvSpPr txBox="1"/>
          <p:nvPr/>
        </p:nvSpPr>
        <p:spPr>
          <a:xfrm>
            <a:off x="1497901" y="4793705"/>
            <a:ext cx="289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EXCESS NA INTAKE HYPERALDOSTERONISM</a:t>
            </a:r>
          </a:p>
          <a:p>
            <a:r>
              <a:rPr lang="en-GB" sz="2000" b="1" dirty="0"/>
              <a:t>CUSHINGS SYNDROME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6E88E-E10E-447B-A579-C3FEE6864FF7}"/>
              </a:ext>
            </a:extLst>
          </p:cNvPr>
          <p:cNvSpPr txBox="1"/>
          <p:nvPr/>
        </p:nvSpPr>
        <p:spPr>
          <a:xfrm>
            <a:off x="4744560" y="4794429"/>
            <a:ext cx="320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POOR H20 INTAKE</a:t>
            </a:r>
          </a:p>
          <a:p>
            <a:r>
              <a:rPr lang="en-GB" sz="2000" b="1" dirty="0"/>
              <a:t>MILD DIABETES INSIPIDUS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D1156B-F8FF-4B7B-9715-D0623145C4BB}"/>
              </a:ext>
            </a:extLst>
          </p:cNvPr>
          <p:cNvCxnSpPr/>
          <p:nvPr/>
        </p:nvCxnSpPr>
        <p:spPr>
          <a:xfrm>
            <a:off x="2746264" y="2595123"/>
            <a:ext cx="0" cy="54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AC8649-4D2A-4D84-B030-1A9557F21F63}"/>
              </a:ext>
            </a:extLst>
          </p:cNvPr>
          <p:cNvCxnSpPr>
            <a:cxnSpLocks/>
          </p:cNvCxnSpPr>
          <p:nvPr/>
        </p:nvCxnSpPr>
        <p:spPr>
          <a:xfrm>
            <a:off x="2746264" y="3874324"/>
            <a:ext cx="0" cy="82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76C417-8459-4D4C-965C-77F190DBC4F3}"/>
              </a:ext>
            </a:extLst>
          </p:cNvPr>
          <p:cNvCxnSpPr/>
          <p:nvPr/>
        </p:nvCxnSpPr>
        <p:spPr>
          <a:xfrm>
            <a:off x="6105429" y="2633405"/>
            <a:ext cx="0" cy="54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9BFBE8-E6ED-485F-A70D-FD602FF140F3}"/>
              </a:ext>
            </a:extLst>
          </p:cNvPr>
          <p:cNvSpPr txBox="1"/>
          <p:nvPr/>
        </p:nvSpPr>
        <p:spPr>
          <a:xfrm>
            <a:off x="8681605" y="4775868"/>
            <a:ext cx="265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srgbClr val="CC00CC"/>
                </a:solidFill>
              </a:rPr>
              <a:t>GI LOSSES      </a:t>
            </a:r>
          </a:p>
          <a:p>
            <a:pPr lvl="0">
              <a:defRPr/>
            </a:pPr>
            <a:r>
              <a:rPr lang="en-GB" sz="2000" b="1" dirty="0">
                <a:solidFill>
                  <a:prstClr val="white"/>
                </a:solidFill>
              </a:rPr>
              <a:t>DIABETES INSIPIDUS           </a:t>
            </a:r>
          </a:p>
          <a:p>
            <a:pPr lvl="0">
              <a:defRPr/>
            </a:pPr>
            <a:r>
              <a:rPr lang="en-GB" sz="2000" b="1" dirty="0">
                <a:solidFill>
                  <a:prstClr val="white"/>
                </a:solidFill>
              </a:rPr>
              <a:t>DIURETICS     </a:t>
            </a:r>
            <a:endParaRPr lang="en-GB" sz="2000" dirty="0"/>
          </a:p>
          <a:p>
            <a:pPr lvl="0">
              <a:defRPr/>
            </a:pPr>
            <a:r>
              <a:rPr lang="en-GB" sz="2000" b="1" dirty="0">
                <a:solidFill>
                  <a:prstClr val="white"/>
                </a:solidFill>
              </a:rPr>
              <a:t>RENAL DISEASE </a:t>
            </a:r>
            <a:endParaRPr lang="en-GB" sz="2000" dirty="0"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2000" b="1" dirty="0">
                <a:cs typeface="Times New Roman" panose="02020603050405020304" pitchFamily="18" charset="0"/>
              </a:rPr>
              <a:t>HYPERGLYCEMIA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endParaRPr lang="en-GB" sz="2000" dirty="0"/>
          </a:p>
          <a:p>
            <a:endParaRPr lang="en-GB" sz="2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C8197E-8C33-458F-BBAE-909D210D4846}"/>
              </a:ext>
            </a:extLst>
          </p:cNvPr>
          <p:cNvCxnSpPr>
            <a:cxnSpLocks/>
          </p:cNvCxnSpPr>
          <p:nvPr/>
        </p:nvCxnSpPr>
        <p:spPr>
          <a:xfrm>
            <a:off x="6087689" y="3952885"/>
            <a:ext cx="0" cy="82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6B9335-B6F3-405E-B43D-C1A085E8A78C}"/>
              </a:ext>
            </a:extLst>
          </p:cNvPr>
          <p:cNvCxnSpPr/>
          <p:nvPr/>
        </p:nvCxnSpPr>
        <p:spPr>
          <a:xfrm>
            <a:off x="9244872" y="2577907"/>
            <a:ext cx="0" cy="54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DCB9E-1C92-492E-8B0F-9A8FA0074AD0}"/>
              </a:ext>
            </a:extLst>
          </p:cNvPr>
          <p:cNvCxnSpPr>
            <a:cxnSpLocks/>
          </p:cNvCxnSpPr>
          <p:nvPr/>
        </p:nvCxnSpPr>
        <p:spPr>
          <a:xfrm>
            <a:off x="9179694" y="3991028"/>
            <a:ext cx="0" cy="82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471-19DF-47F2-AB6F-4CEE420A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HYPOVOLEMIC HYPERNATREMIA: WORK-UP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8D60-6727-4D82-88D4-737F26BE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Urine Sodium &amp; Urine osmolality if clinical scenario unclear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9DA9A-1AFC-4C4C-8E7E-F189D5D99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24582"/>
              </p:ext>
            </p:extLst>
          </p:nvPr>
        </p:nvGraphicFramePr>
        <p:xfrm>
          <a:off x="2363373" y="2799471"/>
          <a:ext cx="6569612" cy="367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27">
                  <a:extLst>
                    <a:ext uri="{9D8B030D-6E8A-4147-A177-3AD203B41FA5}">
                      <a16:colId xmlns:a16="http://schemas.microsoft.com/office/drawing/2014/main" val="3179154109"/>
                    </a:ext>
                  </a:extLst>
                </a:gridCol>
                <a:gridCol w="2096085">
                  <a:extLst>
                    <a:ext uri="{9D8B030D-6E8A-4147-A177-3AD203B41FA5}">
                      <a16:colId xmlns:a16="http://schemas.microsoft.com/office/drawing/2014/main" val="949658663"/>
                    </a:ext>
                  </a:extLst>
                </a:gridCol>
              </a:tblGrid>
              <a:tr h="471945">
                <a:tc>
                  <a:txBody>
                    <a:bodyPr/>
                    <a:lstStyle/>
                    <a:p>
                      <a:r>
                        <a:rPr lang="en-GB" sz="2400" dirty="0"/>
                        <a:t>                  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Uosm</a:t>
                      </a:r>
                      <a:r>
                        <a:rPr lang="en-GB" sz="2400" dirty="0"/>
                        <a:t>/</a:t>
                      </a:r>
                      <a:r>
                        <a:rPr lang="en-GB" sz="2400" dirty="0" err="1"/>
                        <a:t>UNa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33257"/>
                  </a:ext>
                </a:extLst>
              </a:tr>
              <a:tr h="5414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 LOSSES    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CC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GB" sz="2400" b="0" dirty="0">
                          <a:solidFill>
                            <a:srgbClr val="CC00FF"/>
                          </a:solidFill>
                          <a:latin typeface="+mn-lt"/>
                          <a:cs typeface="+mn-cs"/>
                        </a:rPr>
                        <a:t> / &lt;20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447686"/>
                  </a:ext>
                </a:extLst>
              </a:tr>
              <a:tr h="6606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DIABETES  INSIPIDUS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/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var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89365"/>
                  </a:ext>
                </a:extLst>
              </a:tr>
              <a:tr h="6330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DIURETICS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/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&gt;20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68435"/>
                  </a:ext>
                </a:extLst>
              </a:tr>
              <a:tr h="1481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RENAL DISEASE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/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&gt;20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1644"/>
                  </a:ext>
                </a:extLst>
              </a:tr>
              <a:tr h="5414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HYPERGLYCEMIA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/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&gt;20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40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9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4A0FE9-D090-42DE-8419-A2A2C881F264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6658</TotalTime>
  <Words>2845</Words>
  <Application>Microsoft Office PowerPoint</Application>
  <PresentationFormat>Widescreen</PresentationFormat>
  <Paragraphs>559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Bodoni MT</vt:lpstr>
      <vt:lpstr>Calibri</vt:lpstr>
      <vt:lpstr>Calibri Light</vt:lpstr>
      <vt:lpstr>News Gothic Light</vt:lpstr>
      <vt:lpstr>Times New Roman</vt:lpstr>
      <vt:lpstr>Wingdings</vt:lpstr>
      <vt:lpstr>Office Theme</vt:lpstr>
      <vt:lpstr>Electrolyte Disorder</vt:lpstr>
      <vt:lpstr> 1. Emergency management   2. Tailored management to likely cause </vt:lpstr>
      <vt:lpstr>General Principles: Prevention</vt:lpstr>
      <vt:lpstr>CASE 1: HYPERNATREMIA</vt:lpstr>
      <vt:lpstr>PowerPoint Presentation</vt:lpstr>
      <vt:lpstr>CASE 1: QUESTION </vt:lpstr>
      <vt:lpstr>CASE 1: Hyperosmolar state -  Sodium &amp; Urea </vt:lpstr>
      <vt:lpstr>Case 1: Hypernatremia Work-Up </vt:lpstr>
      <vt:lpstr>HYPOVOLEMIC HYPERNATREMIA: WORK-UP</vt:lpstr>
      <vt:lpstr>CASE 1: HYPERNATREMIA-            MANAGEMENT</vt:lpstr>
      <vt:lpstr>CASE 1: HYPOVOLEMIC HYPERNATREMIA PREVENTING THE 2nd EMERGENCY</vt:lpstr>
      <vt:lpstr>CASE 1: ANSWERS 1</vt:lpstr>
      <vt:lpstr>CASE 2: HYPONATREMIA</vt:lpstr>
      <vt:lpstr>CASE 2: QUESTION </vt:lpstr>
      <vt:lpstr>CASE 2: Symptomatic Hyponatremia  </vt:lpstr>
      <vt:lpstr>Case 2: Hyponatremia Work-Up (True Hyponatremia- low plasma osmolality- exception hyponatremia with renal failure Factitious- hyperlipidemia/Hyperglycemia) </vt:lpstr>
      <vt:lpstr>Case 2: Euvolemic Hyponatremic: Work-up</vt:lpstr>
      <vt:lpstr>CASE 2: HYPONATREMIA-         MANAGEMENT</vt:lpstr>
      <vt:lpstr>CASE 2: HYP0NATREMIA         MANAGEMENT</vt:lpstr>
      <vt:lpstr>CASE 2: ANSWERS </vt:lpstr>
      <vt:lpstr>Symptomatic Hyponatremia  Management</vt:lpstr>
      <vt:lpstr>Symptomatic Hyponatremia  Management</vt:lpstr>
      <vt:lpstr>Symptomatic Hyponatremia  Management</vt:lpstr>
      <vt:lpstr>Symptomatic Hyponatremia Example</vt:lpstr>
      <vt:lpstr>Symptomatic Hyponatremia Example</vt:lpstr>
      <vt:lpstr>Symptomatic Hyponatremia Example</vt:lpstr>
      <vt:lpstr>CASE 3: MIXED </vt:lpstr>
      <vt:lpstr>CASE 3: HYPERKALEMIA , HYPONATREMIA  </vt:lpstr>
      <vt:lpstr>CASE 3: QUESTION</vt:lpstr>
      <vt:lpstr>CASE 1: HYPERKALEMIA          MANAGEMENT  </vt:lpstr>
      <vt:lpstr>CASE 3: HYPONATREMIA/HYPERKALEMIA WORK-UP </vt:lpstr>
      <vt:lpstr>CASE 3: QUESTION</vt:lpstr>
      <vt:lpstr>CASE 3:Continued </vt:lpstr>
      <vt:lpstr>PowerPoint Presentation</vt:lpstr>
      <vt:lpstr>PowerPoint Presentation</vt:lpstr>
      <vt:lpstr>CASE 3: HYPERKALEMIA/HYP0NATREMIA TYPE 4 RTA</vt:lpstr>
      <vt:lpstr>CASE 3: ONGOING MANAGEMENT </vt:lpstr>
      <vt:lpstr>CASE 3:HYPONATREMIA:        Mx NA WASTING        Preventing the 2nd emergency      </vt:lpstr>
      <vt:lpstr>PowerPoint Presentation</vt:lpstr>
      <vt:lpstr>PowerPoint Presentation</vt:lpstr>
      <vt:lpstr>Metabolic Pathways for Ethylene Glycol, Ethanol and Methanol</vt:lpstr>
      <vt:lpstr>Treatment of Ethylene Glycol and Methanol Intoxications</vt:lpstr>
      <vt:lpstr>Osmolal Gap and Its Application in Screening for Ethylene Glycol or Methanol Poisoning</vt:lpstr>
      <vt:lpstr>PowerPoint Presentation</vt:lpstr>
      <vt:lpstr>PowerPoint Presentation</vt:lpstr>
      <vt:lpstr>Methanol:Toxiderm Absorption/metabolism</vt:lpstr>
      <vt:lpstr>Management of Poisoning</vt:lpstr>
      <vt:lpstr>General Measure</vt:lpstr>
      <vt:lpstr>Indications for HD in Ethylene Glycol or Methanol Intoxication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ELECTROLYTE EMERGENCIES General Principles &amp; 3 cases</dc:title>
  <dc:creator>Amelia Le Page</dc:creator>
  <cp:lastModifiedBy>Rupesh Rain</cp:lastModifiedBy>
  <cp:revision>23</cp:revision>
  <dcterms:created xsi:type="dcterms:W3CDTF">2019-04-10T10:45:16Z</dcterms:created>
  <dcterms:modified xsi:type="dcterms:W3CDTF">2019-06-13T03:23:49Z</dcterms:modified>
</cp:coreProperties>
</file>