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96" r:id="rId2"/>
    <p:sldId id="288" r:id="rId3"/>
    <p:sldId id="281" r:id="rId4"/>
    <p:sldId id="282" r:id="rId5"/>
    <p:sldId id="284" r:id="rId6"/>
    <p:sldId id="294" r:id="rId7"/>
    <p:sldId id="295" r:id="rId8"/>
    <p:sldId id="291" r:id="rId9"/>
    <p:sldId id="268" r:id="rId10"/>
    <p:sldId id="269" r:id="rId11"/>
    <p:sldId id="270" r:id="rId12"/>
    <p:sldId id="285" r:id="rId13"/>
    <p:sldId id="299" r:id="rId14"/>
    <p:sldId id="290" r:id="rId15"/>
    <p:sldId id="259" r:id="rId16"/>
    <p:sldId id="260" r:id="rId17"/>
    <p:sldId id="293" r:id="rId18"/>
    <p:sldId id="297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siro27@gmail.com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660"/>
  </p:normalViewPr>
  <p:slideViewPr>
    <p:cSldViewPr>
      <p:cViewPr>
        <p:scale>
          <a:sx n="76" d="100"/>
          <a:sy n="76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0-24T19:32:22.232" idx="1">
    <p:pos x="6518" y="916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F14CD-6F9D-465E-8E59-3EA24FE5E3E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6B9440-EB81-481F-9278-207B64636D2F}">
      <dgm:prSet phldrT="[Text]" custT="1"/>
      <dgm:spPr/>
      <dgm:t>
        <a:bodyPr/>
        <a:lstStyle/>
        <a:p>
          <a:r>
            <a:rPr lang="en-US" sz="1800" b="1" i="0" dirty="0" smtClean="0">
              <a:solidFill>
                <a:schemeClr val="tx1"/>
              </a:solidFill>
            </a:rPr>
            <a:t>Le </a:t>
          </a:r>
          <a:r>
            <a:rPr lang="fr-FR" sz="1800" b="1" i="0" noProof="0" dirty="0" smtClean="0">
              <a:solidFill>
                <a:schemeClr val="tx1"/>
              </a:solidFill>
            </a:rPr>
            <a:t>soja</a:t>
          </a:r>
          <a:endParaRPr lang="fr-FR" sz="1800" b="1" noProof="0" dirty="0">
            <a:solidFill>
              <a:schemeClr val="tx1"/>
            </a:solidFill>
          </a:endParaRPr>
        </a:p>
      </dgm:t>
    </dgm:pt>
    <dgm:pt modelId="{B0D689F8-5287-46B2-B4A6-83570BF3E88D}" type="parTrans" cxnId="{05EE7544-F522-455C-B10E-0F204D0E7B0C}">
      <dgm:prSet/>
      <dgm:spPr/>
      <dgm:t>
        <a:bodyPr/>
        <a:lstStyle/>
        <a:p>
          <a:endParaRPr lang="en-US"/>
        </a:p>
      </dgm:t>
    </dgm:pt>
    <dgm:pt modelId="{4A59B6EA-5D98-48CA-B7EE-D99ED19F5D60}" type="sibTrans" cxnId="{05EE7544-F522-455C-B10E-0F204D0E7B0C}">
      <dgm:prSet/>
      <dgm:spPr/>
      <dgm:t>
        <a:bodyPr/>
        <a:lstStyle/>
        <a:p>
          <a:endParaRPr lang="en-US"/>
        </a:p>
      </dgm:t>
    </dgm:pt>
    <dgm:pt modelId="{FF4E9FBE-7AA8-4296-B5FB-D69F0612A099}">
      <dgm:prSet phldrT="[Text]" custT="1"/>
      <dgm:spPr/>
      <dgm:t>
        <a:bodyPr/>
        <a:lstStyle/>
        <a:p>
          <a:r>
            <a:rPr lang="en-US" sz="1800" b="1" i="0" dirty="0" smtClean="0">
              <a:solidFill>
                <a:schemeClr val="tx1"/>
              </a:solidFill>
            </a:rPr>
            <a:t>La </a:t>
          </a:r>
          <a:r>
            <a:rPr lang="fr-FR" sz="1800" b="1" i="0" noProof="0" dirty="0" smtClean="0">
              <a:solidFill>
                <a:schemeClr val="tx1"/>
              </a:solidFill>
            </a:rPr>
            <a:t>caféine</a:t>
          </a:r>
          <a:endParaRPr lang="fr-FR" sz="1800" b="1" noProof="0" dirty="0">
            <a:solidFill>
              <a:schemeClr val="tx1"/>
            </a:solidFill>
          </a:endParaRPr>
        </a:p>
      </dgm:t>
    </dgm:pt>
    <dgm:pt modelId="{358137E0-E63C-4FB4-B66E-0439BFC7084C}" type="parTrans" cxnId="{70B8D9BA-10CE-419A-9D47-DBE6CBB4431C}">
      <dgm:prSet/>
      <dgm:spPr/>
      <dgm:t>
        <a:bodyPr/>
        <a:lstStyle/>
        <a:p>
          <a:endParaRPr lang="en-US"/>
        </a:p>
      </dgm:t>
    </dgm:pt>
    <dgm:pt modelId="{64AE2CFF-5EF3-49C7-8ED7-76543B36A9D9}" type="sibTrans" cxnId="{70B8D9BA-10CE-419A-9D47-DBE6CBB4431C}">
      <dgm:prSet/>
      <dgm:spPr/>
      <dgm:t>
        <a:bodyPr/>
        <a:lstStyle/>
        <a:p>
          <a:endParaRPr lang="en-US"/>
        </a:p>
      </dgm:t>
    </dgm:pt>
    <dgm:pt modelId="{4A70AD1B-0A75-4864-A39E-4D77A4C03978}">
      <dgm:prSet phldrT="[Text]" custT="1"/>
      <dgm:spPr/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Grains entiers</a:t>
          </a:r>
          <a:endParaRPr lang="en-US" sz="1800" b="1" dirty="0">
            <a:solidFill>
              <a:schemeClr val="tx1"/>
            </a:solidFill>
          </a:endParaRPr>
        </a:p>
      </dgm:t>
    </dgm:pt>
    <dgm:pt modelId="{55D2CB15-D988-407E-9172-5BBE7A90EB22}" type="parTrans" cxnId="{F757C9EC-320B-46D0-8A17-6244FFE8B8BB}">
      <dgm:prSet/>
      <dgm:spPr/>
      <dgm:t>
        <a:bodyPr/>
        <a:lstStyle/>
        <a:p>
          <a:endParaRPr lang="en-US"/>
        </a:p>
      </dgm:t>
    </dgm:pt>
    <dgm:pt modelId="{D2BF39AD-A4C8-437E-8FBA-56403BA4A5A6}" type="sibTrans" cxnId="{F757C9EC-320B-46D0-8A17-6244FFE8B8BB}">
      <dgm:prSet/>
      <dgm:spPr/>
      <dgm:t>
        <a:bodyPr/>
        <a:lstStyle/>
        <a:p>
          <a:endParaRPr lang="en-US"/>
        </a:p>
      </dgm:t>
    </dgm:pt>
    <dgm:pt modelId="{0AB272D6-79E1-4BA1-98C3-419D1F089990}">
      <dgm:prSet phldrT="[Text]" custT="1"/>
      <dgm:spPr/>
      <dgm:t>
        <a:bodyPr/>
        <a:lstStyle/>
        <a:p>
          <a:endParaRPr lang="fr-FR" sz="1800" b="1" dirty="0" smtClean="0">
            <a:solidFill>
              <a:schemeClr val="tx1"/>
            </a:solidFill>
          </a:endParaRPr>
        </a:p>
        <a:p>
          <a:r>
            <a:rPr lang="fr-FR" sz="1800" b="1" dirty="0" smtClean="0">
              <a:solidFill>
                <a:schemeClr val="tx1"/>
              </a:solidFill>
            </a:rPr>
            <a:t>Oxalate Noix - épinards - okra - </a:t>
          </a:r>
          <a:r>
            <a:rPr lang="fr-FR" sz="1800" b="1" dirty="0" err="1" smtClean="0">
              <a:solidFill>
                <a:schemeClr val="tx1"/>
              </a:solidFill>
            </a:rPr>
            <a:t>ismandr</a:t>
          </a:r>
          <a:r>
            <a:rPr lang="fr-FR" sz="1800" b="1" dirty="0" smtClean="0">
              <a:solidFill>
                <a:schemeClr val="tx1"/>
              </a:solidFill>
            </a:rPr>
            <a:t> - gratuit - chocolat - jus d'orange - jus de framboise</a:t>
          </a:r>
          <a:endParaRPr lang="en-US" sz="1800" b="1" i="0" dirty="0" smtClean="0">
            <a:solidFill>
              <a:schemeClr val="tx1"/>
            </a:solidFill>
          </a:endParaRPr>
        </a:p>
        <a:p>
          <a:endParaRPr lang="en-US" sz="1800" b="1" dirty="0">
            <a:solidFill>
              <a:schemeClr val="tx1"/>
            </a:solidFill>
          </a:endParaRPr>
        </a:p>
      </dgm:t>
    </dgm:pt>
    <dgm:pt modelId="{DA5E4CC4-3CA4-4087-8277-7551B353814E}" type="parTrans" cxnId="{6D43876A-D8D7-4641-B21A-1ED57EAD40F1}">
      <dgm:prSet/>
      <dgm:spPr/>
      <dgm:t>
        <a:bodyPr/>
        <a:lstStyle/>
        <a:p>
          <a:endParaRPr lang="en-US"/>
        </a:p>
      </dgm:t>
    </dgm:pt>
    <dgm:pt modelId="{D9E4358D-5E8A-412F-A01F-E5FACDAA0223}" type="sibTrans" cxnId="{6D43876A-D8D7-4641-B21A-1ED57EAD40F1}">
      <dgm:prSet/>
      <dgm:spPr/>
      <dgm:t>
        <a:bodyPr/>
        <a:lstStyle/>
        <a:p>
          <a:endParaRPr lang="en-US"/>
        </a:p>
      </dgm:t>
    </dgm:pt>
    <dgm:pt modelId="{2FEC4124-1480-4E7B-9951-4DEF3C24D10E}" type="pres">
      <dgm:prSet presAssocID="{E54F14CD-6F9D-465E-8E59-3EA24FE5E3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00A1BA-E599-4206-B89C-E544AA4AE420}" type="pres">
      <dgm:prSet presAssocID="{4A70AD1B-0A75-4864-A39E-4D77A4C0397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8092C-08DF-43B1-A40A-3DA170D4C475}" type="pres">
      <dgm:prSet presAssocID="{D2BF39AD-A4C8-437E-8FBA-56403BA4A5A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B95D46F-2F91-4F50-BFF6-BE686B13872C}" type="pres">
      <dgm:prSet presAssocID="{D2BF39AD-A4C8-437E-8FBA-56403BA4A5A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6DDAEB6-71DC-4BB0-A452-39AD78AFAE8C}" type="pres">
      <dgm:prSet presAssocID="{FF4E9FBE-7AA8-4296-B5FB-D69F0612A099}" presName="node" presStyleLbl="node1" presStyleIdx="1" presStyleCnt="4" custScaleX="150723" custRadScaleRad="101904" custRadScaleInc="-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59F02-2580-424C-9B98-B814AF1D3D7F}" type="pres">
      <dgm:prSet presAssocID="{64AE2CFF-5EF3-49C7-8ED7-76543B36A9D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F896817-2DAF-4BBF-8D74-93021C01CE68}" type="pres">
      <dgm:prSet presAssocID="{64AE2CFF-5EF3-49C7-8ED7-76543B36A9D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3A118E5-0406-4551-A94F-F6B60085CD1A}" type="pres">
      <dgm:prSet presAssocID="{2F6B9440-EB81-481F-9278-207B64636D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31B1B-C58E-4787-A05A-F988ED9CE395}" type="pres">
      <dgm:prSet presAssocID="{4A59B6EA-5D98-48CA-B7EE-D99ED19F5D6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49395C7-7FAF-499A-8210-CE4DEFA340B7}" type="pres">
      <dgm:prSet presAssocID="{4A59B6EA-5D98-48CA-B7EE-D99ED19F5D6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412305D-3D90-4DAD-9DF2-0C0A68F40F1F}" type="pres">
      <dgm:prSet presAssocID="{0AB272D6-79E1-4BA1-98C3-419D1F089990}" presName="node" presStyleLbl="node1" presStyleIdx="3" presStyleCnt="4" custScaleX="232950" custScaleY="156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425A0-B4E7-479D-99A2-4086E98BDC1E}" type="pres">
      <dgm:prSet presAssocID="{D9E4358D-5E8A-412F-A01F-E5FACDAA0223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CBCF867-78C8-4DD1-AB0A-6902F63F242D}" type="pres">
      <dgm:prSet presAssocID="{D9E4358D-5E8A-412F-A01F-E5FACDAA0223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514286F-96D1-4CB0-BCA9-9C41C5F2D165}" type="presOf" srcId="{2F6B9440-EB81-481F-9278-207B64636D2F}" destId="{73A118E5-0406-4551-A94F-F6B60085CD1A}" srcOrd="0" destOrd="0" presId="urn:microsoft.com/office/officeart/2005/8/layout/cycle2"/>
    <dgm:cxn modelId="{F60EAA11-9678-4197-AE5A-A3A0279F373D}" type="presOf" srcId="{64AE2CFF-5EF3-49C7-8ED7-76543B36A9D9}" destId="{BF896817-2DAF-4BBF-8D74-93021C01CE68}" srcOrd="1" destOrd="0" presId="urn:microsoft.com/office/officeart/2005/8/layout/cycle2"/>
    <dgm:cxn modelId="{0B4C9D0E-0336-4BBF-A26C-C1C23B76F6A8}" type="presOf" srcId="{D2BF39AD-A4C8-437E-8FBA-56403BA4A5A6}" destId="{F068092C-08DF-43B1-A40A-3DA170D4C475}" srcOrd="0" destOrd="0" presId="urn:microsoft.com/office/officeart/2005/8/layout/cycle2"/>
    <dgm:cxn modelId="{6D43876A-D8D7-4641-B21A-1ED57EAD40F1}" srcId="{E54F14CD-6F9D-465E-8E59-3EA24FE5E3E0}" destId="{0AB272D6-79E1-4BA1-98C3-419D1F089990}" srcOrd="3" destOrd="0" parTransId="{DA5E4CC4-3CA4-4087-8277-7551B353814E}" sibTransId="{D9E4358D-5E8A-412F-A01F-E5FACDAA0223}"/>
    <dgm:cxn modelId="{F757C9EC-320B-46D0-8A17-6244FFE8B8BB}" srcId="{E54F14CD-6F9D-465E-8E59-3EA24FE5E3E0}" destId="{4A70AD1B-0A75-4864-A39E-4D77A4C03978}" srcOrd="0" destOrd="0" parTransId="{55D2CB15-D988-407E-9172-5BBE7A90EB22}" sibTransId="{D2BF39AD-A4C8-437E-8FBA-56403BA4A5A6}"/>
    <dgm:cxn modelId="{05EE7544-F522-455C-B10E-0F204D0E7B0C}" srcId="{E54F14CD-6F9D-465E-8E59-3EA24FE5E3E0}" destId="{2F6B9440-EB81-481F-9278-207B64636D2F}" srcOrd="2" destOrd="0" parTransId="{B0D689F8-5287-46B2-B4A6-83570BF3E88D}" sibTransId="{4A59B6EA-5D98-48CA-B7EE-D99ED19F5D60}"/>
    <dgm:cxn modelId="{F820650A-88FB-49AF-B26D-3CFEE4BDD53A}" type="presOf" srcId="{D9E4358D-5E8A-412F-A01F-E5FACDAA0223}" destId="{49A425A0-B4E7-479D-99A2-4086E98BDC1E}" srcOrd="0" destOrd="0" presId="urn:microsoft.com/office/officeart/2005/8/layout/cycle2"/>
    <dgm:cxn modelId="{4FDADBD9-F9BA-4F7C-BF66-CFAD777F4F39}" type="presOf" srcId="{0AB272D6-79E1-4BA1-98C3-419D1F089990}" destId="{B412305D-3D90-4DAD-9DF2-0C0A68F40F1F}" srcOrd="0" destOrd="0" presId="urn:microsoft.com/office/officeart/2005/8/layout/cycle2"/>
    <dgm:cxn modelId="{64C762DB-1C09-4376-BE51-AD82893C6E95}" type="presOf" srcId="{4A59B6EA-5D98-48CA-B7EE-D99ED19F5D60}" destId="{64D31B1B-C58E-4787-A05A-F988ED9CE395}" srcOrd="0" destOrd="0" presId="urn:microsoft.com/office/officeart/2005/8/layout/cycle2"/>
    <dgm:cxn modelId="{70B8D9BA-10CE-419A-9D47-DBE6CBB4431C}" srcId="{E54F14CD-6F9D-465E-8E59-3EA24FE5E3E0}" destId="{FF4E9FBE-7AA8-4296-B5FB-D69F0612A099}" srcOrd="1" destOrd="0" parTransId="{358137E0-E63C-4FB4-B66E-0439BFC7084C}" sibTransId="{64AE2CFF-5EF3-49C7-8ED7-76543B36A9D9}"/>
    <dgm:cxn modelId="{1942A119-BA4A-4D71-90BD-2FFEB784C2C2}" type="presOf" srcId="{64AE2CFF-5EF3-49C7-8ED7-76543B36A9D9}" destId="{4C259F02-2580-424C-9B98-B814AF1D3D7F}" srcOrd="0" destOrd="0" presId="urn:microsoft.com/office/officeart/2005/8/layout/cycle2"/>
    <dgm:cxn modelId="{F2A01C88-0B73-4CB4-9325-E90C0F2B59FF}" type="presOf" srcId="{D9E4358D-5E8A-412F-A01F-E5FACDAA0223}" destId="{DCBCF867-78C8-4DD1-AB0A-6902F63F242D}" srcOrd="1" destOrd="0" presId="urn:microsoft.com/office/officeart/2005/8/layout/cycle2"/>
    <dgm:cxn modelId="{5DE7D0E3-807E-480B-A9B3-C8EE6D56EF76}" type="presOf" srcId="{D2BF39AD-A4C8-437E-8FBA-56403BA4A5A6}" destId="{DB95D46F-2F91-4F50-BFF6-BE686B13872C}" srcOrd="1" destOrd="0" presId="urn:microsoft.com/office/officeart/2005/8/layout/cycle2"/>
    <dgm:cxn modelId="{9A414E57-9B92-4DD2-831A-ECEBB06F9283}" type="presOf" srcId="{4A70AD1B-0A75-4864-A39E-4D77A4C03978}" destId="{5A00A1BA-E599-4206-B89C-E544AA4AE420}" srcOrd="0" destOrd="0" presId="urn:microsoft.com/office/officeart/2005/8/layout/cycle2"/>
    <dgm:cxn modelId="{83628B6F-8951-4477-9D03-77C334465AA0}" type="presOf" srcId="{FF4E9FBE-7AA8-4296-B5FB-D69F0612A099}" destId="{96DDAEB6-71DC-4BB0-A452-39AD78AFAE8C}" srcOrd="0" destOrd="0" presId="urn:microsoft.com/office/officeart/2005/8/layout/cycle2"/>
    <dgm:cxn modelId="{20BCE808-7F3B-40E9-8EF6-A10CBB2D37A6}" type="presOf" srcId="{E54F14CD-6F9D-465E-8E59-3EA24FE5E3E0}" destId="{2FEC4124-1480-4E7B-9951-4DEF3C24D10E}" srcOrd="0" destOrd="0" presId="urn:microsoft.com/office/officeart/2005/8/layout/cycle2"/>
    <dgm:cxn modelId="{22269A7C-4DF3-4EF7-8DB3-86BC0E77B4A3}" type="presOf" srcId="{4A59B6EA-5D98-48CA-B7EE-D99ED19F5D60}" destId="{D49395C7-7FAF-499A-8210-CE4DEFA340B7}" srcOrd="1" destOrd="0" presId="urn:microsoft.com/office/officeart/2005/8/layout/cycle2"/>
    <dgm:cxn modelId="{8C6CF322-7104-4D7F-A088-3D97EBF5FFED}" type="presParOf" srcId="{2FEC4124-1480-4E7B-9951-4DEF3C24D10E}" destId="{5A00A1BA-E599-4206-B89C-E544AA4AE420}" srcOrd="0" destOrd="0" presId="urn:microsoft.com/office/officeart/2005/8/layout/cycle2"/>
    <dgm:cxn modelId="{0378BFC1-4C79-4535-9D8D-2C0D7B50FB37}" type="presParOf" srcId="{2FEC4124-1480-4E7B-9951-4DEF3C24D10E}" destId="{F068092C-08DF-43B1-A40A-3DA170D4C475}" srcOrd="1" destOrd="0" presId="urn:microsoft.com/office/officeart/2005/8/layout/cycle2"/>
    <dgm:cxn modelId="{738A7294-0827-4845-9473-A0A658E844D6}" type="presParOf" srcId="{F068092C-08DF-43B1-A40A-3DA170D4C475}" destId="{DB95D46F-2F91-4F50-BFF6-BE686B13872C}" srcOrd="0" destOrd="0" presId="urn:microsoft.com/office/officeart/2005/8/layout/cycle2"/>
    <dgm:cxn modelId="{DC27D827-C60E-427E-A8CA-5C6353F7D74E}" type="presParOf" srcId="{2FEC4124-1480-4E7B-9951-4DEF3C24D10E}" destId="{96DDAEB6-71DC-4BB0-A452-39AD78AFAE8C}" srcOrd="2" destOrd="0" presId="urn:microsoft.com/office/officeart/2005/8/layout/cycle2"/>
    <dgm:cxn modelId="{D9AA910E-F614-4B27-970E-9E6A5BEF9E73}" type="presParOf" srcId="{2FEC4124-1480-4E7B-9951-4DEF3C24D10E}" destId="{4C259F02-2580-424C-9B98-B814AF1D3D7F}" srcOrd="3" destOrd="0" presId="urn:microsoft.com/office/officeart/2005/8/layout/cycle2"/>
    <dgm:cxn modelId="{57F39301-11EA-497E-BC47-E7A607A8622F}" type="presParOf" srcId="{4C259F02-2580-424C-9B98-B814AF1D3D7F}" destId="{BF896817-2DAF-4BBF-8D74-93021C01CE68}" srcOrd="0" destOrd="0" presId="urn:microsoft.com/office/officeart/2005/8/layout/cycle2"/>
    <dgm:cxn modelId="{08C94A07-1DDB-4229-9AD6-BEB43C524A73}" type="presParOf" srcId="{2FEC4124-1480-4E7B-9951-4DEF3C24D10E}" destId="{73A118E5-0406-4551-A94F-F6B60085CD1A}" srcOrd="4" destOrd="0" presId="urn:microsoft.com/office/officeart/2005/8/layout/cycle2"/>
    <dgm:cxn modelId="{325BE195-737B-4E96-8D61-7AF0EB11C245}" type="presParOf" srcId="{2FEC4124-1480-4E7B-9951-4DEF3C24D10E}" destId="{64D31B1B-C58E-4787-A05A-F988ED9CE395}" srcOrd="5" destOrd="0" presId="urn:microsoft.com/office/officeart/2005/8/layout/cycle2"/>
    <dgm:cxn modelId="{8BFFCD57-8565-4169-9E8D-3A572B4477B2}" type="presParOf" srcId="{64D31B1B-C58E-4787-A05A-F988ED9CE395}" destId="{D49395C7-7FAF-499A-8210-CE4DEFA340B7}" srcOrd="0" destOrd="0" presId="urn:microsoft.com/office/officeart/2005/8/layout/cycle2"/>
    <dgm:cxn modelId="{0BCAAEB3-DD70-4680-BE49-7472022754B2}" type="presParOf" srcId="{2FEC4124-1480-4E7B-9951-4DEF3C24D10E}" destId="{B412305D-3D90-4DAD-9DF2-0C0A68F40F1F}" srcOrd="6" destOrd="0" presId="urn:microsoft.com/office/officeart/2005/8/layout/cycle2"/>
    <dgm:cxn modelId="{64D79EB3-4A3A-45DB-A71E-63F15EAF64F0}" type="presParOf" srcId="{2FEC4124-1480-4E7B-9951-4DEF3C24D10E}" destId="{49A425A0-B4E7-479D-99A2-4086E98BDC1E}" srcOrd="7" destOrd="0" presId="urn:microsoft.com/office/officeart/2005/8/layout/cycle2"/>
    <dgm:cxn modelId="{48F9370A-B94F-4A4A-BD03-82D574DDFD1D}" type="presParOf" srcId="{49A425A0-B4E7-479D-99A2-4086E98BDC1E}" destId="{DCBCF867-78C8-4DD1-AB0A-6902F63F242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E497-436A-4F5F-9038-D5AFC9B8A763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4B56B-97A9-40DF-8EC6-78DBD27BB7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3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B56B-97A9-40DF-8EC6-78DBD27BB7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7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EF58CB5-AFA2-4539-8331-65B4925AA984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764130-0D1C-4311-BC4F-13CF2282C6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CB5-AFA2-4539-8331-65B4925AA984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130-0D1C-4311-BC4F-13CF2282C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CB5-AFA2-4539-8331-65B4925AA984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130-0D1C-4311-BC4F-13CF2282C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CB5-AFA2-4539-8331-65B4925AA984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130-0D1C-4311-BC4F-13CF2282C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CB5-AFA2-4539-8331-65B4925AA984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130-0D1C-4311-BC4F-13CF2282C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CB5-AFA2-4539-8331-65B4925AA984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130-0D1C-4311-BC4F-13CF2282C6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CB5-AFA2-4539-8331-65B4925AA984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130-0D1C-4311-BC4F-13CF2282C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CB5-AFA2-4539-8331-65B4925AA984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130-0D1C-4311-BC4F-13CF2282C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CB5-AFA2-4539-8331-65B4925AA984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130-0D1C-4311-BC4F-13CF2282C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CB5-AFA2-4539-8331-65B4925AA984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130-0D1C-4311-BC4F-13CF2282C6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CB5-AFA2-4539-8331-65B4925AA984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130-0D1C-4311-BC4F-13CF2282C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EF58CB5-AFA2-4539-8331-65B4925AA984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764130-0D1C-4311-BC4F-13CF2282C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r.wikipedia.org/wiki/Casomorphin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2408472"/>
            <a:ext cx="5595063" cy="203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3243263"/>
            <a:ext cx="1825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506788" y="964754"/>
            <a:ext cx="3840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B050"/>
                </a:solidFill>
              </a:rPr>
              <a:t>LEBANESE VEGANS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2171032" cy="174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990600" y="4800600"/>
            <a:ext cx="7439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b="1" dirty="0" err="1" smtClean="0"/>
              <a:t>Diéteticienne</a:t>
            </a:r>
            <a:r>
              <a:rPr lang="en-US" sz="2400" b="1" dirty="0" smtClean="0"/>
              <a:t> : </a:t>
            </a:r>
            <a:r>
              <a:rPr lang="en-US" sz="2400" b="1" dirty="0" err="1" smtClean="0"/>
              <a:t>samira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georges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oufane</a:t>
            </a:r>
            <a:endParaRPr lang="en-US" sz="2400" b="1" dirty="0" smtClean="0"/>
          </a:p>
          <a:p>
            <a:pPr algn="ctr" rtl="1"/>
            <a:endParaRPr lang="en-US" sz="2400" b="1" dirty="0" smtClean="0"/>
          </a:p>
          <a:p>
            <a:pPr algn="ctr" rtl="1"/>
            <a:r>
              <a:rPr lang="en-US" sz="2400" b="1" dirty="0" smtClean="0"/>
              <a:t>Hospital </a:t>
            </a:r>
            <a:r>
              <a:rPr lang="en-US" sz="2400" b="1" dirty="0" err="1" smtClean="0"/>
              <a:t>hayek</a:t>
            </a:r>
            <a:endParaRPr lang="en-US" sz="2400" b="1" dirty="0" smtClean="0"/>
          </a:p>
          <a:p>
            <a:pPr algn="ctr" rtl="1"/>
            <a:r>
              <a:rPr lang="en-US" sz="2400" b="1" dirty="0" smtClean="0"/>
              <a:t>76/037375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5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u="sng" dirty="0"/>
              <a:t>L'absorption du fer est influencée par plusieurs facteurs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47800"/>
            <a:ext cx="7315200" cy="609600"/>
          </a:xfrm>
        </p:spPr>
        <p:txBody>
          <a:bodyPr>
            <a:normAutofit/>
          </a:bodyPr>
          <a:lstStyle/>
          <a:p>
            <a:pPr marL="68580" indent="0" rtl="1">
              <a:buNone/>
            </a:pPr>
            <a:r>
              <a:rPr lang="fr-FR" sz="1600" b="1" dirty="0"/>
              <a:t/>
            </a:r>
            <a:br>
              <a:rPr lang="fr-FR" sz="1600" b="1" dirty="0"/>
            </a:br>
            <a:r>
              <a:rPr lang="fr-FR" sz="1600" b="1" dirty="0">
                <a:solidFill>
                  <a:srgbClr val="222222"/>
                </a:solidFill>
                <a:latin typeface="arial"/>
              </a:rPr>
              <a:t>Les aliments qui empêchent l'absorption du fer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5562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59172824"/>
              </p:ext>
            </p:extLst>
          </p:nvPr>
        </p:nvGraphicFramePr>
        <p:xfrm>
          <a:off x="1295400" y="2057400"/>
          <a:ext cx="6324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733" y="533400"/>
            <a:ext cx="7137467" cy="1447800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Les aliments qui aident à absorber le fer:</a:t>
            </a:r>
            <a:endParaRPr lang="en-US" dirty="0"/>
          </a:p>
        </p:txBody>
      </p:sp>
      <p:pic>
        <p:nvPicPr>
          <p:cNvPr id="4" name="Picture 2" descr="C:\Users\pc1\Desktop\benefits-vitamin-c-supplements-thu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08964"/>
            <a:ext cx="1861252" cy="1395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Down Arrow 4"/>
          <p:cNvSpPr/>
          <p:nvPr/>
        </p:nvSpPr>
        <p:spPr>
          <a:xfrm>
            <a:off x="5813121" y="13716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pc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6702">
            <a:off x="668867" y="3989543"/>
            <a:ext cx="2605350" cy="2270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62400" y="48768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/>
          </a:p>
          <a:p>
            <a:r>
              <a:rPr lang="fr-FR" sz="2800" dirty="0"/>
              <a:t>Citron - Agrumes - Kiwi - </a:t>
            </a:r>
            <a:r>
              <a:rPr lang="fr-FR" sz="2800" dirty="0" smtClean="0"/>
              <a:t>- </a:t>
            </a:r>
            <a:r>
              <a:rPr lang="fr-FR" sz="2800" dirty="0"/>
              <a:t>Poivrons ..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4365321" y="2383598"/>
            <a:ext cx="36576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VITAMINE C</a:t>
            </a:r>
            <a:endParaRPr lang="en-US" sz="2400" b="1" dirty="0"/>
          </a:p>
        </p:txBody>
      </p:sp>
      <p:sp>
        <p:nvSpPr>
          <p:cNvPr id="10" name="Down Arrow 9"/>
          <p:cNvSpPr/>
          <p:nvPr/>
        </p:nvSpPr>
        <p:spPr>
          <a:xfrm>
            <a:off x="5810021" y="41910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152401"/>
            <a:ext cx="5105400" cy="685799"/>
          </a:xfrm>
        </p:spPr>
        <p:txBody>
          <a:bodyPr>
            <a:normAutofit/>
          </a:bodyPr>
          <a:lstStyle/>
          <a:p>
            <a:pPr marL="514350" indent="-514350" rtl="1"/>
            <a:r>
              <a:rPr lang="en-US" sz="1800" b="1" dirty="0" smtClean="0">
                <a:solidFill>
                  <a:prstClr val="black"/>
                </a:solidFill>
              </a:rPr>
              <a:t>Cancer du colon </a:t>
            </a:r>
            <a:r>
              <a:rPr lang="en-US" sz="1800" b="1" smtClean="0">
                <a:solidFill>
                  <a:prstClr val="black"/>
                </a:solidFill>
              </a:rPr>
              <a:t>et de la </a:t>
            </a:r>
            <a:r>
              <a:rPr lang="en-US" sz="1800" b="1" dirty="0" smtClean="0">
                <a:solidFill>
                  <a:prstClr val="black"/>
                </a:solidFill>
              </a:rPr>
              <a:t>prostate  </a:t>
            </a:r>
            <a:endParaRPr lang="ar-LB" sz="1800" b="1" dirty="0" smtClean="0">
              <a:solidFill>
                <a:prstClr val="black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97282" y="1066801"/>
            <a:ext cx="7837118" cy="130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dirty="0">
                <a:ea typeface="Calibri"/>
              </a:rPr>
              <a:t>Les facteurs diététiques, en particulier la viande rouge transformée, peuvent être considérés à 80% comme les principales causes </a:t>
            </a:r>
            <a:r>
              <a:rPr lang="fr-FR" sz="1600" dirty="0" smtClean="0">
                <a:ea typeface="Calibri"/>
              </a:rPr>
              <a:t>du </a:t>
            </a:r>
            <a:r>
              <a:rPr lang="fr-FR" sz="1600" dirty="0">
                <a:ea typeface="Calibri"/>
              </a:rPr>
              <a:t>cancer du </a:t>
            </a:r>
            <a:r>
              <a:rPr lang="fr-FR" sz="1600" dirty="0" smtClean="0">
                <a:ea typeface="Calibri"/>
              </a:rPr>
              <a:t>côlon</a:t>
            </a:r>
            <a:endParaRPr lang="fr-FR" sz="1600" dirty="0">
              <a:ea typeface="Calibri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dirty="0">
                <a:ea typeface="Calibri"/>
              </a:rPr>
              <a:t>Aliments d'origine animale qui altèrent les microbes </a:t>
            </a:r>
            <a:r>
              <a:rPr lang="fr-FR" sz="1600" dirty="0" smtClean="0">
                <a:ea typeface="Calibri"/>
              </a:rPr>
              <a:t>intestinaux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14" y="4038600"/>
            <a:ext cx="1383082" cy="190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38600"/>
            <a:ext cx="2971800" cy="176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96" y="2514600"/>
            <a:ext cx="4229622" cy="131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 rot="10800000" flipV="1">
            <a:off x="5029200" y="4329234"/>
            <a:ext cx="350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dirty="0" smtClean="0"/>
              <a:t>Un article </a:t>
            </a:r>
            <a:r>
              <a:rPr lang="fr-FR" dirty="0"/>
              <a:t>publié: mai 2016</a:t>
            </a:r>
          </a:p>
          <a:p>
            <a:r>
              <a:rPr lang="fr-FR" dirty="0"/>
              <a:t>Nombre de participants: 77695</a:t>
            </a:r>
          </a:p>
          <a:p>
            <a:r>
              <a:rPr lang="fr-FR" dirty="0"/>
              <a:t>Suivi pendant 7 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22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1"/>
            <a:ext cx="8077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6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6553200" cy="2819400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/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Un </a:t>
            </a:r>
            <a:r>
              <a:rPr lang="en-US" sz="2700" dirty="0">
                <a:solidFill>
                  <a:schemeClr val="tx1"/>
                </a:solidFill>
              </a:rPr>
              <a:t>a</a:t>
            </a:r>
            <a:r>
              <a:rPr lang="en-US" sz="2700" dirty="0" smtClean="0">
                <a:solidFill>
                  <a:schemeClr val="tx1"/>
                </a:solidFill>
              </a:rPr>
              <a:t>rticle </a:t>
            </a:r>
            <a:r>
              <a:rPr lang="fr-FR" sz="2700" dirty="0" smtClean="0">
                <a:solidFill>
                  <a:schemeClr val="tx1"/>
                </a:solidFill>
              </a:rPr>
              <a:t>publié</a:t>
            </a:r>
            <a:r>
              <a:rPr lang="en-US" sz="2700" dirty="0" smtClean="0">
                <a:solidFill>
                  <a:schemeClr val="tx1"/>
                </a:solidFill>
              </a:rPr>
              <a:t>: </a:t>
            </a:r>
            <a:r>
              <a:rPr lang="fr-FR" sz="2700" dirty="0" smtClean="0">
                <a:solidFill>
                  <a:schemeClr val="tx1"/>
                </a:solidFill>
              </a:rPr>
              <a:t>mai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>
                <a:solidFill>
                  <a:schemeClr val="tx1"/>
                </a:solidFill>
              </a:rPr>
              <a:t>2016</a:t>
            </a:r>
            <a:r>
              <a:rPr lang="ar-LB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>
                <a:solidFill>
                  <a:schemeClr val="tx1"/>
                </a:solidFill>
              </a:rPr>
              <a:t/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fr-FR" sz="2700" dirty="0" smtClean="0">
                <a:solidFill>
                  <a:schemeClr val="tx1"/>
                </a:solidFill>
              </a:rPr>
              <a:t>Nombre de participants</a:t>
            </a:r>
            <a:r>
              <a:rPr lang="en-US" sz="2700" dirty="0" smtClean="0">
                <a:solidFill>
                  <a:schemeClr val="tx1"/>
                </a:solidFill>
              </a:rPr>
              <a:t>: </a:t>
            </a:r>
            <a:r>
              <a:rPr lang="en-US" sz="2700" dirty="0">
                <a:solidFill>
                  <a:schemeClr val="tx1"/>
                </a:solidFill>
              </a:rPr>
              <a:t>50404</a:t>
            </a:r>
            <a:r>
              <a:rPr lang="ar-LB" dirty="0" smtClean="0">
                <a:solidFill>
                  <a:schemeClr val="tx1"/>
                </a:solidFill>
              </a:rPr>
              <a:t/>
            </a:r>
            <a:br>
              <a:rPr lang="ar-LB" dirty="0" smtClean="0">
                <a:solidFill>
                  <a:schemeClr val="tx1"/>
                </a:solidFill>
              </a:rPr>
            </a:br>
            <a:r>
              <a:rPr lang="en-US" sz="2700" b="1" dirty="0" smtClean="0">
                <a:solidFill>
                  <a:schemeClr val="tx1"/>
                </a:solidFill>
              </a:rPr>
              <a:t>vegan: </a:t>
            </a:r>
            <a:r>
              <a:rPr lang="ar-LB" sz="2700" b="1" dirty="0" smtClean="0">
                <a:solidFill>
                  <a:schemeClr val="tx1"/>
                </a:solidFill>
              </a:rPr>
              <a:t> </a:t>
            </a:r>
            <a:r>
              <a:rPr lang="en-US" sz="2700" b="1" dirty="0" smtClean="0">
                <a:solidFill>
                  <a:schemeClr val="tx1"/>
                </a:solidFill>
              </a:rPr>
              <a:t>26193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fr-FR" sz="2000" b="1" dirty="0" smtClean="0">
                <a:solidFill>
                  <a:schemeClr val="tx1"/>
                </a:solidFill>
              </a:rPr>
              <a:t>Nombre de malades </a:t>
            </a:r>
            <a:r>
              <a:rPr lang="en-US" sz="2000" b="1" dirty="0" smtClean="0">
                <a:solidFill>
                  <a:schemeClr val="tx1"/>
                </a:solidFill>
              </a:rPr>
              <a:t>: 892 ( no vegans )</a:t>
            </a:r>
            <a:r>
              <a:rPr lang="ar-LB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fr-FR" sz="2000" b="1" dirty="0" smtClean="0">
                <a:solidFill>
                  <a:schemeClr val="tx1"/>
                </a:solidFill>
              </a:rPr>
              <a:t>Nombre de malade </a:t>
            </a:r>
            <a:r>
              <a:rPr lang="en-US" sz="2000" b="1" dirty="0" smtClean="0">
                <a:solidFill>
                  <a:schemeClr val="tx1"/>
                </a:solidFill>
              </a:rPr>
              <a:t>: 478 ( vegans)</a:t>
            </a:r>
            <a:endParaRPr lang="en-US" sz="27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Logo of nih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59086"/>
            <a:ext cx="3657600" cy="1632114"/>
          </a:xfrm>
          <a:prstGeom prst="rect">
            <a:avLst/>
          </a:prstGeom>
          <a:noFill/>
        </p:spPr>
      </p:pic>
      <p:pic>
        <p:nvPicPr>
          <p:cNvPr id="7" name="Picture 6" descr="ÙØªÙØ¬Ø© Ø¨Ø­Ø« Ø§ÙØµÙØ± Ø¹Ù âªWHO AND BREAST CANCERâ¬â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114800"/>
            <a:ext cx="3810000" cy="1676400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1524000" y="838200"/>
            <a:ext cx="308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Cancer du </a:t>
            </a:r>
            <a:r>
              <a:rPr lang="en-US" sz="2400" b="1" dirty="0" err="1" smtClean="0"/>
              <a:t>sein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="" xmlns:a16="http://schemas.microsoft.com/office/drawing/2014/main" id="{6DA85063-E566-B849-8123-EBA7E17DDC3F}"/>
              </a:ext>
            </a:extLst>
          </p:cNvPr>
          <p:cNvSpPr/>
          <p:nvPr/>
        </p:nvSpPr>
        <p:spPr>
          <a:xfrm>
            <a:off x="2953047" y="2454579"/>
            <a:ext cx="4419600" cy="1295400"/>
          </a:xfrm>
          <a:prstGeom prst="wedgeEllipseCallout">
            <a:avLst>
              <a:gd name="adj1" fmla="val -18888"/>
              <a:gd name="adj2" fmla="val 465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١-</a:t>
            </a:r>
            <a:r>
              <a:rPr lang="ar-L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الدّهون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L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المشبّعة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Saturated fatty acid</a:t>
            </a:r>
          </a:p>
          <a:p>
            <a:pPr algn="ctr" rtl="1"/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Acide gras saturé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4419600"/>
            <a:ext cx="32004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r-FR" sz="2800" b="1" dirty="0" smtClean="0"/>
          </a:p>
          <a:p>
            <a:r>
              <a:rPr lang="fr-FR" sz="2800" b="1" dirty="0" smtClean="0"/>
              <a:t>Sont des graisses animales  Solide</a:t>
            </a:r>
          </a:p>
          <a:p>
            <a:endParaRPr lang="fr-FR" sz="2800" b="1" dirty="0"/>
          </a:p>
        </p:txBody>
      </p:sp>
      <p:pic>
        <p:nvPicPr>
          <p:cNvPr id="1026" name="Picture 2" descr="C:\Documents and Settings\Administrator\Desktop\Cholesterol 1\6645246-565067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073" y="4191000"/>
            <a:ext cx="2590974" cy="2304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A5A3788A-251D-834B-8683-FB76B1F0A61D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88" y="4017546"/>
            <a:ext cx="1644898" cy="2174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IMG_03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87052">
            <a:off x="923201" y="2518039"/>
            <a:ext cx="1331385" cy="1424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24" y="571659"/>
            <a:ext cx="2749214" cy="102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3"/>
          <p:cNvSpPr txBox="1"/>
          <p:nvPr/>
        </p:nvSpPr>
        <p:spPr>
          <a:xfrm>
            <a:off x="852255" y="1295400"/>
            <a:ext cx="804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r"/>
            <a:endParaRPr lang="fr-FR" sz="2400" dirty="0">
              <a:latin typeface="Arial (Body)"/>
            </a:endParaRPr>
          </a:p>
          <a:p>
            <a:pPr marL="0" lvl="2"/>
            <a:r>
              <a:rPr lang="fr-FR" sz="2400" dirty="0">
                <a:latin typeface="Arial (Body)"/>
              </a:rPr>
              <a:t>Graisse qui provoque un niveau </a:t>
            </a:r>
            <a:r>
              <a:rPr lang="fr-FR" sz="2400" dirty="0" smtClean="0">
                <a:latin typeface="Arial (Body)"/>
              </a:rPr>
              <a:t>élevé du cholestérol</a:t>
            </a:r>
            <a:endParaRPr lang="en-US" sz="2400" dirty="0">
              <a:latin typeface="Arial (Body)"/>
            </a:endParaRPr>
          </a:p>
          <a:p>
            <a:pPr marL="0" lvl="2"/>
            <a:endParaRPr lang="fr-FR" sz="2400" dirty="0">
              <a:latin typeface="Arial (Body)"/>
            </a:endParaRPr>
          </a:p>
          <a:p>
            <a:pPr marL="0" lvl="2"/>
            <a:endParaRPr lang="en-US" sz="240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1257011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3218685"/>
            <a:ext cx="1742593" cy="2975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DE4"/>
              </a:clrFrom>
              <a:clrTo>
                <a:srgbClr val="FFFDE4">
                  <a:alpha val="0"/>
                </a:srgbClr>
              </a:clrTo>
            </a:clrChange>
          </a:blip>
          <a:srcRect l="15101" t="14368" r="4650" b="21329"/>
          <a:stretch/>
        </p:blipFill>
        <p:spPr>
          <a:xfrm>
            <a:off x="6553200" y="1123246"/>
            <a:ext cx="1676400" cy="1507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531282"/>
            <a:ext cx="61722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4320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>
                <a:solidFill>
                  <a:srgbClr val="222222"/>
                </a:solidFill>
                <a:latin typeface="arial"/>
              </a:rPr>
              <a:t>Un taux élevé de cholestérol dans le sang entraîne des maladies cardiaques et des blocage des artères</a:t>
            </a:r>
          </a:p>
          <a:p>
            <a:pPr marL="182880" rtl="1">
              <a:spcBef>
                <a:spcPts val="600"/>
              </a:spcBef>
              <a:spcAft>
                <a:spcPts val="600"/>
              </a:spcAft>
            </a:pP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>
                <a:solidFill>
                  <a:srgbClr val="222222"/>
                </a:solidFill>
                <a:latin typeface="arial"/>
              </a:rPr>
              <a:t>Ces maladies résultent d'une accumulation de graisse sur la paroi des artères et provoquent une constriction ou un blocage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ar-LB" sz="3200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ar-LB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39" y="474583"/>
            <a:ext cx="1600200" cy="64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98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772400" cy="1115762"/>
          </a:xfrm>
        </p:spPr>
        <p:txBody>
          <a:bodyPr>
            <a:noAutofit/>
          </a:bodyPr>
          <a:lstStyle/>
          <a:p>
            <a:r>
              <a:rPr lang="fr-FR" sz="1800" dirty="0"/>
              <a:t/>
            </a:r>
            <a:br>
              <a:rPr lang="fr-FR" sz="1800" dirty="0"/>
            </a:br>
            <a:r>
              <a:rPr lang="fr-FR" sz="1800" b="1" dirty="0">
                <a:solidFill>
                  <a:schemeClr val="tx1"/>
                </a:solidFill>
              </a:rPr>
              <a:t>Sensibilité de la caséine: une protéine présente dans le lait conduisant à l’apparition de certains symptômes tels que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90600" y="1801562"/>
            <a:ext cx="6777317" cy="481617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ar-LB" dirty="0"/>
              <a:t/>
            </a:r>
            <a:br>
              <a:rPr lang="ar-LB" dirty="0"/>
            </a:br>
            <a:r>
              <a:rPr lang="ar-LB" dirty="0"/>
              <a:t/>
            </a:r>
            <a:br>
              <a:rPr lang="ar-LB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4358014"/>
            <a:ext cx="2209799" cy="150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71282"/>
            <a:ext cx="24145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4114800" y="571438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22222"/>
                </a:solidFill>
                <a:latin typeface="arial"/>
              </a:rPr>
              <a:t>Migraines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2228850" cy="169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6934200" y="5714384"/>
            <a:ext cx="2057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solidFill>
                  <a:srgbClr val="222222"/>
                </a:solidFill>
                <a:latin typeface="arial"/>
              </a:rPr>
              <a:t>Sinus</a:t>
            </a:r>
            <a:endParaRPr lang="en-US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40190"/>
            <a:ext cx="2209799" cy="141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1219200" y="3429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Acné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687" y="1940190"/>
            <a:ext cx="2433451" cy="141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ربع نص 12"/>
          <p:cNvSpPr txBox="1"/>
          <p:nvPr/>
        </p:nvSpPr>
        <p:spPr>
          <a:xfrm>
            <a:off x="3505201" y="3048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rgbClr val="222222"/>
                </a:solidFill>
                <a:latin typeface="arial"/>
              </a:rPr>
              <a:t>Manque de calcium osseux et donc de </a:t>
            </a:r>
            <a:r>
              <a:rPr lang="fr-FR" dirty="0" smtClean="0">
                <a:solidFill>
                  <a:srgbClr val="222222"/>
                </a:solidFill>
                <a:latin typeface="arial"/>
              </a:rPr>
              <a:t>fragilité</a:t>
            </a:r>
            <a:endParaRPr lang="fr-FR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6400800" y="29718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/>
            </a:r>
            <a:br>
              <a:rPr lang="fr-FR" smtClean="0"/>
            </a:br>
            <a:r>
              <a:rPr lang="fr-FR" smtClean="0">
                <a:solidFill>
                  <a:srgbClr val="222222"/>
                </a:solidFill>
                <a:latin typeface="arial"/>
              </a:rPr>
              <a:t>Ovaires polykystiques</a:t>
            </a:r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61" y="1958852"/>
            <a:ext cx="2034240" cy="124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1600200" y="6019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1219200" y="5881008"/>
            <a:ext cx="1904999" cy="33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892587" y="5948025"/>
            <a:ext cx="2307813" cy="32316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Éruption cutanée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6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ÙØªÙØ¬Ø© Ø¨Ø­Ø« Ø§ÙØµÙØ± Ø¹Ù âªcaseinate casomorphin dans le fromage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60" y="3698906"/>
            <a:ext cx="3113072" cy="232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ÙØªÙØ¬Ø© Ø¨Ø­Ø« Ø§ÙØµÙØ± Ø¹Ù âªcasomorphin cause addicted fromage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ØµÙØ±Ø© Ø°Ø§Øª ØµÙØ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60" y="1045107"/>
            <a:ext cx="3086976" cy="204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838200" y="60960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33333"/>
                </a:solidFill>
                <a:latin typeface="Roboto"/>
              </a:rPr>
              <a:t>Le fromage agit comme la morphine</a:t>
            </a:r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828800" y="20684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838200" y="1788616"/>
            <a:ext cx="4191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Une étude américaine révèle que le fromage est autant addictif que la drogue ou l'alcool. </a:t>
            </a:r>
          </a:p>
          <a:p>
            <a:endParaRPr lang="fr-FR" sz="2400" dirty="0"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Au 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moment de la digestion du fromage, la caséine libère un composé chimique appelé </a:t>
            </a:r>
            <a:r>
              <a:rPr lang="fr-FR" sz="2400" dirty="0">
                <a:solidFill>
                  <a:srgbClr val="FF3061"/>
                </a:solidFill>
                <a:latin typeface="Arial" pitchFamily="34" charset="0"/>
                <a:cs typeface="Arial" pitchFamily="34" charset="0"/>
                <a:hlinkClick r:id="rId4"/>
              </a:rPr>
              <a:t>casomorphine </a:t>
            </a:r>
            <a:r>
              <a:rPr lang="fr-FR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, qui agit directement sur le cerveau, comme la morphine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315200" cy="28194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700" b="1" dirty="0" smtClean="0"/>
              <a:t>Avant de </a:t>
            </a:r>
            <a:r>
              <a:rPr lang="fr-FR" sz="2700" b="1" dirty="0" err="1" smtClean="0"/>
              <a:t>Cloturer</a:t>
            </a:r>
            <a:r>
              <a:rPr lang="fr-FR" sz="2700" b="1" dirty="0" smtClean="0"/>
              <a:t> vous laisse le temps de </a:t>
            </a:r>
            <a:r>
              <a:rPr lang="fr-FR" sz="2700" b="1" dirty="0" err="1" smtClean="0"/>
              <a:t>réflechir</a:t>
            </a:r>
            <a:r>
              <a:rPr lang="fr-FR" sz="2700" b="1" dirty="0" smtClean="0"/>
              <a:t> et faire votre choix tout en pensant a la </a:t>
            </a:r>
            <a:r>
              <a:rPr lang="fr-FR" sz="2700" b="1" dirty="0" err="1" smtClean="0"/>
              <a:t>célébre</a:t>
            </a:r>
            <a:r>
              <a:rPr lang="fr-FR" sz="2700" b="1" dirty="0" smtClean="0"/>
              <a:t> situation d’</a:t>
            </a:r>
            <a:r>
              <a:rPr lang="fr-FR" sz="2700" b="1" dirty="0" err="1" smtClean="0"/>
              <a:t>hyppocrate</a:t>
            </a:r>
            <a:r>
              <a:rPr lang="fr-FR" sz="2700" b="1" dirty="0" smtClean="0"/>
              <a:t>  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 Que ton alimentation soit </a:t>
            </a:r>
            <a:br>
              <a:rPr lang="fr-FR" b="1" dirty="0" smtClean="0"/>
            </a:br>
            <a:r>
              <a:rPr lang="fr-FR" b="1" dirty="0" smtClean="0"/>
              <a:t>ta première médecine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3200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08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LB" dirty="0"/>
              <a:t/>
            </a:r>
            <a:br>
              <a:rPr lang="ar-LB" dirty="0"/>
            </a:b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3400" y="685800"/>
            <a:ext cx="7848600" cy="4495800"/>
          </a:xfrm>
        </p:spPr>
        <p:txBody>
          <a:bodyPr>
            <a:normAutofit fontScale="25000" lnSpcReduction="20000"/>
          </a:bodyPr>
          <a:lstStyle/>
          <a:p>
            <a:pPr marL="274320" indent="-274320">
              <a:buClr>
                <a:srgbClr val="D34817"/>
              </a:buClr>
              <a:buFont typeface="Wingdings 2"/>
              <a:buChar char=""/>
            </a:pPr>
            <a:endParaRPr lang="en-US" sz="5600" b="1" dirty="0" smtClean="0">
              <a:solidFill>
                <a:prstClr val="black"/>
              </a:solidFill>
            </a:endParaRPr>
          </a:p>
          <a:p>
            <a:pPr marL="514350" indent="-514350">
              <a:buClr>
                <a:srgbClr val="D34817"/>
              </a:buClr>
              <a:buFont typeface="Wingdings" pitchFamily="2" charset="2"/>
              <a:buChar char="v"/>
            </a:pPr>
            <a:endParaRPr lang="fr-FR" sz="5600" b="1" u="sng" dirty="0">
              <a:solidFill>
                <a:prstClr val="black"/>
              </a:solidFill>
            </a:endParaRPr>
          </a:p>
          <a:p>
            <a:pPr marL="514350" indent="-514350">
              <a:buClr>
                <a:srgbClr val="D34817"/>
              </a:buClr>
              <a:buFont typeface="Wingdings" pitchFamily="2" charset="2"/>
              <a:buChar char="v"/>
            </a:pPr>
            <a:r>
              <a:rPr lang="fr-FR" sz="6000" b="1" dirty="0" smtClean="0">
                <a:solidFill>
                  <a:prstClr val="black"/>
                </a:solidFill>
              </a:rPr>
              <a:t>Les sources </a:t>
            </a:r>
            <a:r>
              <a:rPr lang="fr-FR" sz="6000" b="1" dirty="0">
                <a:solidFill>
                  <a:prstClr val="black"/>
                </a:solidFill>
              </a:rPr>
              <a:t>végétales </a:t>
            </a:r>
            <a:r>
              <a:rPr lang="fr-FR" sz="6000" b="1" dirty="0" smtClean="0">
                <a:solidFill>
                  <a:prstClr val="black"/>
                </a:solidFill>
              </a:rPr>
              <a:t>riches en :</a:t>
            </a:r>
            <a:endParaRPr lang="fr-FR" sz="6000" b="1" dirty="0">
              <a:solidFill>
                <a:prstClr val="black"/>
              </a:solidFill>
            </a:endParaRPr>
          </a:p>
          <a:p>
            <a:pPr marL="688975" indent="-227013">
              <a:buClr>
                <a:srgbClr val="D34817"/>
              </a:buClr>
              <a:buFont typeface="Arial" pitchFamily="34" charset="0"/>
              <a:buChar char="•"/>
            </a:pPr>
            <a:r>
              <a:rPr lang="fr-FR" sz="5600" dirty="0">
                <a:solidFill>
                  <a:prstClr val="black"/>
                </a:solidFill>
              </a:rPr>
              <a:t>Protéines</a:t>
            </a:r>
          </a:p>
          <a:p>
            <a:pPr marL="688975" indent="-227013">
              <a:buClr>
                <a:srgbClr val="D34817"/>
              </a:buClr>
              <a:buFont typeface="Arial" pitchFamily="34" charset="0"/>
              <a:buChar char="•"/>
            </a:pPr>
            <a:r>
              <a:rPr lang="fr-FR" sz="5600" dirty="0" smtClean="0">
                <a:solidFill>
                  <a:prstClr val="black"/>
                </a:solidFill>
              </a:rPr>
              <a:t>Omega 3</a:t>
            </a:r>
            <a:endParaRPr lang="fr-FR" sz="5600" dirty="0">
              <a:solidFill>
                <a:prstClr val="black"/>
              </a:solidFill>
            </a:endParaRPr>
          </a:p>
          <a:p>
            <a:pPr marL="688975" indent="-227013">
              <a:buClr>
                <a:srgbClr val="D34817"/>
              </a:buClr>
              <a:buFont typeface="Arial" pitchFamily="34" charset="0"/>
              <a:buChar char="•"/>
            </a:pPr>
            <a:r>
              <a:rPr lang="fr-FR" sz="5600" dirty="0">
                <a:solidFill>
                  <a:prstClr val="black"/>
                </a:solidFill>
              </a:rPr>
              <a:t>Calcium</a:t>
            </a:r>
          </a:p>
          <a:p>
            <a:pPr marL="688975" indent="-227013">
              <a:buClr>
                <a:srgbClr val="D34817"/>
              </a:buClr>
              <a:buFont typeface="Arial" pitchFamily="34" charset="0"/>
              <a:buChar char="•"/>
            </a:pPr>
            <a:r>
              <a:rPr lang="fr-FR" sz="5600" dirty="0">
                <a:solidFill>
                  <a:prstClr val="black"/>
                </a:solidFill>
              </a:rPr>
              <a:t>Qui exclut la consommation de sources animales et de produits à base de lait </a:t>
            </a:r>
            <a:r>
              <a:rPr lang="fr-FR" sz="5600" dirty="0" smtClean="0">
                <a:solidFill>
                  <a:prstClr val="black"/>
                </a:solidFill>
              </a:rPr>
              <a:t>entier</a:t>
            </a:r>
          </a:p>
          <a:p>
            <a:pPr marL="688975" indent="-227013">
              <a:buClr>
                <a:srgbClr val="D34817"/>
              </a:buClr>
            </a:pPr>
            <a:r>
              <a:rPr lang="en-US" sz="5600" b="1" dirty="0" smtClean="0">
                <a:solidFill>
                  <a:prstClr val="black"/>
                </a:solidFill>
              </a:rPr>
              <a:t> </a:t>
            </a:r>
            <a:endParaRPr lang="fr-FR" sz="5600" b="1" dirty="0">
              <a:solidFill>
                <a:prstClr val="black"/>
              </a:solidFill>
            </a:endParaRPr>
          </a:p>
          <a:p>
            <a:pPr marL="514350" indent="-514350">
              <a:buClr>
                <a:srgbClr val="D34817"/>
              </a:buClr>
              <a:buFont typeface="Wingdings" pitchFamily="2" charset="2"/>
              <a:buChar char="v"/>
            </a:pPr>
            <a:r>
              <a:rPr lang="fr-FR" sz="6000" b="1" dirty="0" smtClean="0">
                <a:solidFill>
                  <a:prstClr val="black"/>
                </a:solidFill>
              </a:rPr>
              <a:t>Les avantages du </a:t>
            </a:r>
            <a:r>
              <a:rPr lang="fr-FR" sz="6000" b="1" dirty="0">
                <a:solidFill>
                  <a:prstClr val="black"/>
                </a:solidFill>
              </a:rPr>
              <a:t>système végétal sur le corps </a:t>
            </a:r>
            <a:r>
              <a:rPr lang="fr-FR" sz="6000" b="1" dirty="0" smtClean="0">
                <a:solidFill>
                  <a:prstClr val="black"/>
                </a:solidFill>
              </a:rPr>
              <a:t>humain:</a:t>
            </a:r>
            <a:endParaRPr lang="fr-FR" sz="6000" b="1" dirty="0">
              <a:solidFill>
                <a:prstClr val="black"/>
              </a:solidFill>
            </a:endParaRPr>
          </a:p>
          <a:p>
            <a:pPr marL="688975" indent="-225425">
              <a:buClr>
                <a:srgbClr val="D34817"/>
              </a:buClr>
              <a:buFont typeface="Arial" pitchFamily="34" charset="0"/>
              <a:buChar char="•"/>
            </a:pPr>
            <a:r>
              <a:rPr lang="fr-FR" sz="5600" dirty="0">
                <a:solidFill>
                  <a:prstClr val="black"/>
                </a:solidFill>
              </a:rPr>
              <a:t>Le système végétal aide à nettoyer le corps des toxines de </a:t>
            </a:r>
            <a:r>
              <a:rPr lang="fr-FR" sz="5600" dirty="0" smtClean="0">
                <a:solidFill>
                  <a:prstClr val="black"/>
                </a:solidFill>
              </a:rPr>
              <a:t>désintoxication</a:t>
            </a:r>
            <a:endParaRPr lang="fr-FR" sz="5600" dirty="0">
              <a:solidFill>
                <a:prstClr val="black"/>
              </a:solidFill>
            </a:endParaRPr>
          </a:p>
          <a:p>
            <a:pPr marL="688975" indent="-225425">
              <a:buClr>
                <a:srgbClr val="D34817"/>
              </a:buClr>
              <a:buFont typeface="Arial" pitchFamily="34" charset="0"/>
              <a:buChar char="•"/>
            </a:pPr>
            <a:r>
              <a:rPr lang="fr-FR" sz="5600" dirty="0" smtClean="0">
                <a:solidFill>
                  <a:prstClr val="black"/>
                </a:solidFill>
              </a:rPr>
              <a:t>Le système </a:t>
            </a:r>
            <a:r>
              <a:rPr lang="fr-FR" sz="5600" dirty="0">
                <a:solidFill>
                  <a:prstClr val="black"/>
                </a:solidFill>
              </a:rPr>
              <a:t>végétatif et ses effets positifs sur les patients atteints de diabète de type 2.</a:t>
            </a:r>
          </a:p>
          <a:p>
            <a:pPr marL="576263" indent="-112713">
              <a:buClr>
                <a:srgbClr val="D34817"/>
              </a:buClr>
              <a:buFont typeface="Arial" pitchFamily="34" charset="0"/>
              <a:buChar char="•"/>
            </a:pPr>
            <a:r>
              <a:rPr lang="fr-FR" sz="5600" dirty="0" smtClean="0">
                <a:solidFill>
                  <a:prstClr val="black"/>
                </a:solidFill>
              </a:rPr>
              <a:t>  </a:t>
            </a:r>
            <a:r>
              <a:rPr lang="fr-FR" sz="5600" dirty="0">
                <a:solidFill>
                  <a:prstClr val="black"/>
                </a:solidFill>
              </a:rPr>
              <a:t>Le système végétatif correct empêche "l'anémie", l'absorption de fer par le corps humain</a:t>
            </a:r>
            <a:endParaRPr lang="ar-LB" sz="5600" dirty="0" smtClean="0">
              <a:solidFill>
                <a:schemeClr val="tx1"/>
              </a:solidFill>
            </a:endParaRPr>
          </a:p>
          <a:p>
            <a:pPr marL="514350" indent="-514350">
              <a:buClr>
                <a:srgbClr val="D34817"/>
              </a:buClr>
            </a:pPr>
            <a:endParaRPr lang="ar-LB" sz="5600" b="1" dirty="0" smtClean="0">
              <a:solidFill>
                <a:prstClr val="black"/>
              </a:solidFill>
            </a:endParaRPr>
          </a:p>
          <a:p>
            <a:pPr marL="514350" indent="-514350">
              <a:buClr>
                <a:srgbClr val="D34817"/>
              </a:buClr>
              <a:buFont typeface="Wingdings" pitchFamily="2" charset="2"/>
              <a:buChar char="v"/>
            </a:pPr>
            <a:r>
              <a:rPr lang="fr-FR" sz="6000" b="1" dirty="0" smtClean="0">
                <a:solidFill>
                  <a:prstClr val="black"/>
                </a:solidFill>
              </a:rPr>
              <a:t>Les inconvénients et les effets nocifs du système animal sur </a:t>
            </a:r>
            <a:r>
              <a:rPr lang="fr-FR" sz="6000" b="1" dirty="0">
                <a:solidFill>
                  <a:prstClr val="black"/>
                </a:solidFill>
              </a:rPr>
              <a:t>le corps </a:t>
            </a:r>
            <a:r>
              <a:rPr lang="fr-FR" sz="6000" b="1" dirty="0" smtClean="0">
                <a:solidFill>
                  <a:prstClr val="black"/>
                </a:solidFill>
              </a:rPr>
              <a:t>humain</a:t>
            </a:r>
            <a:r>
              <a:rPr lang="fr-FR" sz="5600" b="1" dirty="0" smtClean="0">
                <a:solidFill>
                  <a:prstClr val="black"/>
                </a:solidFill>
              </a:rPr>
              <a:t>:</a:t>
            </a:r>
            <a:endParaRPr lang="fr-FR" sz="5600" b="1" dirty="0">
              <a:solidFill>
                <a:prstClr val="black"/>
              </a:solidFill>
            </a:endParaRPr>
          </a:p>
          <a:p>
            <a:pPr marL="688975" indent="-225425">
              <a:buClr>
                <a:srgbClr val="D34817"/>
              </a:buClr>
              <a:buFont typeface="Arial" pitchFamily="34" charset="0"/>
              <a:buChar char="•"/>
            </a:pPr>
            <a:r>
              <a:rPr lang="fr-FR" sz="5600" dirty="0">
                <a:solidFill>
                  <a:prstClr val="black"/>
                </a:solidFill>
              </a:rPr>
              <a:t>Des études </a:t>
            </a:r>
            <a:r>
              <a:rPr lang="fr-FR" sz="5600" dirty="0" smtClean="0">
                <a:solidFill>
                  <a:prstClr val="black"/>
                </a:solidFill>
              </a:rPr>
              <a:t>scientifiques </a:t>
            </a:r>
            <a:r>
              <a:rPr lang="fr-FR" sz="5600" dirty="0">
                <a:solidFill>
                  <a:prstClr val="black"/>
                </a:solidFill>
              </a:rPr>
              <a:t>confirment le </a:t>
            </a:r>
            <a:r>
              <a:rPr lang="fr-FR" sz="5600" dirty="0" smtClean="0">
                <a:solidFill>
                  <a:prstClr val="black"/>
                </a:solidFill>
              </a:rPr>
              <a:t>lien étroit </a:t>
            </a:r>
            <a:r>
              <a:rPr lang="fr-FR" sz="5600" dirty="0">
                <a:solidFill>
                  <a:prstClr val="black"/>
                </a:solidFill>
              </a:rPr>
              <a:t>entre cancer et ingestion de sources animales et de composants du lait</a:t>
            </a:r>
          </a:p>
          <a:p>
            <a:pPr marL="1089025" indent="-287338">
              <a:buClr>
                <a:srgbClr val="D34817"/>
              </a:buClr>
              <a:buFont typeface="+mj-lt"/>
              <a:buAutoNum type="alphaLcPeriod"/>
              <a:tabLst>
                <a:tab pos="976313" algn="l"/>
              </a:tabLst>
            </a:pPr>
            <a:r>
              <a:rPr lang="fr-FR" sz="5600" dirty="0" smtClean="0">
                <a:solidFill>
                  <a:prstClr val="black"/>
                </a:solidFill>
              </a:rPr>
              <a:t>Cancer </a:t>
            </a:r>
            <a:r>
              <a:rPr lang="fr-FR" sz="5600" dirty="0">
                <a:solidFill>
                  <a:prstClr val="black"/>
                </a:solidFill>
              </a:rPr>
              <a:t>du </a:t>
            </a:r>
            <a:r>
              <a:rPr lang="fr-FR" sz="5600" dirty="0" smtClean="0">
                <a:solidFill>
                  <a:prstClr val="black"/>
                </a:solidFill>
              </a:rPr>
              <a:t>côlon </a:t>
            </a:r>
            <a:endParaRPr lang="fr-FR" sz="5600" dirty="0">
              <a:solidFill>
                <a:prstClr val="black"/>
              </a:solidFill>
            </a:endParaRPr>
          </a:p>
          <a:p>
            <a:pPr marL="1089025" indent="-287338">
              <a:buClr>
                <a:srgbClr val="D34817"/>
              </a:buClr>
              <a:buFont typeface="+mj-lt"/>
              <a:buAutoNum type="alphaLcPeriod"/>
              <a:tabLst>
                <a:tab pos="976313" algn="l"/>
              </a:tabLst>
            </a:pPr>
            <a:r>
              <a:rPr lang="fr-FR" sz="5600" dirty="0">
                <a:solidFill>
                  <a:prstClr val="black"/>
                </a:solidFill>
              </a:rPr>
              <a:t>Cancer du sein</a:t>
            </a:r>
          </a:p>
          <a:p>
            <a:pPr marL="1089025" indent="-287338">
              <a:buClr>
                <a:srgbClr val="D34817"/>
              </a:buClr>
              <a:buFont typeface="+mj-lt"/>
              <a:buAutoNum type="alphaLcPeriod"/>
              <a:tabLst>
                <a:tab pos="976313" algn="l"/>
              </a:tabLst>
            </a:pPr>
            <a:r>
              <a:rPr lang="fr-FR" sz="5600" dirty="0">
                <a:solidFill>
                  <a:prstClr val="black"/>
                </a:solidFill>
              </a:rPr>
              <a:t>Cancer de la prostate</a:t>
            </a:r>
          </a:p>
          <a:p>
            <a:pPr>
              <a:buClr>
                <a:srgbClr val="D34817"/>
              </a:buClr>
            </a:pPr>
            <a:endParaRPr lang="fr-FR" sz="6000" b="1" dirty="0">
              <a:solidFill>
                <a:prstClr val="black"/>
              </a:solidFill>
            </a:endParaRPr>
          </a:p>
          <a:p>
            <a:pPr marL="514350" indent="-514350">
              <a:buClr>
                <a:srgbClr val="D34817"/>
              </a:buClr>
              <a:buFont typeface="Wingdings" pitchFamily="2" charset="2"/>
              <a:buChar char="v"/>
            </a:pPr>
            <a:r>
              <a:rPr lang="fr-FR" sz="6000" b="1" dirty="0">
                <a:solidFill>
                  <a:prstClr val="black"/>
                </a:solidFill>
              </a:rPr>
              <a:t>La viande rouge et sa relation directe avec les maladies cardiaques et le blocage des </a:t>
            </a:r>
            <a:r>
              <a:rPr lang="fr-FR" sz="6000" b="1" dirty="0" smtClean="0">
                <a:solidFill>
                  <a:prstClr val="black"/>
                </a:solidFill>
              </a:rPr>
              <a:t>artères</a:t>
            </a:r>
          </a:p>
          <a:p>
            <a:pPr marL="514350" indent="-514350">
              <a:buClr>
                <a:srgbClr val="D34817"/>
              </a:buClr>
            </a:pPr>
            <a:endParaRPr lang="fr-FR" sz="6000" b="1" dirty="0">
              <a:solidFill>
                <a:prstClr val="black"/>
              </a:solidFill>
            </a:endParaRPr>
          </a:p>
          <a:p>
            <a:pPr marL="514350" indent="-514350">
              <a:buClr>
                <a:srgbClr val="D34817"/>
              </a:buClr>
              <a:buFont typeface="Wingdings" pitchFamily="2" charset="2"/>
              <a:buChar char="v"/>
            </a:pPr>
            <a:r>
              <a:rPr lang="fr-FR" sz="6000" b="1" dirty="0" smtClean="0">
                <a:solidFill>
                  <a:prstClr val="black"/>
                </a:solidFill>
              </a:rPr>
              <a:t>Acide et ses effets toxiques sur </a:t>
            </a:r>
            <a:r>
              <a:rPr lang="fr-FR" sz="6000" b="1" dirty="0">
                <a:solidFill>
                  <a:prstClr val="black"/>
                </a:solidFill>
              </a:rPr>
              <a:t>le corps humain</a:t>
            </a:r>
            <a:endParaRPr lang="ar-LB" sz="6000" b="1" dirty="0" smtClean="0">
              <a:solidFill>
                <a:prstClr val="black"/>
              </a:solidFill>
            </a:endParaRPr>
          </a:p>
          <a:p>
            <a:pPr marL="1428750" lvl="2" indent="-514350" algn="r" rtl="1">
              <a:buClr>
                <a:srgbClr val="D34817"/>
              </a:buClr>
              <a:buFont typeface="+mj-lt"/>
              <a:buAutoNum type="alphaLcPeriod"/>
            </a:pPr>
            <a:endParaRPr lang="ar-LB" sz="1800" dirty="0" smtClean="0">
              <a:solidFill>
                <a:prstClr val="black"/>
              </a:solidFill>
            </a:endParaRPr>
          </a:p>
          <a:p>
            <a:pPr marL="514350" indent="-514350" algn="r" rtl="1">
              <a:buClr>
                <a:srgbClr val="D34817"/>
              </a:buClr>
            </a:pPr>
            <a:endParaRPr lang="ar-LB" sz="2200" dirty="0" smtClean="0">
              <a:solidFill>
                <a:prstClr val="black"/>
              </a:solidFill>
            </a:endParaRPr>
          </a:p>
          <a:p>
            <a:pPr marL="514350" indent="-514350" algn="r" rtl="1">
              <a:buClr>
                <a:srgbClr val="D34817"/>
              </a:buClr>
            </a:pPr>
            <a:endParaRPr lang="ar-LB" sz="2200" dirty="0" smtClean="0">
              <a:solidFill>
                <a:prstClr val="black"/>
              </a:solidFill>
            </a:endParaRPr>
          </a:p>
          <a:p>
            <a:pPr marL="514350" indent="-514350" algn="r" rtl="1">
              <a:buClr>
                <a:srgbClr val="D34817"/>
              </a:buClr>
              <a:buFont typeface="+mj-lt"/>
              <a:buAutoNum type="romanUcPeriod"/>
            </a:pPr>
            <a:endParaRPr lang="ar-LB" sz="2200" b="1" dirty="0" smtClean="0">
              <a:solidFill>
                <a:prstClr val="black"/>
              </a:solidFill>
            </a:endParaRPr>
          </a:p>
          <a:p>
            <a:pPr marL="514350" indent="-514350" algn="r" rtl="1">
              <a:buClr>
                <a:srgbClr val="D34817"/>
              </a:buClr>
              <a:buFont typeface="+mj-lt"/>
              <a:buAutoNum type="romanUcPeriod"/>
            </a:pPr>
            <a:endParaRPr lang="ar-LB" sz="2200" b="1" dirty="0">
              <a:solidFill>
                <a:prstClr val="black"/>
              </a:solidFill>
            </a:endParaRPr>
          </a:p>
          <a:p>
            <a:pPr marL="274320" indent="-274320" algn="r" rtl="1">
              <a:buClr>
                <a:srgbClr val="D34817"/>
              </a:buClr>
              <a:buFont typeface="Wingdings 2"/>
              <a:buChar char=""/>
            </a:pPr>
            <a:endParaRPr lang="en-US" sz="2200" b="1" dirty="0" smtClean="0">
              <a:solidFill>
                <a:prstClr val="black"/>
              </a:solidFill>
            </a:endParaRPr>
          </a:p>
          <a:p>
            <a:pPr lvl="0" algn="r" rtl="1">
              <a:buClr>
                <a:srgbClr val="D34817"/>
              </a:buClr>
            </a:pPr>
            <a:endParaRPr lang="en-US" sz="2200" b="1" dirty="0" smtClean="0">
              <a:solidFill>
                <a:prstClr val="black"/>
              </a:solidFill>
            </a:endParaRPr>
          </a:p>
          <a:p>
            <a:pPr marL="274320" lvl="0" indent="-274320" algn="r" rtl="1">
              <a:buClr>
                <a:srgbClr val="D34817"/>
              </a:buClr>
              <a:buFont typeface="Wingdings 2"/>
              <a:buChar char=""/>
            </a:pPr>
            <a:endParaRPr lang="en-US" sz="2200" b="1" dirty="0" smtClean="0">
              <a:solidFill>
                <a:prstClr val="black"/>
              </a:solidFill>
            </a:endParaRPr>
          </a:p>
          <a:p>
            <a:pPr marL="274320" lvl="0" indent="-274320" algn="r" rtl="1">
              <a:buClr>
                <a:srgbClr val="D34817"/>
              </a:buClr>
              <a:buFont typeface="Wingdings 2"/>
              <a:buChar char=""/>
            </a:pPr>
            <a:endParaRPr lang="en-US" sz="22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143000" y="457200"/>
            <a:ext cx="4161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Les modules a  </a:t>
            </a:r>
            <a:r>
              <a:rPr lang="en-US" sz="2800" b="1" u="sng" dirty="0" err="1" smtClean="0"/>
              <a:t>traiter</a:t>
            </a:r>
            <a:r>
              <a:rPr lang="en-US" sz="2800" b="1" u="sng" dirty="0" smtClean="0"/>
              <a:t> 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8308768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1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47" y="1243672"/>
            <a:ext cx="2581875" cy="5454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OSHIBA1\Desktop\downlo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01" y="379528"/>
            <a:ext cx="2225000" cy="1447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OSHIBA1\Desktop\download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96" y="1918547"/>
            <a:ext cx="2100223" cy="13580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OSHIBA1\Desktop\images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71" y="3158728"/>
            <a:ext cx="2300059" cy="17597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OSHIBA1\Desktop\images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18472"/>
            <a:ext cx="2412123" cy="17799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58000" y="914400"/>
            <a:ext cx="199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000" b="1" dirty="0" smtClean="0"/>
              <a:t> </a:t>
            </a:r>
            <a:r>
              <a:rPr lang="fr-FR" sz="2000" b="1" dirty="0" smtClean="0"/>
              <a:t>Demi-tasse </a:t>
            </a:r>
            <a:r>
              <a:rPr lang="fr-FR" sz="2000" b="1" dirty="0" err="1" smtClean="0"/>
              <a:t>edamame</a:t>
            </a:r>
            <a:r>
              <a:rPr lang="fr-FR" sz="2000" b="1" dirty="0" smtClean="0"/>
              <a:t> </a:t>
            </a:r>
            <a:endParaRPr lang="fr-FR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86600" y="2286000"/>
            <a:ext cx="1635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000" b="1" dirty="0" smtClean="0"/>
              <a:t> </a:t>
            </a:r>
            <a:r>
              <a:rPr lang="fr-FR" sz="2000" b="1" dirty="0" smtClean="0"/>
              <a:t>Demi-tasse de lentilles</a:t>
            </a:r>
            <a:endParaRPr lang="fr-FR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62800" y="3810000"/>
            <a:ext cx="1659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Demi-tasse de pois chiches </a:t>
            </a:r>
            <a:endParaRPr lang="fr-FR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39000" y="5410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000" b="1" dirty="0" smtClean="0"/>
              <a:t> </a:t>
            </a:r>
            <a:r>
              <a:rPr lang="en-US" sz="2000" b="1" dirty="0" smtClean="0"/>
              <a:t>10  </a:t>
            </a:r>
            <a:r>
              <a:rPr lang="fr-FR" sz="2000" b="1" dirty="0" smtClean="0"/>
              <a:t>pistaches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152401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/>
          </a:p>
          <a:p>
            <a:r>
              <a:rPr lang="fr-FR" sz="1600" b="1" dirty="0" smtClean="0"/>
              <a:t> 30 g </a:t>
            </a:r>
            <a:r>
              <a:rPr lang="fr-FR" sz="1600" b="1" dirty="0"/>
              <a:t>de viande rouge </a:t>
            </a:r>
            <a:r>
              <a:rPr lang="fr-FR" sz="1600" b="1" dirty="0" smtClean="0"/>
              <a:t>=</a:t>
            </a:r>
          </a:p>
          <a:p>
            <a:r>
              <a:rPr lang="fr-FR" sz="1600" b="1" dirty="0" smtClean="0"/>
              <a:t> </a:t>
            </a:r>
            <a:r>
              <a:rPr lang="fr-FR" sz="1600" b="1" dirty="0"/>
              <a:t>7 </a:t>
            </a:r>
            <a:r>
              <a:rPr lang="fr-FR" sz="1600" b="1" dirty="0" smtClean="0"/>
              <a:t>g de protéines</a:t>
            </a:r>
            <a:endParaRPr lang="en-US" sz="1600" b="1" dirty="0"/>
          </a:p>
        </p:txBody>
      </p:sp>
      <p:sp>
        <p:nvSpPr>
          <p:cNvPr id="28" name="Multiply 27"/>
          <p:cNvSpPr/>
          <p:nvPr/>
        </p:nvSpPr>
        <p:spPr>
          <a:xfrm>
            <a:off x="567987" y="2257454"/>
            <a:ext cx="2225534" cy="283096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Equal 28"/>
          <p:cNvSpPr/>
          <p:nvPr/>
        </p:nvSpPr>
        <p:spPr>
          <a:xfrm>
            <a:off x="3439755" y="1066701"/>
            <a:ext cx="1066800" cy="3539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Equal 29"/>
          <p:cNvSpPr/>
          <p:nvPr/>
        </p:nvSpPr>
        <p:spPr>
          <a:xfrm>
            <a:off x="3439755" y="2434785"/>
            <a:ext cx="1066800" cy="3539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Equal 30"/>
          <p:cNvSpPr/>
          <p:nvPr/>
        </p:nvSpPr>
        <p:spPr>
          <a:xfrm>
            <a:off x="3432396" y="3884712"/>
            <a:ext cx="1066800" cy="3539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Equal 31"/>
          <p:cNvSpPr/>
          <p:nvPr/>
        </p:nvSpPr>
        <p:spPr>
          <a:xfrm>
            <a:off x="3362434" y="5742801"/>
            <a:ext cx="1066800" cy="3539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TOSHIBA1\Desktop\images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473" y="3741366"/>
            <a:ext cx="1935327" cy="14745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C:\Users\TOSHIBA1\Desktop\hemp-hempseeds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747" y="2311129"/>
            <a:ext cx="2013409" cy="14345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TOSHIBA1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15901"/>
            <a:ext cx="1562101" cy="11901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ÙØªÙØ¬Ø© Ø¨Ø­Ø« Ø§ÙØµÙØ± Ø¹Ù âªchia seeds in arabicâ¬â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763176"/>
            <a:ext cx="2021006" cy="1515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010400" y="10668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1600" b="1" dirty="0" smtClean="0"/>
              <a:t> </a:t>
            </a:r>
            <a:r>
              <a:rPr lang="en-US" sz="1600" b="1" dirty="0" smtClean="0"/>
              <a:t>3 </a:t>
            </a:r>
            <a:r>
              <a:rPr lang="fr-FR" sz="1600" b="1" dirty="0" smtClean="0"/>
              <a:t>cuillères</a:t>
            </a:r>
            <a:r>
              <a:rPr lang="en-US" sz="1600" b="1" dirty="0" smtClean="0"/>
              <a:t> a </a:t>
            </a:r>
            <a:r>
              <a:rPr lang="fr-FR" sz="1600" b="1" dirty="0" smtClean="0"/>
              <a:t>soupe</a:t>
            </a:r>
            <a:r>
              <a:rPr lang="en-US" sz="1600" b="1" dirty="0" smtClean="0"/>
              <a:t> de grains de chia </a:t>
            </a:r>
            <a:r>
              <a:rPr lang="ar-LB" sz="1600" b="1" dirty="0" smtClean="0"/>
              <a:t> 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47156" y="2311129"/>
            <a:ext cx="17634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2 cuillères a soupe de graines de cannabis</a:t>
            </a:r>
          </a:p>
          <a:p>
            <a:pPr algn="ctr"/>
            <a:r>
              <a:rPr lang="fr-FR" sz="1600" b="1" dirty="0" smtClean="0"/>
              <a:t>( </a:t>
            </a:r>
            <a:r>
              <a:rPr lang="en-US" sz="1600" b="1" dirty="0" smtClean="0"/>
              <a:t>hemp seeds</a:t>
            </a:r>
            <a:r>
              <a:rPr lang="fr-FR" sz="2000" b="1" dirty="0" smtClean="0"/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47156" y="5334000"/>
            <a:ext cx="177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Une tasse</a:t>
            </a:r>
          </a:p>
          <a:p>
            <a:pPr algn="ctr"/>
            <a:r>
              <a:rPr lang="en-US" sz="1600" b="1" dirty="0" smtClean="0"/>
              <a:t> de quinoa</a:t>
            </a:r>
            <a:r>
              <a:rPr lang="ar-LB" sz="1600" b="1" dirty="0" smtClean="0"/>
              <a:t> </a:t>
            </a:r>
            <a:endParaRPr lang="en-US" sz="1600" b="1" dirty="0"/>
          </a:p>
        </p:txBody>
      </p:sp>
      <p:sp>
        <p:nvSpPr>
          <p:cNvPr id="20" name="Rectangle 19"/>
          <p:cNvSpPr/>
          <p:nvPr/>
        </p:nvSpPr>
        <p:spPr>
          <a:xfrm>
            <a:off x="609600" y="38100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/>
          </a:p>
          <a:p>
            <a:r>
              <a:rPr lang="fr-FR" b="1" dirty="0"/>
              <a:t>30 g de </a:t>
            </a:r>
            <a:r>
              <a:rPr lang="fr-FR" b="1" dirty="0" smtClean="0"/>
              <a:t>poulet </a:t>
            </a:r>
            <a:r>
              <a:rPr lang="fr-FR" b="1" dirty="0"/>
              <a:t>= </a:t>
            </a:r>
            <a:r>
              <a:rPr lang="fr-FR" b="1" dirty="0" smtClean="0"/>
              <a:t>7 </a:t>
            </a:r>
            <a:r>
              <a:rPr lang="fr-FR" b="1" dirty="0"/>
              <a:t>g de protéines</a:t>
            </a:r>
            <a:endParaRPr lang="en-US" dirty="0"/>
          </a:p>
        </p:txBody>
      </p:sp>
      <p:sp>
        <p:nvSpPr>
          <p:cNvPr id="25" name="Equal 24"/>
          <p:cNvSpPr/>
          <p:nvPr/>
        </p:nvSpPr>
        <p:spPr>
          <a:xfrm>
            <a:off x="3766947" y="1306741"/>
            <a:ext cx="1066800" cy="3539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Equal 25"/>
          <p:cNvSpPr/>
          <p:nvPr/>
        </p:nvSpPr>
        <p:spPr>
          <a:xfrm>
            <a:off x="3795545" y="2841123"/>
            <a:ext cx="1066800" cy="3539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>
            <a:off x="3771900" y="4254741"/>
            <a:ext cx="1066800" cy="3539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>
            <a:off x="3771900" y="5722218"/>
            <a:ext cx="1066800" cy="3539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26" y="1415203"/>
            <a:ext cx="2465373" cy="466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ضرب 1"/>
          <p:cNvSpPr/>
          <p:nvPr/>
        </p:nvSpPr>
        <p:spPr>
          <a:xfrm>
            <a:off x="1295400" y="2514600"/>
            <a:ext cx="1524000" cy="2286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7010401" y="396240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12</a:t>
            </a:r>
          </a:p>
          <a:p>
            <a:pPr algn="ctr"/>
            <a:r>
              <a:rPr lang="fr-FR" sz="1600" b="1" dirty="0" smtClean="0"/>
              <a:t>amandes</a:t>
            </a:r>
            <a:endParaRPr lang="fr-FR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20" grpId="0"/>
      <p:bldP spid="25" grpId="0" animBg="1"/>
      <p:bldP spid="26" grpId="0" animBg="1"/>
      <p:bldP spid="27" grpId="0" animBg="1"/>
      <p:bldP spid="28" grpId="1" animBg="1"/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ØµÙØ±Ø© Ø°Ø§Øª ØµÙØ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089" y="1212557"/>
            <a:ext cx="3429001" cy="533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5800" y="365936"/>
            <a:ext cx="3711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  <a:p>
            <a:r>
              <a:rPr lang="fr-FR" b="1" dirty="0"/>
              <a:t>30 g de poisson contiennent 1,5402 mg d'oméga 3</a:t>
            </a:r>
            <a:endParaRPr lang="en-US" b="1" dirty="0"/>
          </a:p>
        </p:txBody>
      </p:sp>
      <p:pic>
        <p:nvPicPr>
          <p:cNvPr id="1030" name="Picture 6" descr="https://vid.alarabiya.net/images/2017/09/16/e0fd62ac-d0fa-4a63-a69b-983744b7c75f/e0fd62ac-d0fa-4a63-a69b-983744b7c7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914399"/>
            <a:ext cx="1752599" cy="1314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vid.alarabiya.net/images/2017/09/16/fc049a5f-a499-4230-8e10-77ea25ac8e7c/fc049a5f-a499-4230-8e10-77ea25ac8e7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1" y="2286000"/>
            <a:ext cx="17526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315200" y="1096333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000" dirty="0"/>
          </a:p>
          <a:p>
            <a:pPr algn="r"/>
            <a:r>
              <a:rPr lang="en-US" sz="2000" dirty="0" smtClean="0"/>
              <a:t>  </a:t>
            </a:r>
            <a:r>
              <a:rPr lang="ar-LB" sz="2000" dirty="0" smtClean="0"/>
              <a:t> </a:t>
            </a:r>
            <a:endParaRPr lang="en-US" sz="20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7299277" y="5029200"/>
            <a:ext cx="1311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2 cuillères a soupe de graines de karité</a:t>
            </a:r>
          </a:p>
          <a:p>
            <a:pPr algn="ctr"/>
            <a:r>
              <a:rPr lang="fr-FR" sz="1600" b="1" dirty="0" smtClean="0"/>
              <a:t> ( chia) </a:t>
            </a:r>
            <a:endParaRPr lang="fr-FR" sz="1600" b="1" dirty="0"/>
          </a:p>
        </p:txBody>
      </p:sp>
      <p:sp>
        <p:nvSpPr>
          <p:cNvPr id="3" name="AutoShape 2" descr="ÙØªÙØ¬Ø© Ø¨Ø­Ø« Ø§ÙØµÙØ± Ø¹Ù ÙÙØ¹ÙØªÙÙ ÙÙ Ø¨Ø°ÙØ± Ø§ÙØ´ÙØ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57800"/>
            <a:ext cx="175260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7391400" y="2509835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7   noix</a:t>
            </a:r>
            <a:endParaRPr lang="fr-FR" sz="16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7239000" y="387900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Une tasse de soja</a:t>
            </a:r>
            <a:endParaRPr lang="fr-FR" sz="16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206" y="3678879"/>
            <a:ext cx="1790993" cy="1502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Multiply 22"/>
          <p:cNvSpPr/>
          <p:nvPr/>
        </p:nvSpPr>
        <p:spPr>
          <a:xfrm>
            <a:off x="1143000" y="2282999"/>
            <a:ext cx="2225534" cy="283096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Equal 23"/>
          <p:cNvSpPr/>
          <p:nvPr/>
        </p:nvSpPr>
        <p:spPr>
          <a:xfrm>
            <a:off x="4376788" y="1273304"/>
            <a:ext cx="1066800" cy="3539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Equal 24"/>
          <p:cNvSpPr/>
          <p:nvPr/>
        </p:nvSpPr>
        <p:spPr>
          <a:xfrm>
            <a:off x="4376788" y="2852254"/>
            <a:ext cx="1066800" cy="3539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Equal 25"/>
          <p:cNvSpPr/>
          <p:nvPr/>
        </p:nvSpPr>
        <p:spPr>
          <a:xfrm>
            <a:off x="4397130" y="4416449"/>
            <a:ext cx="1066800" cy="3539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>
            <a:off x="4397130" y="5851937"/>
            <a:ext cx="1066800" cy="3539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5200" y="914400"/>
            <a:ext cx="12731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/>
              <a:t>Une cuillère a soupe de graines de lin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  <p:bldP spid="23" grpId="0" animBg="1"/>
      <p:bldP spid="24" grpId="0" animBg="1"/>
      <p:bldP spid="25" grpId="0" animBg="1"/>
      <p:bldP spid="26" grpId="0" animBg="1"/>
      <p:bldP spid="2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82562"/>
          </a:xfrm>
        </p:spPr>
        <p:txBody>
          <a:bodyPr>
            <a:normAutofit fontScale="90000"/>
          </a:bodyPr>
          <a:lstStyle/>
          <a:p>
            <a:r>
              <a:rPr lang="ar-LB" dirty="0" smtClean="0"/>
              <a:t/>
            </a:r>
            <a:br>
              <a:rPr lang="ar-LB" dirty="0" smtClean="0"/>
            </a:br>
            <a:endParaRPr lang="en-US" dirty="0"/>
          </a:p>
        </p:txBody>
      </p:sp>
      <p:pic>
        <p:nvPicPr>
          <p:cNvPr id="4" name="Picture 3" descr="C:\Users\pc1\Desktop\تنزيل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05463"/>
            <a:ext cx="2438400" cy="49191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1672" y="18633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/>
          </a:p>
          <a:p>
            <a:pPr algn="ctr"/>
            <a:r>
              <a:rPr lang="fr-FR" b="1" dirty="0"/>
              <a:t>Un verre de lait de vache = </a:t>
            </a:r>
            <a:r>
              <a:rPr lang="fr-FR" b="1" dirty="0" smtClean="0"/>
              <a:t>300 </a:t>
            </a:r>
            <a:r>
              <a:rPr lang="fr-FR" b="1" dirty="0"/>
              <a:t>milligrammes de calcium</a:t>
            </a:r>
            <a:endParaRPr lang="en-US" dirty="0"/>
          </a:p>
        </p:txBody>
      </p:sp>
      <p:pic>
        <p:nvPicPr>
          <p:cNvPr id="38914" name="Picture 2" descr="ØµÙØ±Ø© Ø°Ø§Øª ØµÙØ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889968"/>
            <a:ext cx="1752600" cy="990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200900" y="889968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 </a:t>
            </a:r>
            <a:r>
              <a:rPr lang="fr-FR" b="1" dirty="0" smtClean="0"/>
              <a:t>cuillères</a:t>
            </a:r>
            <a:r>
              <a:rPr lang="en-US" b="1" dirty="0" smtClean="0"/>
              <a:t> a </a:t>
            </a:r>
            <a:r>
              <a:rPr lang="fr-FR" b="1" dirty="0" smtClean="0"/>
              <a:t>soupe</a:t>
            </a:r>
            <a:r>
              <a:rPr lang="en-US" b="1" dirty="0" smtClean="0"/>
              <a:t> de </a:t>
            </a:r>
            <a:r>
              <a:rPr lang="fr-FR" b="1" dirty="0" smtClean="0"/>
              <a:t>sésame </a:t>
            </a:r>
            <a:r>
              <a:rPr lang="ar-LB" b="1" dirty="0" smtClean="0"/>
              <a:t> </a:t>
            </a:r>
            <a:endParaRPr lang="en-US" b="1" dirty="0"/>
          </a:p>
        </p:txBody>
      </p:sp>
      <p:pic>
        <p:nvPicPr>
          <p:cNvPr id="12" name="Picture 11" descr="C:\Users\pc1\Desktop\kashmiri-dry-figs-500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479" y="4343400"/>
            <a:ext cx="1752600" cy="1143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123656" y="4453235"/>
            <a:ext cx="144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Une tasse d’</a:t>
            </a:r>
            <a:r>
              <a:rPr lang="fr-FR" b="1" dirty="0" err="1" smtClean="0"/>
              <a:t>etain</a:t>
            </a:r>
            <a:r>
              <a:rPr lang="fr-FR" b="1" dirty="0" smtClean="0"/>
              <a:t> séché</a:t>
            </a:r>
            <a:endParaRPr lang="fr-FR" b="1" dirty="0"/>
          </a:p>
        </p:txBody>
      </p:sp>
      <p:pic>
        <p:nvPicPr>
          <p:cNvPr id="14" name="Picture 2" descr="C:\Users\pc1\Desktop\636481590132858228_205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276600"/>
            <a:ext cx="1752600" cy="990600"/>
          </a:xfrm>
          <a:prstGeom prst="rect">
            <a:avLst/>
          </a:prstGeom>
          <a:noFill/>
        </p:spPr>
      </p:pic>
      <p:pic>
        <p:nvPicPr>
          <p:cNvPr id="38916" name="Picture 4" descr="ÙØªÙØ¬Ø© Ø¨Ø­Ø« Ø§ÙØµÙØ± Ø¹Ù Ø¨Ø°ÙØ± Ø§ÙØ´ÙØ§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2310" y="2145083"/>
            <a:ext cx="1752600" cy="990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123656" y="2036178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3 cuillères a soupe de graines  de chia </a:t>
            </a:r>
            <a:endParaRPr lang="fr-FR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23656" y="339058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Une tasse de chou</a:t>
            </a:r>
            <a:endParaRPr lang="fr-FR" b="1" dirty="0"/>
          </a:p>
        </p:txBody>
      </p:sp>
      <p:sp>
        <p:nvSpPr>
          <p:cNvPr id="5" name="ضرب 4"/>
          <p:cNvSpPr/>
          <p:nvPr/>
        </p:nvSpPr>
        <p:spPr>
          <a:xfrm>
            <a:off x="1305572" y="2971800"/>
            <a:ext cx="1295400" cy="2057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يساوي 7"/>
          <p:cNvSpPr/>
          <p:nvPr/>
        </p:nvSpPr>
        <p:spPr>
          <a:xfrm>
            <a:off x="3505200" y="1032302"/>
            <a:ext cx="1371600" cy="72029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يساوي 9"/>
          <p:cNvSpPr/>
          <p:nvPr/>
        </p:nvSpPr>
        <p:spPr>
          <a:xfrm>
            <a:off x="3505200" y="2133601"/>
            <a:ext cx="1371600" cy="76199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يساوي 10"/>
          <p:cNvSpPr/>
          <p:nvPr/>
        </p:nvSpPr>
        <p:spPr>
          <a:xfrm>
            <a:off x="3505200" y="3236507"/>
            <a:ext cx="1371600" cy="95449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يساوي 14"/>
          <p:cNvSpPr/>
          <p:nvPr/>
        </p:nvSpPr>
        <p:spPr>
          <a:xfrm>
            <a:off x="3505200" y="4424065"/>
            <a:ext cx="13716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1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6" grpId="0"/>
      <p:bldP spid="17" grpId="0"/>
      <p:bldP spid="5" grpId="0" animBg="1"/>
      <p:bldP spid="8" grpId="0" animBg="1"/>
      <p:bldP spid="10" grpId="0" animBg="1"/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467600" cy="2362200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0"/>
              </a:spcBef>
            </a:pPr>
            <a:r>
              <a:rPr lang="en-US" sz="18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8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ar-LB" sz="1800" b="1" dirty="0" smtClean="0">
                <a:solidFill>
                  <a:prstClr val="black"/>
                </a:solidFill>
                <a:ea typeface="+mn-ea"/>
              </a:rPr>
              <a:t> </a:t>
            </a:r>
            <a:r>
              <a:rPr lang="ar-LB" sz="1800" b="1" dirty="0">
                <a:solidFill>
                  <a:prstClr val="black"/>
                </a:solidFill>
                <a:ea typeface="+mn-ea"/>
              </a:rPr>
              <a:t/>
            </a:r>
            <a:br>
              <a:rPr lang="ar-LB" sz="1800" b="1" dirty="0">
                <a:solidFill>
                  <a:prstClr val="black"/>
                </a:solidFill>
                <a:ea typeface="+mn-ea"/>
              </a:rPr>
            </a:br>
            <a:endParaRPr lang="en-US" dirty="0"/>
          </a:p>
        </p:txBody>
      </p:sp>
      <p:pic>
        <p:nvPicPr>
          <p:cNvPr id="1028" name="Picture 4" descr="C:\Users\TOSHIBA1\Desktop\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42" y="2362200"/>
            <a:ext cx="1981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وسيلة شرح على شكل سحابة 6"/>
          <p:cNvSpPr/>
          <p:nvPr/>
        </p:nvSpPr>
        <p:spPr>
          <a:xfrm>
            <a:off x="5905500" y="1850692"/>
            <a:ext cx="2477805" cy="10830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smtClean="0"/>
              <a:t>Cholestérol et triglycerides</a:t>
            </a:r>
            <a:endParaRPr lang="fr-FR" sz="1600"/>
          </a:p>
        </p:txBody>
      </p:sp>
      <p:sp>
        <p:nvSpPr>
          <p:cNvPr id="8" name="وسيلة شرح على شكل سحابة 7"/>
          <p:cNvSpPr/>
          <p:nvPr/>
        </p:nvSpPr>
        <p:spPr>
          <a:xfrm>
            <a:off x="5127842" y="2768381"/>
            <a:ext cx="1783915" cy="15656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cancer</a:t>
            </a:r>
          </a:p>
          <a:p>
            <a:pPr algn="ctr"/>
            <a:r>
              <a:rPr lang="fr-FR" smtClean="0"/>
              <a:t>Prostate</a:t>
            </a:r>
          </a:p>
          <a:p>
            <a:pPr algn="ctr"/>
            <a:r>
              <a:rPr lang="fr-FR" smtClean="0"/>
              <a:t>Colon</a:t>
            </a:r>
          </a:p>
          <a:p>
            <a:pPr algn="ctr"/>
            <a:r>
              <a:rPr lang="fr-FR" smtClean="0"/>
              <a:t>sein</a:t>
            </a:r>
            <a:endParaRPr lang="fr-FR"/>
          </a:p>
        </p:txBody>
      </p:sp>
      <p:sp>
        <p:nvSpPr>
          <p:cNvPr id="9" name="وسيلة شرح على شكل سحابة 8"/>
          <p:cNvSpPr/>
          <p:nvPr/>
        </p:nvSpPr>
        <p:spPr>
          <a:xfrm>
            <a:off x="5791200" y="4495800"/>
            <a:ext cx="29718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Athérosclérose</a:t>
            </a:r>
          </a:p>
        </p:txBody>
      </p:sp>
      <p:sp>
        <p:nvSpPr>
          <p:cNvPr id="10" name="وسيلة شرح على شكل سحابة 9"/>
          <p:cNvSpPr/>
          <p:nvPr/>
        </p:nvSpPr>
        <p:spPr>
          <a:xfrm>
            <a:off x="1496861" y="4343400"/>
            <a:ext cx="231314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Vitamines et minéraux</a:t>
            </a:r>
            <a:endParaRPr lang="fr-FR" dirty="0"/>
          </a:p>
        </p:txBody>
      </p:sp>
      <p:sp>
        <p:nvSpPr>
          <p:cNvPr id="11" name="وسيلة شرح على شكل سحابة 10"/>
          <p:cNvSpPr/>
          <p:nvPr/>
        </p:nvSpPr>
        <p:spPr>
          <a:xfrm>
            <a:off x="582460" y="3111935"/>
            <a:ext cx="2336104" cy="137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Protéine</a:t>
            </a:r>
          </a:p>
          <a:p>
            <a:pPr algn="ctr"/>
            <a:r>
              <a:rPr lang="fr-FR" dirty="0" smtClean="0"/>
              <a:t>Calcium</a:t>
            </a:r>
          </a:p>
          <a:p>
            <a:pPr algn="ctr"/>
            <a:r>
              <a:rPr lang="fr-FR" dirty="0" smtClean="0"/>
              <a:t>Omega 3 </a:t>
            </a:r>
          </a:p>
          <a:p>
            <a:pPr algn="ctr"/>
            <a:r>
              <a:rPr lang="fr-FR" dirty="0" smtClean="0"/>
              <a:t>Fer </a:t>
            </a:r>
            <a:endParaRPr lang="fr-FR" dirty="0"/>
          </a:p>
        </p:txBody>
      </p:sp>
      <p:sp>
        <p:nvSpPr>
          <p:cNvPr id="14" name="وسيلة شرح على شكل سحابة 13"/>
          <p:cNvSpPr/>
          <p:nvPr/>
        </p:nvSpPr>
        <p:spPr>
          <a:xfrm>
            <a:off x="6845474" y="2895600"/>
            <a:ext cx="1993726" cy="1400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Protéine</a:t>
            </a:r>
          </a:p>
          <a:p>
            <a:pPr algn="ctr"/>
            <a:r>
              <a:rPr lang="fr-FR" sz="1600" dirty="0" smtClean="0"/>
              <a:t>Calcium</a:t>
            </a:r>
          </a:p>
          <a:p>
            <a:pPr algn="ctr"/>
            <a:r>
              <a:rPr lang="fr-FR" sz="1600" dirty="0" smtClean="0"/>
              <a:t>Omega 3 </a:t>
            </a:r>
          </a:p>
          <a:p>
            <a:pPr algn="ctr"/>
            <a:r>
              <a:rPr lang="fr-FR" sz="1600" dirty="0" smtClean="0"/>
              <a:t>Fer </a:t>
            </a:r>
            <a:endParaRPr lang="fr-FR" sz="1600" dirty="0"/>
          </a:p>
        </p:txBody>
      </p:sp>
      <p:sp>
        <p:nvSpPr>
          <p:cNvPr id="17" name="وسيلة شرح على شكل سحابة 16"/>
          <p:cNvSpPr/>
          <p:nvPr/>
        </p:nvSpPr>
        <p:spPr>
          <a:xfrm>
            <a:off x="4495800" y="4419600"/>
            <a:ext cx="1725721" cy="12152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Diabète type 2</a:t>
            </a:r>
            <a:endParaRPr lang="fr-FR" dirty="0"/>
          </a:p>
        </p:txBody>
      </p:sp>
      <p:sp>
        <p:nvSpPr>
          <p:cNvPr id="19" name="وسيلة شرح على شكل سحابة 18"/>
          <p:cNvSpPr/>
          <p:nvPr/>
        </p:nvSpPr>
        <p:spPr>
          <a:xfrm>
            <a:off x="582459" y="1981200"/>
            <a:ext cx="2082451" cy="11015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Sans </a:t>
            </a:r>
            <a:r>
              <a:rPr lang="fr-FR" dirty="0" smtClean="0"/>
              <a:t>c</a:t>
            </a:r>
            <a:r>
              <a:rPr lang="fr-FR" sz="1600" dirty="0" smtClean="0"/>
              <a:t>holestérol</a:t>
            </a:r>
            <a:r>
              <a:rPr lang="en-US" sz="1600" dirty="0" smtClean="0"/>
              <a:t> </a:t>
            </a:r>
            <a:r>
              <a:rPr lang="ar-LB" sz="1600" dirty="0" smtClean="0"/>
              <a:t> </a:t>
            </a:r>
            <a:endParaRPr lang="en-US" sz="1600" dirty="0"/>
          </a:p>
        </p:txBody>
      </p:sp>
      <p:pic>
        <p:nvPicPr>
          <p:cNvPr id="1026" name="Picture 2" descr="C:\Users\TOSHIBA1\Desktop\detox_154939_highre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60" y="595099"/>
            <a:ext cx="2704056" cy="124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42" y="595099"/>
            <a:ext cx="2949358" cy="124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ضرب 22"/>
          <p:cNvSpPr/>
          <p:nvPr/>
        </p:nvSpPr>
        <p:spPr>
          <a:xfrm>
            <a:off x="5715000" y="807735"/>
            <a:ext cx="1483812" cy="81677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وجه ضاحك 23"/>
          <p:cNvSpPr/>
          <p:nvPr/>
        </p:nvSpPr>
        <p:spPr>
          <a:xfrm>
            <a:off x="1496860" y="943161"/>
            <a:ext cx="1066800" cy="6750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وسيلة شرح على شكل سحابة 2"/>
          <p:cNvSpPr/>
          <p:nvPr/>
        </p:nvSpPr>
        <p:spPr>
          <a:xfrm>
            <a:off x="696760" y="5677878"/>
            <a:ext cx="1600200" cy="68580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Fibres </a:t>
            </a:r>
            <a:endParaRPr lang="fr-FR" dirty="0"/>
          </a:p>
        </p:txBody>
      </p:sp>
      <p:sp>
        <p:nvSpPr>
          <p:cNvPr id="4" name="مستطيل 3"/>
          <p:cNvSpPr/>
          <p:nvPr/>
        </p:nvSpPr>
        <p:spPr>
          <a:xfrm>
            <a:off x="1452497" y="1286969"/>
            <a:ext cx="5405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16" y="685800"/>
            <a:ext cx="1818884" cy="104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6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95462"/>
            <a:ext cx="7924800" cy="163353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fr-FR" sz="1600" dirty="0"/>
              <a:t/>
            </a:r>
            <a:br>
              <a:rPr lang="fr-FR" sz="1600" dirty="0"/>
            </a:br>
            <a:r>
              <a:rPr lang="fr-FR" sz="1800" b="1" dirty="0" smtClean="0">
                <a:solidFill>
                  <a:srgbClr val="222222"/>
                </a:solidFill>
                <a:latin typeface="arial"/>
              </a:rPr>
              <a:t/>
            </a:r>
            <a:br>
              <a:rPr lang="fr-FR" sz="1800" b="1" dirty="0" smtClean="0">
                <a:solidFill>
                  <a:srgbClr val="222222"/>
                </a:solidFill>
                <a:latin typeface="arial"/>
              </a:rPr>
            </a:br>
            <a:r>
              <a:rPr lang="fr-FR" sz="1600" b="1" dirty="0" smtClean="0">
                <a:solidFill>
                  <a:srgbClr val="222222"/>
                </a:solidFill>
                <a:latin typeface="arial"/>
              </a:rPr>
              <a:t/>
            </a:r>
            <a:br>
              <a:rPr lang="fr-FR" sz="1600" b="1" dirty="0" smtClean="0">
                <a:solidFill>
                  <a:srgbClr val="222222"/>
                </a:solidFill>
                <a:latin typeface="arial"/>
              </a:rPr>
            </a:br>
            <a:r>
              <a:rPr lang="fr-FR" sz="1600" b="1" dirty="0" smtClean="0">
                <a:solidFill>
                  <a:srgbClr val="222222"/>
                </a:solidFill>
                <a:latin typeface="arial"/>
              </a:rPr>
              <a:t/>
            </a:r>
            <a:br>
              <a:rPr lang="fr-FR" sz="1600" b="1" dirty="0" smtClean="0">
                <a:solidFill>
                  <a:srgbClr val="222222"/>
                </a:solidFill>
                <a:latin typeface="arial"/>
              </a:rPr>
            </a:br>
            <a:r>
              <a:rPr lang="fr-FR" sz="1600" b="1" dirty="0" smtClean="0">
                <a:solidFill>
                  <a:srgbClr val="222222"/>
                </a:solidFill>
                <a:latin typeface="arial"/>
              </a:rPr>
              <a:t/>
            </a:r>
            <a:br>
              <a:rPr lang="fr-FR" sz="1600" b="1" dirty="0" smtClean="0">
                <a:solidFill>
                  <a:srgbClr val="222222"/>
                </a:solidFill>
                <a:latin typeface="arial"/>
              </a:rPr>
            </a:br>
            <a:r>
              <a:rPr lang="fr-FR" sz="1600" b="1" dirty="0" smtClean="0">
                <a:solidFill>
                  <a:srgbClr val="222222"/>
                </a:solidFill>
                <a:latin typeface="arial"/>
              </a:rPr>
              <a:t/>
            </a:r>
            <a:br>
              <a:rPr lang="fr-FR" sz="1600" b="1" dirty="0" smtClean="0">
                <a:solidFill>
                  <a:srgbClr val="222222"/>
                </a:solidFill>
                <a:latin typeface="arial"/>
              </a:rPr>
            </a:br>
            <a:r>
              <a:rPr lang="fr-FR" sz="1600" b="1" dirty="0" smtClean="0">
                <a:solidFill>
                  <a:srgbClr val="222222"/>
                </a:solidFill>
                <a:latin typeface="arial"/>
              </a:rPr>
              <a:t/>
            </a:r>
            <a:br>
              <a:rPr lang="fr-FR" sz="1600" b="1" dirty="0" smtClean="0">
                <a:solidFill>
                  <a:srgbClr val="222222"/>
                </a:solidFill>
                <a:latin typeface="arial"/>
              </a:rPr>
            </a:br>
            <a:r>
              <a:rPr lang="fr-FR" sz="1600" b="1" dirty="0" smtClean="0">
                <a:solidFill>
                  <a:srgbClr val="222222"/>
                </a:solidFill>
                <a:latin typeface="arial"/>
              </a:rPr>
              <a:t/>
            </a:r>
            <a:br>
              <a:rPr lang="fr-FR" sz="1600" b="1" dirty="0" smtClean="0">
                <a:solidFill>
                  <a:srgbClr val="222222"/>
                </a:solidFill>
                <a:latin typeface="arial"/>
              </a:rPr>
            </a:br>
            <a:r>
              <a:rPr lang="fr-FR" sz="1600" b="1" dirty="0" smtClean="0">
                <a:solidFill>
                  <a:srgbClr val="222222"/>
                </a:solidFill>
                <a:latin typeface="arial"/>
              </a:rPr>
              <a:t/>
            </a:r>
            <a:br>
              <a:rPr lang="fr-FR" sz="1600" b="1" dirty="0" smtClean="0">
                <a:solidFill>
                  <a:srgbClr val="222222"/>
                </a:solidFill>
                <a:latin typeface="arial"/>
              </a:rPr>
            </a:br>
            <a:r>
              <a:rPr lang="fr-FR" sz="1800" b="1" dirty="0" smtClean="0">
                <a:solidFill>
                  <a:srgbClr val="222222"/>
                </a:solidFill>
                <a:latin typeface="arial"/>
              </a:rPr>
              <a:t> Un régime végétalien est plus efficace pour réduire l’indice de</a:t>
            </a:r>
            <a:br>
              <a:rPr lang="fr-FR" sz="1800" b="1" dirty="0" smtClean="0">
                <a:solidFill>
                  <a:srgbClr val="222222"/>
                </a:solidFill>
                <a:latin typeface="arial"/>
              </a:rPr>
            </a:br>
            <a:r>
              <a:rPr lang="fr-FR" sz="1800" b="1" dirty="0" smtClean="0">
                <a:solidFill>
                  <a:srgbClr val="222222"/>
                </a:solidFill>
                <a:latin typeface="arial"/>
              </a:rPr>
              <a:t> masse corporelle</a:t>
            </a:r>
            <a:br>
              <a:rPr lang="fr-FR" sz="1800" b="1" dirty="0" smtClean="0">
                <a:solidFill>
                  <a:srgbClr val="222222"/>
                </a:solidFill>
                <a:latin typeface="arial"/>
              </a:rPr>
            </a:br>
            <a:r>
              <a:rPr lang="fr-FR" sz="1800" b="1" dirty="0" smtClean="0">
                <a:solidFill>
                  <a:srgbClr val="222222"/>
                </a:solidFill>
                <a:latin typeface="arial"/>
              </a:rPr>
              <a:t> </a:t>
            </a:r>
            <a:br>
              <a:rPr lang="fr-FR" sz="1800" b="1" dirty="0" smtClean="0">
                <a:solidFill>
                  <a:srgbClr val="222222"/>
                </a:solidFill>
                <a:latin typeface="arial"/>
              </a:rPr>
            </a:br>
            <a:r>
              <a:rPr lang="fr-FR" sz="1800" b="1" dirty="0" smtClean="0">
                <a:solidFill>
                  <a:srgbClr val="222222"/>
                </a:solidFill>
                <a:latin typeface="arial"/>
              </a:rPr>
              <a:t>Un </a:t>
            </a:r>
            <a:r>
              <a:rPr lang="fr-FR" sz="1800" b="1" dirty="0">
                <a:solidFill>
                  <a:srgbClr val="222222"/>
                </a:solidFill>
                <a:latin typeface="arial"/>
              </a:rPr>
              <a:t>régime </a:t>
            </a:r>
            <a:r>
              <a:rPr lang="fr-FR" sz="1800" b="1" dirty="0" smtClean="0">
                <a:solidFill>
                  <a:srgbClr val="222222"/>
                </a:solidFill>
                <a:latin typeface="arial"/>
              </a:rPr>
              <a:t>végétalien </a:t>
            </a:r>
            <a:r>
              <a:rPr lang="fr-FR" sz="1800" b="1" dirty="0">
                <a:solidFill>
                  <a:srgbClr val="222222"/>
                </a:solidFill>
                <a:latin typeface="arial"/>
              </a:rPr>
              <a:t>faible en gras a entraîné une baisse du taux de sucre dans le </a:t>
            </a:r>
            <a:r>
              <a:rPr lang="fr-FR" sz="1800" b="1" dirty="0" smtClean="0">
                <a:solidFill>
                  <a:srgbClr val="222222"/>
                </a:solidFill>
                <a:latin typeface="arial"/>
              </a:rPr>
              <a:t>sang</a:t>
            </a:r>
            <a:br>
              <a:rPr lang="fr-FR" sz="1800" b="1" dirty="0" smtClean="0">
                <a:solidFill>
                  <a:srgbClr val="222222"/>
                </a:solidFill>
                <a:latin typeface="arial"/>
              </a:rPr>
            </a:br>
            <a:r>
              <a:rPr lang="fr-FR" sz="1600" dirty="0" smtClean="0">
                <a:solidFill>
                  <a:srgbClr val="222222"/>
                </a:solidFill>
                <a:latin typeface="arial"/>
              </a:rPr>
              <a:t/>
            </a:r>
            <a:br>
              <a:rPr lang="fr-FR" sz="1600" dirty="0" smtClean="0">
                <a:solidFill>
                  <a:srgbClr val="222222"/>
                </a:solidFill>
                <a:latin typeface="arial"/>
              </a:rPr>
            </a:br>
            <a:r>
              <a:rPr lang="fr-FR" sz="1800" b="1" dirty="0" smtClean="0">
                <a:solidFill>
                  <a:srgbClr val="3E3D2D"/>
                </a:solidFill>
                <a:ea typeface="+mn-ea"/>
              </a:rPr>
              <a:t>Il aide </a:t>
            </a:r>
            <a:r>
              <a:rPr lang="fr-FR" sz="1800" b="1" dirty="0">
                <a:solidFill>
                  <a:srgbClr val="3E3D2D"/>
                </a:solidFill>
                <a:ea typeface="+mn-ea"/>
              </a:rPr>
              <a:t>les participants à perdre du poids plus qu'un régime traditionnel faible en </a:t>
            </a:r>
            <a:r>
              <a:rPr lang="fr-FR" sz="1800" b="1" dirty="0" smtClean="0">
                <a:solidFill>
                  <a:srgbClr val="3E3D2D"/>
                </a:solidFill>
                <a:ea typeface="+mn-ea"/>
              </a:rPr>
              <a:t>gras</a:t>
            </a:r>
            <a:r>
              <a:rPr lang="en-US" sz="1400" b="1" dirty="0" smtClean="0">
                <a:solidFill>
                  <a:srgbClr val="3E3D2D"/>
                </a:solidFill>
                <a:ea typeface="+mn-ea"/>
              </a:rPr>
              <a:t>. </a:t>
            </a:r>
            <a:br>
              <a:rPr lang="en-US" sz="1400" b="1" dirty="0" smtClean="0">
                <a:solidFill>
                  <a:srgbClr val="3E3D2D"/>
                </a:solidFill>
                <a:ea typeface="+mn-ea"/>
              </a:rPr>
            </a:br>
            <a:endParaRPr lang="en-US" sz="1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0" y="4575587"/>
            <a:ext cx="3581400" cy="1520413"/>
          </a:xfrm>
        </p:spPr>
        <p:txBody>
          <a:bodyPr>
            <a:normAutofit/>
          </a:bodyPr>
          <a:lstStyle/>
          <a:p>
            <a:r>
              <a:rPr lang="ar-LB" sz="1800" b="1" dirty="0" smtClean="0">
                <a:solidFill>
                  <a:schemeClr val="tx1"/>
                </a:solidFill>
              </a:rPr>
              <a:t>.</a:t>
            </a:r>
            <a:r>
              <a:rPr lang="fr-FR" sz="1800" dirty="0" smtClean="0"/>
              <a:t> </a:t>
            </a:r>
            <a:r>
              <a:rPr lang="fr-FR" sz="1800" dirty="0" smtClean="0">
                <a:solidFill>
                  <a:srgbClr val="222222"/>
                </a:solidFill>
                <a:latin typeface="arial"/>
              </a:rPr>
              <a:t>Un </a:t>
            </a:r>
            <a:r>
              <a:rPr lang="fr-FR" sz="1800" dirty="0">
                <a:solidFill>
                  <a:srgbClr val="222222"/>
                </a:solidFill>
                <a:latin typeface="arial"/>
              </a:rPr>
              <a:t>régime </a:t>
            </a:r>
            <a:r>
              <a:rPr lang="fr-FR" sz="1800" dirty="0" smtClean="0">
                <a:solidFill>
                  <a:srgbClr val="222222"/>
                </a:solidFill>
                <a:latin typeface="arial"/>
              </a:rPr>
              <a:t>végétalien </a:t>
            </a:r>
            <a:r>
              <a:rPr lang="fr-FR" sz="1800" dirty="0">
                <a:solidFill>
                  <a:srgbClr val="222222"/>
                </a:solidFill>
                <a:latin typeface="arial"/>
              </a:rPr>
              <a:t>contre le diabète de type 2 est également fortement recommandé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3792967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8215"/>
            <a:ext cx="3262312" cy="94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838200"/>
            <a:ext cx="2895600" cy="515035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chemeClr val="tx1"/>
                </a:solidFill>
              </a:rPr>
              <a:t>En </a:t>
            </a:r>
            <a:r>
              <a:rPr lang="en-US" sz="2400" b="1" u="sng" dirty="0" err="1">
                <a:solidFill>
                  <a:schemeClr val="tx1"/>
                </a:solidFill>
              </a:rPr>
              <a:t>cas</a:t>
            </a:r>
            <a:r>
              <a:rPr lang="en-US" sz="2400" b="1" u="sng" dirty="0">
                <a:solidFill>
                  <a:schemeClr val="tx1"/>
                </a:solid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</a:rPr>
              <a:t>d'anémie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153400" cy="4800600"/>
          </a:xfrm>
        </p:spPr>
        <p:txBody>
          <a:bodyPr>
            <a:normAutofit fontScale="92500" lnSpcReduction="20000"/>
          </a:bodyPr>
          <a:lstStyle/>
          <a:p>
            <a:pPr rtl="1"/>
            <a:endParaRPr lang="fr-FR" dirty="0"/>
          </a:p>
          <a:p>
            <a:r>
              <a:rPr lang="fr-FR" b="1" dirty="0"/>
              <a:t>Source de </a:t>
            </a:r>
            <a:r>
              <a:rPr lang="fr-FR" b="1" dirty="0" smtClean="0"/>
              <a:t>légumes:</a:t>
            </a:r>
            <a:endParaRPr lang="fr-FR" b="1" dirty="0"/>
          </a:p>
          <a:p>
            <a:pPr marL="631825" indent="-273050">
              <a:buFont typeface="Wingdings" pitchFamily="2" charset="2"/>
              <a:buChar char="Ø"/>
            </a:pPr>
            <a:r>
              <a:rPr lang="fr-FR" b="1" u="sng" dirty="0" smtClean="0"/>
              <a:t>Légumes </a:t>
            </a:r>
            <a:r>
              <a:rPr lang="fr-FR" b="1" u="sng" dirty="0"/>
              <a:t>riches en fer </a:t>
            </a:r>
            <a:r>
              <a:rPr lang="fr-FR" b="1" dirty="0" smtClean="0"/>
              <a:t>( Artichaut - </a:t>
            </a:r>
            <a:r>
              <a:rPr lang="fr-FR" b="1" dirty="0"/>
              <a:t>épinards - </a:t>
            </a:r>
            <a:r>
              <a:rPr lang="fr-FR" b="1" dirty="0" smtClean="0"/>
              <a:t>pissenlit - </a:t>
            </a:r>
            <a:r>
              <a:rPr lang="fr-FR" b="1" dirty="0"/>
              <a:t>brocolis)</a:t>
            </a:r>
          </a:p>
          <a:p>
            <a:pPr marL="631825" indent="-273050">
              <a:buFont typeface="Wingdings" pitchFamily="2" charset="2"/>
              <a:buChar char="Ø"/>
            </a:pPr>
            <a:r>
              <a:rPr lang="fr-FR" b="1" u="sng" dirty="0" smtClean="0"/>
              <a:t>Fruits secs </a:t>
            </a:r>
            <a:r>
              <a:rPr lang="fr-FR" b="1" dirty="0"/>
              <a:t>(pommes séchées, figues séchées, pêches séchées, abricots séchés, raisins secs)</a:t>
            </a:r>
          </a:p>
          <a:p>
            <a:pPr marL="631825" indent="-273050">
              <a:buFont typeface="Wingdings" pitchFamily="2" charset="2"/>
              <a:buChar char="Ø"/>
            </a:pPr>
            <a:r>
              <a:rPr lang="fr-FR" b="1" u="sng" dirty="0" smtClean="0"/>
              <a:t>Noix </a:t>
            </a:r>
            <a:r>
              <a:rPr lang="fr-FR" b="1" dirty="0"/>
              <a:t>(pistaches, noix de cajou) </a:t>
            </a:r>
            <a:r>
              <a:rPr lang="fr-FR" b="1" u="sng" dirty="0"/>
              <a:t>et graines </a:t>
            </a:r>
            <a:r>
              <a:rPr lang="fr-FR" b="1" dirty="0"/>
              <a:t>(graines de tournesol)</a:t>
            </a:r>
          </a:p>
          <a:p>
            <a:pPr marL="631825" indent="-273050">
              <a:buFont typeface="Wingdings" pitchFamily="2" charset="2"/>
              <a:buChar char="Ø"/>
            </a:pPr>
            <a:r>
              <a:rPr lang="fr-FR" b="1" u="sng" dirty="0"/>
              <a:t>Beurre d'arachide</a:t>
            </a:r>
          </a:p>
          <a:p>
            <a:pPr marL="631825" indent="-273050">
              <a:buFont typeface="Wingdings" pitchFamily="2" charset="2"/>
              <a:buChar char="Ø"/>
            </a:pPr>
            <a:r>
              <a:rPr lang="fr-FR" b="1" u="sng" dirty="0"/>
              <a:t>Sésame</a:t>
            </a:r>
          </a:p>
          <a:p>
            <a:pPr marL="68580" indent="0">
              <a:buNone/>
            </a:pPr>
            <a:endParaRPr lang="fr-FR" b="1" dirty="0" smtClean="0"/>
          </a:p>
          <a:p>
            <a:r>
              <a:rPr lang="fr-FR" b="1" dirty="0" smtClean="0"/>
              <a:t>Vous </a:t>
            </a:r>
            <a:r>
              <a:rPr lang="fr-FR" b="1" dirty="0"/>
              <a:t>pouvez bénéficier d'aliments transformés à base de fer:</a:t>
            </a:r>
          </a:p>
          <a:p>
            <a:pPr marL="68580" indent="0">
              <a:buNone/>
            </a:pPr>
            <a:r>
              <a:rPr lang="fr-FR" b="1" dirty="0" smtClean="0"/>
              <a:t>  Corn </a:t>
            </a:r>
            <a:r>
              <a:rPr lang="fr-FR" b="1" dirty="0"/>
              <a:t>Flakes - Pâtes - Riz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وستن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7510</TotalTime>
  <Words>597</Words>
  <Application>Microsoft Office PowerPoint</Application>
  <PresentationFormat>عرض على الشاشة (3:4)‏</PresentationFormat>
  <Paragraphs>146</Paragraphs>
  <Slides>19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أوستن</vt:lpstr>
      <vt:lpstr>عرض تقديمي في PowerPoint</vt:lpstr>
      <vt:lpstr> </vt:lpstr>
      <vt:lpstr>عرض تقديمي في PowerPoint</vt:lpstr>
      <vt:lpstr>عرض تقديمي في PowerPoint</vt:lpstr>
      <vt:lpstr>عرض تقديمي في PowerPoint</vt:lpstr>
      <vt:lpstr> </vt:lpstr>
      <vt:lpstr>    </vt:lpstr>
      <vt:lpstr>          Un régime végétalien est plus efficace pour réduire l’indice de  masse corporelle   Un régime végétalien faible en gras a entraîné une baisse du taux de sucre dans le sang  Il aide les participants à perdre du poids plus qu'un régime traditionnel faible en gras.  </vt:lpstr>
      <vt:lpstr>En cas d'anémie</vt:lpstr>
      <vt:lpstr>L'absorption du fer est influencée par plusieurs facteurs</vt:lpstr>
      <vt:lpstr> Les aliments qui aident à absorber le fer:</vt:lpstr>
      <vt:lpstr>Cancer du colon et de la prostate  </vt:lpstr>
      <vt:lpstr>عرض تقديمي في PowerPoint</vt:lpstr>
      <vt:lpstr> Un article publié: mai 2016  Nombre de participants: 50404 vegan:  26193 Nombre de malades : 892 ( no vegans )  Nombre de malade : 478 ( vegans)</vt:lpstr>
      <vt:lpstr>عرض تقديمي في PowerPoint</vt:lpstr>
      <vt:lpstr>عرض تقديمي في PowerPoint</vt:lpstr>
      <vt:lpstr> Sensibilité de la caséine: une protéine présente dans le lait conduisant à l’apparition de certains symptômes tels que</vt:lpstr>
      <vt:lpstr>عرض تقديمي في PowerPoint</vt:lpstr>
      <vt:lpstr>Avant de Cloturer vous laisse le temps de réflechir et faire votre choix tout en pensant a la célébre situation d’hyppocrate      Que ton alimentation soit  ta première médecine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pc1</dc:creator>
  <cp:lastModifiedBy>TOSHIBA1</cp:lastModifiedBy>
  <cp:revision>304</cp:revision>
  <dcterms:created xsi:type="dcterms:W3CDTF">2019-04-03T16:31:24Z</dcterms:created>
  <dcterms:modified xsi:type="dcterms:W3CDTF">2019-06-14T07:50:23Z</dcterms:modified>
</cp:coreProperties>
</file>